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3" r:id="rId7"/>
    <p:sldId id="265" r:id="rId8"/>
    <p:sldId id="264" r:id="rId9"/>
    <p:sldId id="26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1D279-A770-42AD-8677-9B3B301EEB94}" type="doc">
      <dgm:prSet loTypeId="urn:microsoft.com/office/officeart/2005/8/layout/pyramid1" loCatId="pyramid" qsTypeId="urn:microsoft.com/office/officeart/2005/8/quickstyle/simple1" qsCatId="simple" csTypeId="urn:microsoft.com/office/officeart/2005/8/colors/accent1_3" csCatId="accent1" phldr="1"/>
      <dgm:spPr/>
    </dgm:pt>
    <dgm:pt modelId="{0C9192A6-7120-46F1-8C20-5FEB389F872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Transtornos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mentais</a:t>
          </a:r>
          <a:endParaRPr kumimoji="0" lang="en-US" altLang="zh-CN" b="1" i="0" u="none" strike="noStrike" cap="none" normalizeH="0" baseline="0" dirty="0" smtClean="0">
            <a:ln/>
            <a:effectLst/>
            <a:latin typeface="Arial" charset="0"/>
            <a:ea typeface="宋体" pitchFamily="2" charset="-122"/>
            <a:cs typeface="Arial" charset="0"/>
          </a:endParaRPr>
        </a:p>
      </dgm:t>
    </dgm:pt>
    <dgm:pt modelId="{CBB3FFDA-955B-4FD4-BF8B-E0F156200D91}" type="parTrans" cxnId="{23399672-4522-4524-BB64-917188499E17}">
      <dgm:prSet/>
      <dgm:spPr/>
      <dgm:t>
        <a:bodyPr/>
        <a:lstStyle/>
        <a:p>
          <a:endParaRPr lang="en-US"/>
        </a:p>
      </dgm:t>
    </dgm:pt>
    <dgm:pt modelId="{C79F3AE2-59D0-46F8-9F1D-3EBCDFD1186F}" type="sibTrans" cxnId="{23399672-4522-4524-BB64-917188499E17}">
      <dgm:prSet/>
      <dgm:spPr/>
      <dgm:t>
        <a:bodyPr/>
        <a:lstStyle/>
        <a:p>
          <a:endParaRPr lang="en-US"/>
        </a:p>
      </dgm:t>
    </dgm:pt>
    <dgm:pt modelId="{2105668E-8585-495F-A3B1-20C526C4F0B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Problemas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de </a:t>
          </a: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saúde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mental</a:t>
          </a:r>
        </a:p>
      </dgm:t>
    </dgm:pt>
    <dgm:pt modelId="{E64752A4-9F74-4FEE-A16F-CE172F1D358A}" type="parTrans" cxnId="{81F5A616-7AB1-4509-9690-1F85D85349F9}">
      <dgm:prSet/>
      <dgm:spPr/>
      <dgm:t>
        <a:bodyPr/>
        <a:lstStyle/>
        <a:p>
          <a:endParaRPr lang="en-US"/>
        </a:p>
      </dgm:t>
    </dgm:pt>
    <dgm:pt modelId="{3C4F803E-8F10-45B0-99D7-28EDFC4E0849}" type="sibTrans" cxnId="{81F5A616-7AB1-4509-9690-1F85D85349F9}">
      <dgm:prSet/>
      <dgm:spPr/>
      <dgm:t>
        <a:bodyPr/>
        <a:lstStyle/>
        <a:p>
          <a:endParaRPr lang="en-US"/>
        </a:p>
      </dgm:t>
    </dgm:pt>
    <dgm:pt modelId="{C771B91B-9564-44A5-81A8-F35A4B28C40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Sofrimento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mental</a:t>
          </a:r>
        </a:p>
      </dgm:t>
    </dgm:pt>
    <dgm:pt modelId="{AD41C4DF-4912-408F-83AE-F1E649A31E42}" type="parTrans" cxnId="{8DA627E5-795D-40BF-9869-987EA252E284}">
      <dgm:prSet/>
      <dgm:spPr/>
      <dgm:t>
        <a:bodyPr/>
        <a:lstStyle/>
        <a:p>
          <a:endParaRPr lang="en-US"/>
        </a:p>
      </dgm:t>
    </dgm:pt>
    <dgm:pt modelId="{D50A8815-BAFF-4FC7-95A0-B83BDCA22654}" type="sibTrans" cxnId="{8DA627E5-795D-40BF-9869-987EA252E284}">
      <dgm:prSet/>
      <dgm:spPr/>
      <dgm:t>
        <a:bodyPr/>
        <a:lstStyle/>
        <a:p>
          <a:endParaRPr lang="en-US"/>
        </a:p>
      </dgm:t>
    </dgm:pt>
    <dgm:pt modelId="{677CE14F-9DAA-4419-95EB-C64226EC49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Sem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sofrimento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, </a:t>
          </a: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problema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ou</a:t>
          </a:r>
          <a:r>
            <a:rPr kumimoji="0" lang="en-US" altLang="zh-CN" b="1" i="0" u="none" strike="noStrike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b="1" i="0" u="none" strike="noStrike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transtorno</a:t>
          </a:r>
          <a:endParaRPr kumimoji="0" lang="en-US" altLang="zh-CN" b="1" i="0" u="none" strike="noStrike" cap="none" normalizeH="0" baseline="0" dirty="0" smtClean="0">
            <a:ln/>
            <a:effectLst/>
            <a:latin typeface="Arial" charset="0"/>
            <a:ea typeface="宋体" pitchFamily="2" charset="-122"/>
            <a:cs typeface="Arial" charset="0"/>
          </a:endParaRPr>
        </a:p>
      </dgm:t>
    </dgm:pt>
    <dgm:pt modelId="{A36E9DF4-261F-4C62-B263-11CF3D24EA83}" type="parTrans" cxnId="{E149C3D2-83A3-40BE-B09B-C7B0A4B5D46A}">
      <dgm:prSet/>
      <dgm:spPr/>
      <dgm:t>
        <a:bodyPr/>
        <a:lstStyle/>
        <a:p>
          <a:endParaRPr lang="en-US"/>
        </a:p>
      </dgm:t>
    </dgm:pt>
    <dgm:pt modelId="{8BD6AD82-08AB-4A91-9B41-849D76144E6D}" type="sibTrans" cxnId="{E149C3D2-83A3-40BE-B09B-C7B0A4B5D46A}">
      <dgm:prSet/>
      <dgm:spPr/>
      <dgm:t>
        <a:bodyPr/>
        <a:lstStyle/>
        <a:p>
          <a:endParaRPr lang="en-US"/>
        </a:p>
      </dgm:t>
    </dgm:pt>
    <dgm:pt modelId="{BD941CEC-3B3A-4FF8-B8D7-CBA80E2B87F7}" type="pres">
      <dgm:prSet presAssocID="{FBE1D279-A770-42AD-8677-9B3B301EEB94}" presName="Name0" presStyleCnt="0">
        <dgm:presLayoutVars>
          <dgm:dir/>
          <dgm:animLvl val="lvl"/>
          <dgm:resizeHandles val="exact"/>
        </dgm:presLayoutVars>
      </dgm:prSet>
      <dgm:spPr/>
    </dgm:pt>
    <dgm:pt modelId="{AD26E90E-DFF7-4FF6-B454-98F23E3781DD}" type="pres">
      <dgm:prSet presAssocID="{0C9192A6-7120-46F1-8C20-5FEB389F872D}" presName="Name8" presStyleCnt="0"/>
      <dgm:spPr/>
    </dgm:pt>
    <dgm:pt modelId="{5DC7DFDA-1FCA-455B-9302-9C3910C570B1}" type="pres">
      <dgm:prSet presAssocID="{0C9192A6-7120-46F1-8C20-5FEB389F872D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3FDE3-B529-4920-B89B-C5742B143FCD}" type="pres">
      <dgm:prSet presAssocID="{0C9192A6-7120-46F1-8C20-5FEB389F872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4B3A5-CCF1-4437-9EF4-66400BD09A97}" type="pres">
      <dgm:prSet presAssocID="{2105668E-8585-495F-A3B1-20C526C4F0B4}" presName="Name8" presStyleCnt="0"/>
      <dgm:spPr/>
    </dgm:pt>
    <dgm:pt modelId="{39789B4C-D1FC-49C8-8DB9-0D12C49E9B0F}" type="pres">
      <dgm:prSet presAssocID="{2105668E-8585-495F-A3B1-20C526C4F0B4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C62AE-249D-49DE-854F-72E806BE5F0F}" type="pres">
      <dgm:prSet presAssocID="{2105668E-8585-495F-A3B1-20C526C4F0B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474081-7A6A-4246-A6D2-E158F4BA3670}" type="pres">
      <dgm:prSet presAssocID="{C771B91B-9564-44A5-81A8-F35A4B28C404}" presName="Name8" presStyleCnt="0"/>
      <dgm:spPr/>
    </dgm:pt>
    <dgm:pt modelId="{B1895FE6-0E28-4206-BFF9-1B241F0C54AE}" type="pres">
      <dgm:prSet presAssocID="{C771B91B-9564-44A5-81A8-F35A4B28C40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0EC81-4EDD-466E-937A-91354BE2D1F7}" type="pres">
      <dgm:prSet presAssocID="{C771B91B-9564-44A5-81A8-F35A4B28C40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65484-702C-40CA-8A2D-47CFB0EF3EE2}" type="pres">
      <dgm:prSet presAssocID="{677CE14F-9DAA-4419-95EB-C64226EC4961}" presName="Name8" presStyleCnt="0"/>
      <dgm:spPr/>
    </dgm:pt>
    <dgm:pt modelId="{5B8B5332-A439-4A1C-9B4E-94352B123331}" type="pres">
      <dgm:prSet presAssocID="{677CE14F-9DAA-4419-95EB-C64226EC4961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99020-02F9-4BE4-B80C-304C0C4D5F3A}" type="pres">
      <dgm:prSet presAssocID="{677CE14F-9DAA-4419-95EB-C64226EC49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ACBD84-2072-457D-83E8-C6D2D1868D52}" type="presOf" srcId="{677CE14F-9DAA-4419-95EB-C64226EC4961}" destId="{50299020-02F9-4BE4-B80C-304C0C4D5F3A}" srcOrd="1" destOrd="0" presId="urn:microsoft.com/office/officeart/2005/8/layout/pyramid1"/>
    <dgm:cxn modelId="{C8EC255D-A0AA-4BAC-BD7B-028650A15A39}" type="presOf" srcId="{C771B91B-9564-44A5-81A8-F35A4B28C404}" destId="{B1895FE6-0E28-4206-BFF9-1B241F0C54AE}" srcOrd="0" destOrd="0" presId="urn:microsoft.com/office/officeart/2005/8/layout/pyramid1"/>
    <dgm:cxn modelId="{B7785D3F-E67D-4E58-8A0E-FFC86BE7104F}" type="presOf" srcId="{FBE1D279-A770-42AD-8677-9B3B301EEB94}" destId="{BD941CEC-3B3A-4FF8-B8D7-CBA80E2B87F7}" srcOrd="0" destOrd="0" presId="urn:microsoft.com/office/officeart/2005/8/layout/pyramid1"/>
    <dgm:cxn modelId="{72D1B00D-5DCA-4D5F-A7F1-925B01BF4341}" type="presOf" srcId="{2105668E-8585-495F-A3B1-20C526C4F0B4}" destId="{39789B4C-D1FC-49C8-8DB9-0D12C49E9B0F}" srcOrd="0" destOrd="0" presId="urn:microsoft.com/office/officeart/2005/8/layout/pyramid1"/>
    <dgm:cxn modelId="{F057888E-1DC9-40F6-8CA1-55DAC41CDC74}" type="presOf" srcId="{2105668E-8585-495F-A3B1-20C526C4F0B4}" destId="{0A6C62AE-249D-49DE-854F-72E806BE5F0F}" srcOrd="1" destOrd="0" presId="urn:microsoft.com/office/officeart/2005/8/layout/pyramid1"/>
    <dgm:cxn modelId="{23399672-4522-4524-BB64-917188499E17}" srcId="{FBE1D279-A770-42AD-8677-9B3B301EEB94}" destId="{0C9192A6-7120-46F1-8C20-5FEB389F872D}" srcOrd="0" destOrd="0" parTransId="{CBB3FFDA-955B-4FD4-BF8B-E0F156200D91}" sibTransId="{C79F3AE2-59D0-46F8-9F1D-3EBCDFD1186F}"/>
    <dgm:cxn modelId="{48ABC0D6-D890-435A-B27A-7BE12634EA61}" type="presOf" srcId="{C771B91B-9564-44A5-81A8-F35A4B28C404}" destId="{C5E0EC81-4EDD-466E-937A-91354BE2D1F7}" srcOrd="1" destOrd="0" presId="urn:microsoft.com/office/officeart/2005/8/layout/pyramid1"/>
    <dgm:cxn modelId="{81F5A616-7AB1-4509-9690-1F85D85349F9}" srcId="{FBE1D279-A770-42AD-8677-9B3B301EEB94}" destId="{2105668E-8585-495F-A3B1-20C526C4F0B4}" srcOrd="1" destOrd="0" parTransId="{E64752A4-9F74-4FEE-A16F-CE172F1D358A}" sibTransId="{3C4F803E-8F10-45B0-99D7-28EDFC4E0849}"/>
    <dgm:cxn modelId="{C349E8FF-6997-4E0F-B09D-4565C8C1D48C}" type="presOf" srcId="{677CE14F-9DAA-4419-95EB-C64226EC4961}" destId="{5B8B5332-A439-4A1C-9B4E-94352B123331}" srcOrd="0" destOrd="0" presId="urn:microsoft.com/office/officeart/2005/8/layout/pyramid1"/>
    <dgm:cxn modelId="{8DA627E5-795D-40BF-9869-987EA252E284}" srcId="{FBE1D279-A770-42AD-8677-9B3B301EEB94}" destId="{C771B91B-9564-44A5-81A8-F35A4B28C404}" srcOrd="2" destOrd="0" parTransId="{AD41C4DF-4912-408F-83AE-F1E649A31E42}" sibTransId="{D50A8815-BAFF-4FC7-95A0-B83BDCA22654}"/>
    <dgm:cxn modelId="{E149C3D2-83A3-40BE-B09B-C7B0A4B5D46A}" srcId="{FBE1D279-A770-42AD-8677-9B3B301EEB94}" destId="{677CE14F-9DAA-4419-95EB-C64226EC4961}" srcOrd="3" destOrd="0" parTransId="{A36E9DF4-261F-4C62-B263-11CF3D24EA83}" sibTransId="{8BD6AD82-08AB-4A91-9B41-849D76144E6D}"/>
    <dgm:cxn modelId="{D0C64BC8-DE05-4930-92F7-26C67780E5DC}" type="presOf" srcId="{0C9192A6-7120-46F1-8C20-5FEB389F872D}" destId="{5DC7DFDA-1FCA-455B-9302-9C3910C570B1}" srcOrd="0" destOrd="0" presId="urn:microsoft.com/office/officeart/2005/8/layout/pyramid1"/>
    <dgm:cxn modelId="{39944A88-83DB-46C6-A6E9-677C5B83BFBE}" type="presOf" srcId="{0C9192A6-7120-46F1-8C20-5FEB389F872D}" destId="{5AE3FDE3-B529-4920-B89B-C5742B143FCD}" srcOrd="1" destOrd="0" presId="urn:microsoft.com/office/officeart/2005/8/layout/pyramid1"/>
    <dgm:cxn modelId="{E3E15AD5-293F-4DD6-9D42-5674F99DE41D}" type="presParOf" srcId="{BD941CEC-3B3A-4FF8-B8D7-CBA80E2B87F7}" destId="{AD26E90E-DFF7-4FF6-B454-98F23E3781DD}" srcOrd="0" destOrd="0" presId="urn:microsoft.com/office/officeart/2005/8/layout/pyramid1"/>
    <dgm:cxn modelId="{01431590-E988-4D5D-8544-B83892BB52F9}" type="presParOf" srcId="{AD26E90E-DFF7-4FF6-B454-98F23E3781DD}" destId="{5DC7DFDA-1FCA-455B-9302-9C3910C570B1}" srcOrd="0" destOrd="0" presId="urn:microsoft.com/office/officeart/2005/8/layout/pyramid1"/>
    <dgm:cxn modelId="{B2F8A9E5-C832-43A2-837A-6B4E86C87C0C}" type="presParOf" srcId="{AD26E90E-DFF7-4FF6-B454-98F23E3781DD}" destId="{5AE3FDE3-B529-4920-B89B-C5742B143FCD}" srcOrd="1" destOrd="0" presId="urn:microsoft.com/office/officeart/2005/8/layout/pyramid1"/>
    <dgm:cxn modelId="{12A398CE-AA93-423B-BF05-97DE37A9A97E}" type="presParOf" srcId="{BD941CEC-3B3A-4FF8-B8D7-CBA80E2B87F7}" destId="{5E34B3A5-CCF1-4437-9EF4-66400BD09A97}" srcOrd="1" destOrd="0" presId="urn:microsoft.com/office/officeart/2005/8/layout/pyramid1"/>
    <dgm:cxn modelId="{76C9DD66-94BF-4874-9384-211C33B7F89C}" type="presParOf" srcId="{5E34B3A5-CCF1-4437-9EF4-66400BD09A97}" destId="{39789B4C-D1FC-49C8-8DB9-0D12C49E9B0F}" srcOrd="0" destOrd="0" presId="urn:microsoft.com/office/officeart/2005/8/layout/pyramid1"/>
    <dgm:cxn modelId="{076C6DF7-4D3D-4EE9-85D2-6AD1D95D1867}" type="presParOf" srcId="{5E34B3A5-CCF1-4437-9EF4-66400BD09A97}" destId="{0A6C62AE-249D-49DE-854F-72E806BE5F0F}" srcOrd="1" destOrd="0" presId="urn:microsoft.com/office/officeart/2005/8/layout/pyramid1"/>
    <dgm:cxn modelId="{B6D6EC5F-B7FC-4DF9-B8B3-0F907941C766}" type="presParOf" srcId="{BD941CEC-3B3A-4FF8-B8D7-CBA80E2B87F7}" destId="{5C474081-7A6A-4246-A6D2-E158F4BA3670}" srcOrd="2" destOrd="0" presId="urn:microsoft.com/office/officeart/2005/8/layout/pyramid1"/>
    <dgm:cxn modelId="{524794EF-80D0-4DDA-98E0-7FBD13592291}" type="presParOf" srcId="{5C474081-7A6A-4246-A6D2-E158F4BA3670}" destId="{B1895FE6-0E28-4206-BFF9-1B241F0C54AE}" srcOrd="0" destOrd="0" presId="urn:microsoft.com/office/officeart/2005/8/layout/pyramid1"/>
    <dgm:cxn modelId="{C6BBF6FB-2627-48C9-828E-E3E3132F260A}" type="presParOf" srcId="{5C474081-7A6A-4246-A6D2-E158F4BA3670}" destId="{C5E0EC81-4EDD-466E-937A-91354BE2D1F7}" srcOrd="1" destOrd="0" presId="urn:microsoft.com/office/officeart/2005/8/layout/pyramid1"/>
    <dgm:cxn modelId="{5E2365B3-96CD-4294-8CF4-BEB1D5421F8F}" type="presParOf" srcId="{BD941CEC-3B3A-4FF8-B8D7-CBA80E2B87F7}" destId="{04665484-702C-40CA-8A2D-47CFB0EF3EE2}" srcOrd="3" destOrd="0" presId="urn:microsoft.com/office/officeart/2005/8/layout/pyramid1"/>
    <dgm:cxn modelId="{BE3E8032-AA15-457F-8A48-EF2429616A9B}" type="presParOf" srcId="{04665484-702C-40CA-8A2D-47CFB0EF3EE2}" destId="{5B8B5332-A439-4A1C-9B4E-94352B123331}" srcOrd="0" destOrd="0" presId="urn:microsoft.com/office/officeart/2005/8/layout/pyramid1"/>
    <dgm:cxn modelId="{5850E1D6-5D38-4DA6-ACA6-61F1D907C816}" type="presParOf" srcId="{04665484-702C-40CA-8A2D-47CFB0EF3EE2}" destId="{50299020-02F9-4BE4-B80C-304C0C4D5F3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7DFDA-1FCA-455B-9302-9C3910C570B1}">
      <dsp:nvSpPr>
        <dsp:cNvPr id="0" name=""/>
        <dsp:cNvSpPr/>
      </dsp:nvSpPr>
      <dsp:spPr>
        <a:xfrm>
          <a:off x="2759292" y="0"/>
          <a:ext cx="1839528" cy="1125148"/>
        </a:xfrm>
        <a:prstGeom prst="trapezoid">
          <a:avLst>
            <a:gd name="adj" fmla="val 81746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Transtornos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mentais</a:t>
          </a:r>
          <a:endParaRPr kumimoji="0" lang="en-US" altLang="zh-CN" sz="2400" b="1" i="0" u="none" strike="noStrike" kern="1200" cap="none" normalizeH="0" baseline="0" dirty="0" smtClean="0">
            <a:ln/>
            <a:effectLst/>
            <a:latin typeface="Arial" charset="0"/>
            <a:ea typeface="宋体" pitchFamily="2" charset="-122"/>
            <a:cs typeface="Arial" charset="0"/>
          </a:endParaRPr>
        </a:p>
      </dsp:txBody>
      <dsp:txXfrm>
        <a:off x="2759292" y="0"/>
        <a:ext cx="1839528" cy="1125148"/>
      </dsp:txXfrm>
    </dsp:sp>
    <dsp:sp modelId="{39789B4C-D1FC-49C8-8DB9-0D12C49E9B0F}">
      <dsp:nvSpPr>
        <dsp:cNvPr id="0" name=""/>
        <dsp:cNvSpPr/>
      </dsp:nvSpPr>
      <dsp:spPr>
        <a:xfrm>
          <a:off x="1839528" y="1125148"/>
          <a:ext cx="3679057" cy="1125148"/>
        </a:xfrm>
        <a:prstGeom prst="trapezoid">
          <a:avLst>
            <a:gd name="adj" fmla="val 81746"/>
          </a:avLst>
        </a:prstGeom>
        <a:solidFill>
          <a:schemeClr val="accent1">
            <a:shade val="80000"/>
            <a:hueOff val="90421"/>
            <a:satOff val="1725"/>
            <a:lumOff val="76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Problemas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de </a:t>
          </a: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saúde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mental</a:t>
          </a:r>
        </a:p>
      </dsp:txBody>
      <dsp:txXfrm>
        <a:off x="2483363" y="1125148"/>
        <a:ext cx="2391387" cy="1125148"/>
      </dsp:txXfrm>
    </dsp:sp>
    <dsp:sp modelId="{B1895FE6-0E28-4206-BFF9-1B241F0C54AE}">
      <dsp:nvSpPr>
        <dsp:cNvPr id="0" name=""/>
        <dsp:cNvSpPr/>
      </dsp:nvSpPr>
      <dsp:spPr>
        <a:xfrm>
          <a:off x="919764" y="2250297"/>
          <a:ext cx="5518585" cy="1125148"/>
        </a:xfrm>
        <a:prstGeom prst="trapezoid">
          <a:avLst>
            <a:gd name="adj" fmla="val 81746"/>
          </a:avLst>
        </a:prstGeom>
        <a:solidFill>
          <a:schemeClr val="accent1">
            <a:shade val="80000"/>
            <a:hueOff val="180842"/>
            <a:satOff val="3450"/>
            <a:lumOff val="152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Sofrimento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mental</a:t>
          </a:r>
        </a:p>
      </dsp:txBody>
      <dsp:txXfrm>
        <a:off x="1885516" y="2250297"/>
        <a:ext cx="3587080" cy="1125148"/>
      </dsp:txXfrm>
    </dsp:sp>
    <dsp:sp modelId="{5B8B5332-A439-4A1C-9B4E-94352B123331}">
      <dsp:nvSpPr>
        <dsp:cNvPr id="0" name=""/>
        <dsp:cNvSpPr/>
      </dsp:nvSpPr>
      <dsp:spPr>
        <a:xfrm>
          <a:off x="0" y="3375445"/>
          <a:ext cx="7358114" cy="1125148"/>
        </a:xfrm>
        <a:prstGeom prst="trapezoid">
          <a:avLst>
            <a:gd name="adj" fmla="val 81746"/>
          </a:avLst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Sem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sofrimento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, </a:t>
          </a: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problema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ou</a:t>
          </a:r>
          <a:r>
            <a:rPr kumimoji="0" lang="en-US" altLang="zh-CN" sz="2400" b="1" i="0" u="none" strike="noStrike" kern="1200" cap="none" normalizeH="0" baseline="0" dirty="0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 </a:t>
          </a:r>
          <a:r>
            <a:rPr kumimoji="0" lang="en-US" altLang="zh-CN" sz="2400" b="1" i="0" u="none" strike="noStrike" kern="1200" cap="none" normalizeH="0" baseline="0" dirty="0" err="1" smtClean="0">
              <a:ln/>
              <a:effectLst/>
              <a:latin typeface="Arial" charset="0"/>
              <a:ea typeface="宋体" pitchFamily="2" charset="-122"/>
              <a:cs typeface="Arial" charset="0"/>
            </a:rPr>
            <a:t>transtorno</a:t>
          </a:r>
          <a:endParaRPr kumimoji="0" lang="en-US" altLang="zh-CN" sz="2400" b="1" i="0" u="none" strike="noStrike" kern="1200" cap="none" normalizeH="0" baseline="0" dirty="0" smtClean="0">
            <a:ln/>
            <a:effectLst/>
            <a:latin typeface="Arial" charset="0"/>
            <a:ea typeface="宋体" pitchFamily="2" charset="-122"/>
            <a:cs typeface="Arial" charset="0"/>
          </a:endParaRPr>
        </a:p>
      </dsp:txBody>
      <dsp:txXfrm>
        <a:off x="1287669" y="3375445"/>
        <a:ext cx="4782774" cy="1125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80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13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5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2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45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4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76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1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04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19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53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7F96D-F0F4-4F87-B122-F059116FEBBE}" type="datetimeFigureOut">
              <a:rPr lang="pt-BR" smtClean="0"/>
              <a:t>01/05/2024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CD9C6-D42A-484D-8A23-50E93C4201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40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820195"/>
            <a:ext cx="9144000" cy="2387600"/>
          </a:xfrm>
        </p:spPr>
        <p:txBody>
          <a:bodyPr/>
          <a:lstStyle/>
          <a:p>
            <a:r>
              <a:rPr lang="pt-BR" dirty="0" smtClean="0"/>
              <a:t>Saúde mental</a:t>
            </a:r>
            <a:br>
              <a:rPr lang="pt-BR" dirty="0" smtClean="0"/>
            </a:br>
            <a:r>
              <a:rPr lang="pt-BR" dirty="0" smtClean="0"/>
              <a:t> na infância e adolescência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624722"/>
            <a:ext cx="9144000" cy="1655762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Uma abordagem de educação em saúde mental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1138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 pp_21.psd                                                      000253DDAlex                           BDDDDAE1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14310" r="-1666" b="68742"/>
          <a:stretch>
            <a:fillRect/>
          </a:stretch>
        </p:blipFill>
        <p:spPr bwMode="auto">
          <a:xfrm>
            <a:off x="1450976" y="0"/>
            <a:ext cx="926056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itle 12"/>
          <p:cNvSpPr>
            <a:spLocks/>
          </p:cNvSpPr>
          <p:nvPr/>
        </p:nvSpPr>
        <p:spPr bwMode="auto">
          <a:xfrm>
            <a:off x="2208213" y="2603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O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que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entendemos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por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educação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em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saúde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mental?</a:t>
            </a:r>
            <a:endParaRPr lang="en-CA" altLang="pt-BR" sz="3600" b="1" dirty="0">
              <a:solidFill>
                <a:srgbClr val="297B29"/>
              </a:solidFill>
              <a:latin typeface="+mn-lt"/>
            </a:endParaRPr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1703389" y="1196975"/>
            <a:ext cx="8785225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57200" lvl="1" indent="0" eaLnBrk="1" hangingPunct="1">
              <a:buClr>
                <a:schemeClr val="bg2"/>
              </a:buClr>
              <a:buSzPct val="80000"/>
              <a:buNone/>
            </a:pPr>
            <a:endParaRPr lang="en-US" altLang="zh-CN" sz="2400" dirty="0" smtClean="0">
              <a:solidFill>
                <a:srgbClr val="000099"/>
              </a:solidFill>
              <a:latin typeface="Baskerville Old Face" panose="02020602080505020303" pitchFamily="18" charset="0"/>
              <a:ea typeface="SimSun" panose="02010600030101010101" pitchFamily="2" charset="-122"/>
            </a:endParaRPr>
          </a:p>
          <a:p>
            <a:pPr marL="457200" lvl="1" indent="0" eaLnBrk="1" hangingPunct="1">
              <a:buClr>
                <a:schemeClr val="bg2"/>
              </a:buClr>
              <a:buSzPct val="80000"/>
              <a:buNone/>
            </a:pPr>
            <a:r>
              <a:rPr lang="en-CA" altLang="zh-CN" dirty="0" err="1" smtClean="0">
                <a:latin typeface="+mn-lt"/>
                <a:ea typeface="SimSun" panose="02010600030101010101" pitchFamily="2" charset="-122"/>
              </a:rPr>
              <a:t>Proporcionar</a:t>
            </a:r>
            <a:r>
              <a:rPr lang="en-CA" altLang="zh-CN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dirty="0" err="1" smtClean="0">
                <a:latin typeface="+mn-lt"/>
                <a:ea typeface="SimSun" panose="02010600030101010101" pitchFamily="2" charset="-122"/>
              </a:rPr>
              <a:t>habilidades</a:t>
            </a:r>
            <a:r>
              <a:rPr lang="en-CA" altLang="zh-CN" dirty="0" smtClean="0">
                <a:latin typeface="+mn-lt"/>
                <a:ea typeface="SimSun" panose="02010600030101010101" pitchFamily="2" charset="-122"/>
              </a:rPr>
              <a:t> para:</a:t>
            </a:r>
          </a:p>
          <a:p>
            <a:pPr marL="457200" lvl="1" indent="0" eaLnBrk="1" hangingPunct="1">
              <a:buClr>
                <a:schemeClr val="bg2"/>
              </a:buClr>
              <a:buSzPct val="80000"/>
              <a:buNone/>
            </a:pPr>
            <a:endParaRPr lang="en-CA" altLang="zh-CN" dirty="0">
              <a:latin typeface="+mn-lt"/>
              <a:ea typeface="SimSun" panose="02010600030101010101" pitchFamily="2" charset="-122"/>
            </a:endParaRPr>
          </a:p>
          <a:p>
            <a:pPr lvl="2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Obter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e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manter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uma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boa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saúde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mental </a:t>
            </a:r>
            <a:endParaRPr lang="en-CA" altLang="zh-CN" sz="2800" dirty="0">
              <a:latin typeface="+mn-lt"/>
              <a:ea typeface="SimSun" panose="02010600030101010101" pitchFamily="2" charset="-122"/>
            </a:endParaRPr>
          </a:p>
          <a:p>
            <a:pPr lvl="2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Compreender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e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reconhecer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os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transtornos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mentais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e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seus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tratamentos</a:t>
            </a:r>
            <a:endParaRPr lang="en-CA" altLang="zh-CN" sz="2800" dirty="0">
              <a:latin typeface="+mn-lt"/>
              <a:ea typeface="SimSun" panose="02010600030101010101" pitchFamily="2" charset="-122"/>
            </a:endParaRPr>
          </a:p>
          <a:p>
            <a:pPr lvl="2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Reduzir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o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estigma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relacionado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com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os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problemas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mentais</a:t>
            </a:r>
            <a:endParaRPr lang="en-CA" altLang="zh-CN" sz="2800" dirty="0" smtClean="0">
              <a:latin typeface="+mn-lt"/>
              <a:ea typeface="SimSun" panose="02010600030101010101" pitchFamily="2" charset="-122"/>
            </a:endParaRPr>
          </a:p>
          <a:p>
            <a:pPr lvl="2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Melhorar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a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eficácia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para auto-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ajuda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(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quando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buscar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ajuda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,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onde</a:t>
            </a:r>
            <a:r>
              <a:rPr lang="en-CA" altLang="zh-CN" sz="2800" dirty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buscar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ajuda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, o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que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esperar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,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como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obter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 </a:t>
            </a:r>
            <a:r>
              <a:rPr lang="en-CA" altLang="zh-CN" sz="2800" dirty="0" err="1" smtClean="0">
                <a:latin typeface="+mn-lt"/>
                <a:ea typeface="SimSun" panose="02010600030101010101" pitchFamily="2" charset="-122"/>
              </a:rPr>
              <a:t>ajuda</a:t>
            </a:r>
            <a:r>
              <a:rPr lang="en-CA" altLang="zh-CN" sz="2800" dirty="0" smtClean="0">
                <a:latin typeface="+mn-lt"/>
                <a:ea typeface="SimSun" panose="02010600030101010101" pitchFamily="2" charset="-122"/>
              </a:rPr>
              <a:t>)</a:t>
            </a:r>
            <a:endParaRPr lang="en-CA" altLang="zh-CN" sz="2800" dirty="0">
              <a:latin typeface="+mn-lt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20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 pp_21.psd                                                      000253DDAlex                           BDDDDAE1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14310" r="-1666" b="68742"/>
          <a:stretch>
            <a:fillRect/>
          </a:stretch>
        </p:blipFill>
        <p:spPr bwMode="auto">
          <a:xfrm>
            <a:off x="1524001" y="10887"/>
            <a:ext cx="9448799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itle 12"/>
          <p:cNvSpPr>
            <a:spLocks/>
          </p:cNvSpPr>
          <p:nvPr/>
        </p:nvSpPr>
        <p:spPr bwMode="auto">
          <a:xfrm>
            <a:off x="1952625" y="260350"/>
            <a:ext cx="83581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pt-BR" sz="3600" b="1" dirty="0" err="1">
                <a:solidFill>
                  <a:srgbClr val="297B29"/>
                </a:solidFill>
                <a:latin typeface="+mn-lt"/>
              </a:rPr>
              <a:t>Q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uem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tem a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ver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com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educação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em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</a:t>
            </a:r>
            <a:r>
              <a:rPr lang="en-CA" altLang="pt-BR" sz="3600" b="1" dirty="0" err="1" smtClean="0">
                <a:solidFill>
                  <a:srgbClr val="297B29"/>
                </a:solidFill>
                <a:latin typeface="+mn-lt"/>
              </a:rPr>
              <a:t>saúde</a:t>
            </a:r>
            <a:r>
              <a:rPr lang="en-CA" altLang="pt-BR" sz="3600" b="1" dirty="0" smtClean="0">
                <a:solidFill>
                  <a:srgbClr val="297B29"/>
                </a:solidFill>
                <a:latin typeface="+mn-lt"/>
              </a:rPr>
              <a:t> mental?</a:t>
            </a:r>
            <a:endParaRPr lang="en-CA" altLang="pt-BR" sz="3600" b="1" dirty="0">
              <a:solidFill>
                <a:srgbClr val="297B29"/>
              </a:solidFill>
              <a:latin typeface="+mn-lt"/>
            </a:endParaRPr>
          </a:p>
        </p:txBody>
      </p:sp>
      <p:sp>
        <p:nvSpPr>
          <p:cNvPr id="10248" name="Rectangle 3"/>
          <p:cNvSpPr>
            <a:spLocks noChangeArrowheads="1"/>
          </p:cNvSpPr>
          <p:nvPr/>
        </p:nvSpPr>
        <p:spPr bwMode="auto">
          <a:xfrm>
            <a:off x="2063751" y="1374096"/>
            <a:ext cx="8018463" cy="465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chemeClr val="bg2"/>
              </a:buClr>
              <a:buSzPct val="80000"/>
              <a:buFontTx/>
              <a:buNone/>
            </a:pPr>
            <a:endParaRPr lang="en-US" altLang="zh-CN" sz="2400" dirty="0">
              <a:solidFill>
                <a:srgbClr val="000099"/>
              </a:solidFill>
              <a:latin typeface="Baskerville Old Face" panose="02020602080505020303" pitchFamily="18" charset="0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endParaRPr lang="en-US" altLang="pt-BR" sz="2400" b="1" dirty="0" smtClean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b="1" dirty="0" err="1" smtClean="0">
                <a:latin typeface="+mn-lt"/>
                <a:ea typeface="SimSun" panose="02010600030101010101" pitchFamily="2" charset="-122"/>
              </a:rPr>
              <a:t>Estudantes</a:t>
            </a:r>
            <a:endParaRPr lang="en-US" altLang="pt-BR" sz="2400" b="1" dirty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b="1" dirty="0" err="1" smtClean="0">
                <a:latin typeface="+mn-lt"/>
                <a:ea typeface="SimSun" panose="02010600030101010101" pitchFamily="2" charset="-122"/>
              </a:rPr>
              <a:t>Professores</a:t>
            </a:r>
            <a:endParaRPr lang="en-US" altLang="pt-BR" sz="2400" b="1" dirty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dirty="0" smtClean="0">
                <a:latin typeface="+mn-lt"/>
                <a:ea typeface="SimSun" panose="02010600030101010101" pitchFamily="2" charset="-122"/>
              </a:rPr>
              <a:t>Outros </a:t>
            </a: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trabalhadores</a:t>
            </a:r>
            <a:r>
              <a:rPr lang="en-US" altLang="pt-BR" sz="2400" dirty="0" smtClean="0">
                <a:latin typeface="+mn-lt"/>
                <a:ea typeface="SimSun" panose="02010600030101010101" pitchFamily="2" charset="-122"/>
              </a:rPr>
              <a:t> da </a:t>
            </a: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Escola</a:t>
            </a:r>
            <a:r>
              <a:rPr lang="en-US" altLang="pt-BR" sz="2400" dirty="0" smtClean="0">
                <a:latin typeface="+mn-lt"/>
                <a:ea typeface="SimSun" panose="02010600030101010101" pitchFamily="2" charset="-122"/>
              </a:rPr>
              <a:t> </a:t>
            </a: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Administradores</a:t>
            </a:r>
            <a:r>
              <a:rPr lang="en-US" altLang="pt-BR" sz="2400" dirty="0" smtClean="0">
                <a:latin typeface="+mn-lt"/>
                <a:ea typeface="SimSun" panose="02010600030101010101" pitchFamily="2" charset="-122"/>
              </a:rPr>
              <a:t> </a:t>
            </a:r>
            <a:endParaRPr lang="en-US" altLang="pt-BR" sz="2400" dirty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Profissionais</a:t>
            </a:r>
            <a:r>
              <a:rPr lang="en-US" altLang="pt-BR" sz="2400" dirty="0" smtClean="0">
                <a:latin typeface="+mn-lt"/>
                <a:ea typeface="SimSun" panose="02010600030101010101" pitchFamily="2" charset="-122"/>
              </a:rPr>
              <a:t> de </a:t>
            </a: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saúde</a:t>
            </a:r>
            <a:endParaRPr lang="en-US" altLang="pt-BR" sz="2400" dirty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Familiares</a:t>
            </a:r>
            <a:endParaRPr lang="en-US" altLang="pt-BR" sz="2400" dirty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Meios</a:t>
            </a:r>
            <a:r>
              <a:rPr lang="en-US" altLang="pt-BR" sz="2400" dirty="0" smtClean="0">
                <a:latin typeface="+mn-lt"/>
                <a:ea typeface="SimSun" panose="02010600030101010101" pitchFamily="2" charset="-122"/>
              </a:rPr>
              <a:t> de </a:t>
            </a: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comunicação</a:t>
            </a:r>
            <a:endParaRPr lang="en-US" altLang="pt-BR" sz="2400" dirty="0">
              <a:latin typeface="+mn-lt"/>
              <a:ea typeface="SimSun" panose="02010600030101010101" pitchFamily="2" charset="-122"/>
            </a:endParaRPr>
          </a:p>
          <a:p>
            <a:pPr lvl="1" eaLnBrk="1" hangingPunct="1">
              <a:buClr>
                <a:schemeClr val="bg2"/>
              </a:buClr>
              <a:buSzPct val="80000"/>
              <a:buFontTx/>
              <a:buBlip>
                <a:blip r:embed="rId3"/>
              </a:buBlip>
            </a:pPr>
            <a:r>
              <a:rPr lang="en-US" altLang="pt-BR" sz="2400" dirty="0" err="1" smtClean="0">
                <a:latin typeface="+mn-lt"/>
                <a:ea typeface="SimSun" panose="02010600030101010101" pitchFamily="2" charset="-122"/>
              </a:rPr>
              <a:t>Comunidade</a:t>
            </a:r>
            <a:endParaRPr lang="en-US" altLang="pt-BR" sz="2400" dirty="0">
              <a:latin typeface="+mn-lt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5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9"/>
          <p:cNvGraphicFramePr/>
          <p:nvPr>
            <p:extLst>
              <p:ext uri="{D42A27DB-BD31-4B8C-83A1-F6EECF244321}">
                <p14:modId xmlns:p14="http://schemas.microsoft.com/office/powerpoint/2010/main" val="1667196209"/>
              </p:ext>
            </p:extLst>
          </p:nvPr>
        </p:nvGraphicFramePr>
        <p:xfrm>
          <a:off x="2269499" y="1534544"/>
          <a:ext cx="7358114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84621" y="553447"/>
            <a:ext cx="5410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O tamanho do problema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0029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012711"/>
              </p:ext>
            </p:extLst>
          </p:nvPr>
        </p:nvGraphicFramePr>
        <p:xfrm>
          <a:off x="2177370" y="2071795"/>
          <a:ext cx="7772400" cy="37875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0800"/>
                <a:gridCol w="2590800"/>
                <a:gridCol w="2590800"/>
              </a:tblGrid>
              <a:tr h="3724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Posição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pirâmide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Evento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Palavra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2408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Sofrimento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Perdi</a:t>
                      </a:r>
                      <a:r>
                        <a:rPr lang="en-US" sz="1800" baseline="0" dirty="0" smtClean="0"/>
                        <a:t> as </a:t>
                      </a:r>
                      <a:r>
                        <a:rPr lang="en-US" sz="1800" baseline="0" dirty="0" err="1" smtClean="0"/>
                        <a:t>chaves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Agitado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2408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Sofrimento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Não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entrei</a:t>
                      </a:r>
                      <a:r>
                        <a:rPr lang="en-US" sz="1800" baseline="0" dirty="0" smtClean="0"/>
                        <a:t> no time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Desapontado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642727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Sofrimento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Tendo</a:t>
                      </a:r>
                      <a:r>
                        <a:rPr lang="en-US" sz="1800" baseline="0" dirty="0" smtClean="0"/>
                        <a:t> um </a:t>
                      </a:r>
                      <a:r>
                        <a:rPr lang="en-US" sz="1800" baseline="0" dirty="0" err="1" smtClean="0"/>
                        <a:t>primeiro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encontro</a:t>
                      </a:r>
                      <a:r>
                        <a:rPr lang="en-US" sz="1800" baseline="0" dirty="0" smtClean="0"/>
                        <a:t> amoroso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Nervoso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2408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Problema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Morte</a:t>
                      </a:r>
                      <a:r>
                        <a:rPr lang="en-US" sz="1800" baseline="0" dirty="0" smtClean="0"/>
                        <a:t> de um </a:t>
                      </a:r>
                      <a:r>
                        <a:rPr lang="en-US" sz="1800" baseline="0" dirty="0" err="1" smtClean="0"/>
                        <a:t>parente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Luto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2408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Problema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Perda</a:t>
                      </a:r>
                      <a:r>
                        <a:rPr lang="en-US" sz="1800" baseline="0" dirty="0" smtClean="0"/>
                        <a:t> do </a:t>
                      </a:r>
                      <a:r>
                        <a:rPr lang="en-US" sz="1800" baseline="0" dirty="0" err="1" smtClean="0"/>
                        <a:t>emprego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Desmoralizado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642727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Problema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Fim</a:t>
                      </a:r>
                      <a:r>
                        <a:rPr lang="en-US" sz="1800" baseline="0" dirty="0" smtClean="0"/>
                        <a:t> de um </a:t>
                      </a:r>
                      <a:r>
                        <a:rPr lang="en-US" sz="1800" baseline="0" dirty="0" err="1" smtClean="0"/>
                        <a:t>relacionamento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Arrasado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606633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Transtorno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Nenhum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necessariamente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Depressão</a:t>
                      </a:r>
                      <a:endParaRPr lang="en-US" sz="1800" dirty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84912" y="1240971"/>
            <a:ext cx="3596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USANDO AS PALAVRAS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2453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   Frequência dos transtornos mentais entre 9 e 17 anos</a:t>
            </a:r>
            <a:endParaRPr lang="pt-BR" sz="36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757204"/>
              </p:ext>
            </p:extLst>
          </p:nvPr>
        </p:nvGraphicFramePr>
        <p:xfrm>
          <a:off x="2032000" y="2009272"/>
          <a:ext cx="8306713" cy="4013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5505"/>
                <a:gridCol w="4431208"/>
              </a:tblGrid>
              <a:tr h="59925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Transtorno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Prevalência em 6 meses</a:t>
                      </a:r>
                      <a:r>
                        <a:rPr lang="pt-BR" b="1" baseline="0" dirty="0" smtClean="0"/>
                        <a:t> (%)</a:t>
                      </a:r>
                      <a:endParaRPr lang="pt-BR" b="1" dirty="0"/>
                    </a:p>
                  </a:txBody>
                  <a:tcPr/>
                </a:tc>
              </a:tr>
              <a:tr h="599251">
                <a:tc>
                  <a:txBody>
                    <a:bodyPr/>
                    <a:lstStyle/>
                    <a:p>
                      <a:r>
                        <a:rPr lang="pt-BR" dirty="0" smtClean="0"/>
                        <a:t>Transtorno</a:t>
                      </a:r>
                      <a:r>
                        <a:rPr lang="pt-BR" baseline="0" dirty="0" smtClean="0"/>
                        <a:t> de ansiedade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13,0</a:t>
                      </a:r>
                      <a:endParaRPr lang="pt-BR" dirty="0"/>
                    </a:p>
                  </a:txBody>
                  <a:tcPr/>
                </a:tc>
              </a:tr>
              <a:tr h="599251">
                <a:tc>
                  <a:txBody>
                    <a:bodyPr/>
                    <a:lstStyle/>
                    <a:p>
                      <a:r>
                        <a:rPr lang="pt-BR" dirty="0" smtClean="0"/>
                        <a:t>Transtorno de humor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6,2</a:t>
                      </a:r>
                      <a:endParaRPr lang="pt-BR" dirty="0"/>
                    </a:p>
                  </a:txBody>
                  <a:tcPr/>
                </a:tc>
              </a:tr>
              <a:tr h="1017638">
                <a:tc>
                  <a:txBody>
                    <a:bodyPr/>
                    <a:lstStyle/>
                    <a:p>
                      <a:r>
                        <a:rPr lang="pt-BR" dirty="0" smtClean="0"/>
                        <a:t>Transtornos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disruptivos</a:t>
                      </a:r>
                      <a:r>
                        <a:rPr lang="pt-BR" baseline="0" dirty="0" smtClean="0"/>
                        <a:t> do comportamento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10,3</a:t>
                      </a:r>
                      <a:endParaRPr lang="pt-BR" dirty="0"/>
                    </a:p>
                  </a:txBody>
                  <a:tcPr/>
                </a:tc>
              </a:tr>
              <a:tr h="599251">
                <a:tc>
                  <a:txBody>
                    <a:bodyPr/>
                    <a:lstStyle/>
                    <a:p>
                      <a:r>
                        <a:rPr lang="pt-BR" dirty="0" smtClean="0"/>
                        <a:t>Transtornos</a:t>
                      </a:r>
                      <a:r>
                        <a:rPr lang="pt-BR" baseline="0" dirty="0" smtClean="0"/>
                        <a:t> por uso de substâncias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599251">
                <a:tc>
                  <a:txBody>
                    <a:bodyPr/>
                    <a:lstStyle/>
                    <a:p>
                      <a:r>
                        <a:rPr lang="pt-BR" dirty="0" smtClean="0"/>
                        <a:t>Qualquer</a:t>
                      </a:r>
                      <a:r>
                        <a:rPr lang="pt-BR" baseline="0" dirty="0" smtClean="0"/>
                        <a:t> transtorno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20,9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Box 1050"/>
          <p:cNvSpPr txBox="1">
            <a:spLocks noChangeArrowheads="1"/>
          </p:cNvSpPr>
          <p:nvPr/>
        </p:nvSpPr>
        <p:spPr bwMode="auto">
          <a:xfrm>
            <a:off x="8026480" y="6152150"/>
            <a:ext cx="23595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pt-BR" sz="1600" dirty="0">
                <a:latin typeface="+mn-lt"/>
              </a:rPr>
              <a:t>WHO Health Report, 2001</a:t>
            </a:r>
            <a:endParaRPr lang="en-CA" altLang="pt-B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566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 na sala de aula?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1180" y="2318926"/>
            <a:ext cx="10515600" cy="4351338"/>
          </a:xfrm>
        </p:spPr>
        <p:txBody>
          <a:bodyPr/>
          <a:lstStyle/>
          <a:p>
            <a:r>
              <a:rPr lang="en-US" altLang="pt-BR" dirty="0" err="1" smtClean="0"/>
              <a:t>Depressão</a:t>
            </a:r>
            <a:r>
              <a:rPr lang="en-US" altLang="pt-BR" dirty="0" smtClean="0"/>
              <a:t> ( 1 - 2)</a:t>
            </a:r>
          </a:p>
          <a:p>
            <a:r>
              <a:rPr lang="en-US" altLang="pt-BR" dirty="0" err="1" smtClean="0"/>
              <a:t>Psicose</a:t>
            </a:r>
            <a:r>
              <a:rPr lang="en-US" altLang="pt-BR" dirty="0" smtClean="0"/>
              <a:t> (</a:t>
            </a:r>
            <a:r>
              <a:rPr lang="en-US" altLang="pt-BR" dirty="0" err="1" smtClean="0"/>
              <a:t>raro</a:t>
            </a:r>
            <a:r>
              <a:rPr lang="en-US" altLang="pt-BR" dirty="0" smtClean="0"/>
              <a:t>)</a:t>
            </a:r>
          </a:p>
          <a:p>
            <a:r>
              <a:rPr lang="en-US" altLang="pt-BR" dirty="0" err="1" smtClean="0"/>
              <a:t>Transtorno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ansiedade</a:t>
            </a:r>
            <a:r>
              <a:rPr lang="en-US" altLang="pt-BR" dirty="0" smtClean="0"/>
              <a:t> (1 - 3)</a:t>
            </a:r>
          </a:p>
          <a:p>
            <a:r>
              <a:rPr lang="en-US" altLang="pt-BR" dirty="0" err="1" smtClean="0"/>
              <a:t>Transtorno</a:t>
            </a:r>
            <a:r>
              <a:rPr lang="en-US" altLang="pt-BR" dirty="0" smtClean="0"/>
              <a:t> de deficit de </a:t>
            </a:r>
            <a:r>
              <a:rPr lang="en-US" altLang="pt-BR" dirty="0" err="1" smtClean="0"/>
              <a:t>atenção</a:t>
            </a:r>
            <a:r>
              <a:rPr lang="en-US" altLang="pt-BR" dirty="0" smtClean="0"/>
              <a:t> / </a:t>
            </a:r>
            <a:r>
              <a:rPr lang="en-US" altLang="pt-BR" dirty="0" err="1" smtClean="0"/>
              <a:t>hiperatividade</a:t>
            </a:r>
            <a:r>
              <a:rPr lang="en-US" altLang="pt-BR" dirty="0" smtClean="0"/>
              <a:t> (1-3)</a:t>
            </a:r>
          </a:p>
          <a:p>
            <a:r>
              <a:rPr lang="en-US" altLang="pt-BR" dirty="0" smtClean="0"/>
              <a:t>Anorexia nervosa (</a:t>
            </a:r>
            <a:r>
              <a:rPr lang="en-US" altLang="pt-BR" dirty="0" err="1" smtClean="0"/>
              <a:t>raro</a:t>
            </a:r>
            <a:r>
              <a:rPr lang="en-US" altLang="pt-BR" dirty="0" smtClean="0"/>
              <a:t>)</a:t>
            </a:r>
          </a:p>
          <a:p>
            <a:r>
              <a:rPr lang="en-US" altLang="pt-BR" dirty="0" smtClean="0"/>
              <a:t>Total (3 – 5)</a:t>
            </a:r>
          </a:p>
          <a:p>
            <a:pPr marL="0" indent="0">
              <a:buNone/>
            </a:pPr>
            <a:endParaRPr lang="en-US" alt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21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  Idade de início dos principais transtornos mentais</a:t>
            </a:r>
            <a:endParaRPr lang="pt-BR" sz="4000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768" y="1849689"/>
            <a:ext cx="104795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809750" y="553451"/>
            <a:ext cx="8643938" cy="14668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 err="1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Qual</a:t>
            </a: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 é a </a:t>
            </a:r>
            <a:r>
              <a:rPr lang="en-US" sz="3200" b="1" dirty="0" err="1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nossa</a:t>
            </a: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b="1" dirty="0" err="1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abordagem</a:t>
            </a: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 </a:t>
            </a:r>
            <a:b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</a:b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para a </a:t>
            </a:r>
            <a:r>
              <a:rPr lang="en-US" sz="3200" b="1" dirty="0" err="1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educação</a:t>
            </a: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b="1" dirty="0" err="1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em</a:t>
            </a: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b="1" dirty="0" err="1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saúde</a:t>
            </a:r>
            <a:r>
              <a:rPr lang="en-US" sz="3200" b="1" dirty="0" smtClean="0">
                <a:solidFill>
                  <a:srgbClr val="297B29"/>
                </a:solidFill>
                <a:latin typeface="+mn-lt"/>
                <a:ea typeface="+mn-ea"/>
                <a:cs typeface="+mn-cs"/>
              </a:rPr>
              <a:t> mental?</a:t>
            </a:r>
            <a:endParaRPr lang="en-US" sz="3200" b="1" dirty="0">
              <a:solidFill>
                <a:srgbClr val="297B2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738313" y="2294849"/>
            <a:ext cx="8686800" cy="4286250"/>
          </a:xfrm>
        </p:spPr>
        <p:txBody>
          <a:bodyPr>
            <a:normAutofit/>
          </a:bodyPr>
          <a:lstStyle/>
          <a:p>
            <a:pPr marL="447675" indent="-447675">
              <a:lnSpc>
                <a:spcPct val="70000"/>
              </a:lnSpc>
              <a:spcAft>
                <a:spcPct val="50000"/>
              </a:spcAft>
              <a:buClr>
                <a:srgbClr val="69C444"/>
              </a:buClr>
              <a:buFont typeface="Wingdings 3" panose="05040102010807070707" pitchFamily="18" charset="2"/>
              <a:buChar char="Ê"/>
            </a:pPr>
            <a:r>
              <a:rPr lang="en-US" altLang="pt-BR" dirty="0" err="1" smtClean="0"/>
              <a:t>Desenvolver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recursos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educacionais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serem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usados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pelos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professores</a:t>
            </a:r>
            <a:r>
              <a:rPr lang="en-US" altLang="pt-BR" dirty="0" smtClean="0"/>
              <a:t> </a:t>
            </a:r>
          </a:p>
          <a:p>
            <a:pPr marL="447675" indent="-447675">
              <a:lnSpc>
                <a:spcPct val="70000"/>
              </a:lnSpc>
              <a:spcAft>
                <a:spcPct val="50000"/>
              </a:spcAft>
              <a:buClr>
                <a:srgbClr val="69C444"/>
              </a:buClr>
              <a:buFont typeface="Wingdings 3" panose="05040102010807070707" pitchFamily="18" charset="2"/>
              <a:buChar char="Ê"/>
            </a:pPr>
            <a:r>
              <a:rPr lang="en-US" altLang="pt-BR" dirty="0" err="1" smtClean="0"/>
              <a:t>Compreender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professores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usar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esses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recursos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junto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alunos</a:t>
            </a:r>
            <a:endParaRPr lang="en-US" altLang="pt-BR" dirty="0" smtClean="0"/>
          </a:p>
          <a:p>
            <a:pPr marL="447675" indent="-447675">
              <a:lnSpc>
                <a:spcPct val="70000"/>
              </a:lnSpc>
              <a:spcAft>
                <a:spcPct val="50000"/>
              </a:spcAft>
              <a:buClr>
                <a:srgbClr val="69C444"/>
              </a:buClr>
              <a:buFont typeface="Wingdings 3" panose="05040102010807070707" pitchFamily="18" charset="2"/>
              <a:buChar char="Ê"/>
            </a:pPr>
            <a:r>
              <a:rPr lang="en-US" altLang="pt-BR" dirty="0" err="1" smtClean="0"/>
              <a:t>Proporcionar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uso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desses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recursos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pelos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professores</a:t>
            </a:r>
            <a:endParaRPr lang="en-US" altLang="pt-BR" dirty="0" smtClean="0"/>
          </a:p>
          <a:p>
            <a:pPr marL="447675" indent="-447675">
              <a:lnSpc>
                <a:spcPct val="70000"/>
              </a:lnSpc>
              <a:spcAft>
                <a:spcPct val="50000"/>
              </a:spcAft>
              <a:buClr>
                <a:srgbClr val="69C444"/>
              </a:buClr>
              <a:buFont typeface="Wingdings 3" panose="05040102010807070707" pitchFamily="18" charset="2"/>
              <a:buChar char="Ê"/>
            </a:pPr>
            <a:r>
              <a:rPr lang="en-US" altLang="pt-BR" dirty="0" err="1" smtClean="0"/>
              <a:t>Avaliar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professores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podem</a:t>
            </a:r>
            <a:r>
              <a:rPr lang="en-US" altLang="pt-BR" dirty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beneficiados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através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dessa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abordagem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educação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saúde</a:t>
            </a:r>
            <a:r>
              <a:rPr lang="en-US" altLang="pt-BR" dirty="0" smtClean="0"/>
              <a:t> mental.</a:t>
            </a:r>
          </a:p>
        </p:txBody>
      </p:sp>
    </p:spTree>
    <p:extLst>
      <p:ext uri="{BB962C8B-B14F-4D97-AF65-F5344CB8AC3E}">
        <p14:creationId xmlns:p14="http://schemas.microsoft.com/office/powerpoint/2010/main" val="168801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3772</TotalTime>
  <Words>300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8" baseType="lpstr">
      <vt:lpstr>MS PGothic</vt:lpstr>
      <vt:lpstr>宋体</vt:lpstr>
      <vt:lpstr>宋体</vt:lpstr>
      <vt:lpstr>Arial</vt:lpstr>
      <vt:lpstr>Baskerville Old Face</vt:lpstr>
      <vt:lpstr>Calibri</vt:lpstr>
      <vt:lpstr>Calibri Light</vt:lpstr>
      <vt:lpstr>Wingdings 3</vt:lpstr>
      <vt:lpstr>Tema do Office</vt:lpstr>
      <vt:lpstr>Saúde mental  na infância e adolescência</vt:lpstr>
      <vt:lpstr>Apresentação do PowerPoint</vt:lpstr>
      <vt:lpstr>Apresentação do PowerPoint</vt:lpstr>
      <vt:lpstr>Apresentação do PowerPoint</vt:lpstr>
      <vt:lpstr>Apresentação do PowerPoint</vt:lpstr>
      <vt:lpstr>   Frequência dos transtornos mentais entre 9 e 17 anos</vt:lpstr>
      <vt:lpstr> E na sala de aula?</vt:lpstr>
      <vt:lpstr>  Idade de início dos principais transtornos mentais</vt:lpstr>
      <vt:lpstr>Qual é a nossa abordagem  para a educação em saúde mental?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mental na infância e adolescência</dc:title>
  <dc:creator>ideal</dc:creator>
  <cp:lastModifiedBy>Dell</cp:lastModifiedBy>
  <cp:revision>12</cp:revision>
  <dcterms:created xsi:type="dcterms:W3CDTF">2018-10-01T21:43:45Z</dcterms:created>
  <dcterms:modified xsi:type="dcterms:W3CDTF">2024-05-01T19:22:46Z</dcterms:modified>
</cp:coreProperties>
</file>