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Open Sans Bold" panose="020B0604020202020204" charset="0"/>
      <p:regular r:id="rId13"/>
    </p:embeddedFont>
    <p:embeddedFont>
      <p:font typeface="Times New Roman Bold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81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7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09816" y="-200726"/>
            <a:ext cx="9457360" cy="10688452"/>
          </a:xfrm>
          <a:custGeom>
            <a:avLst/>
            <a:gdLst/>
            <a:ahLst/>
            <a:cxnLst/>
            <a:rect l="l" t="t" r="r" b="b"/>
            <a:pathLst>
              <a:path w="9593601" h="10688452">
                <a:moveTo>
                  <a:pt x="0" y="0"/>
                </a:moveTo>
                <a:lnTo>
                  <a:pt x="9593601" y="0"/>
                </a:lnTo>
                <a:lnTo>
                  <a:pt x="9593601" y="10688452"/>
                </a:lnTo>
                <a:lnTo>
                  <a:pt x="0" y="106884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 l="-2834" r="-239972"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3" name="Freeform 3"/>
          <p:cNvSpPr/>
          <p:nvPr/>
        </p:nvSpPr>
        <p:spPr>
          <a:xfrm>
            <a:off x="11658600" y="2925271"/>
            <a:ext cx="4648200" cy="4436458"/>
          </a:xfrm>
          <a:custGeom>
            <a:avLst/>
            <a:gdLst/>
            <a:ahLst/>
            <a:cxnLst/>
            <a:rect l="l" t="t" r="r" b="b"/>
            <a:pathLst>
              <a:path w="5683398" h="5603727">
                <a:moveTo>
                  <a:pt x="0" y="0"/>
                </a:moveTo>
                <a:lnTo>
                  <a:pt x="5683398" y="0"/>
                </a:lnTo>
                <a:lnTo>
                  <a:pt x="5683398" y="5603728"/>
                </a:lnTo>
                <a:lnTo>
                  <a:pt x="0" y="56037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9524" r="-426860" b="-27058"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282275" y="24161"/>
            <a:ext cx="9005725" cy="2009078"/>
          </a:xfrm>
          <a:custGeom>
            <a:avLst/>
            <a:gdLst/>
            <a:ahLst/>
            <a:cxnLst/>
            <a:rect l="l" t="t" r="r" b="b"/>
            <a:pathLst>
              <a:path w="9005725" h="2009078">
                <a:moveTo>
                  <a:pt x="0" y="0"/>
                </a:moveTo>
                <a:lnTo>
                  <a:pt x="9005725" y="0"/>
                </a:lnTo>
                <a:lnTo>
                  <a:pt x="9005725" y="2009078"/>
                </a:lnTo>
                <a:lnTo>
                  <a:pt x="0" y="20090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1773" t="-4105" b="-2950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4650432" y="4305300"/>
            <a:ext cx="8987135" cy="248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dirty="0" err="1">
                <a:solidFill>
                  <a:srgbClr val="000000"/>
                </a:solidFill>
                <a:latin typeface="Times New Roman Bold"/>
              </a:rPr>
              <a:t>Título</a:t>
            </a:r>
            <a:r>
              <a:rPr lang="en-US" sz="2499" dirty="0">
                <a:solidFill>
                  <a:srgbClr val="000000"/>
                </a:solidFill>
                <a:latin typeface="Times New Roman Bold"/>
              </a:rPr>
              <a:t> da </a:t>
            </a:r>
            <a:r>
              <a:rPr lang="en-US" sz="2499" dirty="0" err="1">
                <a:solidFill>
                  <a:srgbClr val="000000"/>
                </a:solidFill>
                <a:latin typeface="Times New Roman Bold"/>
              </a:rPr>
              <a:t>publicação</a:t>
            </a:r>
            <a:r>
              <a:rPr lang="en-US" sz="2499" dirty="0">
                <a:solidFill>
                  <a:srgbClr val="000000"/>
                </a:solidFill>
                <a:latin typeface="Times New Roman Bold"/>
              </a:rPr>
              <a:t> </a:t>
            </a:r>
          </a:p>
          <a:p>
            <a:pPr algn="ctr">
              <a:lnSpc>
                <a:spcPts val="3499"/>
              </a:lnSpc>
            </a:pPr>
            <a:r>
              <a:rPr lang="en-US" sz="2499" dirty="0">
                <a:solidFill>
                  <a:srgbClr val="000000"/>
                </a:solidFill>
                <a:latin typeface="Times New Roman Bold"/>
              </a:rPr>
              <a:t> (</a:t>
            </a:r>
            <a:r>
              <a:rPr lang="en-US" sz="2499" dirty="0" err="1">
                <a:solidFill>
                  <a:srgbClr val="000000"/>
                </a:solidFill>
                <a:latin typeface="Times New Roman Bold"/>
              </a:rPr>
              <a:t>Centralizado</a:t>
            </a:r>
            <a:r>
              <a:rPr lang="en-US" sz="2499" dirty="0">
                <a:solidFill>
                  <a:srgbClr val="000000"/>
                </a:solidFill>
                <a:latin typeface="Times New Roman Bold"/>
              </a:rPr>
              <a:t>, </a:t>
            </a:r>
            <a:r>
              <a:rPr lang="en-US" sz="2499" dirty="0" err="1">
                <a:solidFill>
                  <a:srgbClr val="000000"/>
                </a:solidFill>
                <a:latin typeface="Times New Roman Bold"/>
              </a:rPr>
              <a:t>fonte</a:t>
            </a:r>
            <a:r>
              <a:rPr lang="en-US" sz="2499" dirty="0">
                <a:solidFill>
                  <a:srgbClr val="000000"/>
                </a:solidFill>
                <a:latin typeface="Times New Roman Bold"/>
              </a:rPr>
              <a:t> Times New Roman </a:t>
            </a:r>
            <a:r>
              <a:rPr lang="en-US" sz="2499" dirty="0" err="1">
                <a:solidFill>
                  <a:srgbClr val="000000"/>
                </a:solidFill>
                <a:latin typeface="Times New Roman Bold"/>
              </a:rPr>
              <a:t>número</a:t>
            </a:r>
            <a:r>
              <a:rPr lang="en-US" sz="2499" dirty="0">
                <a:solidFill>
                  <a:srgbClr val="000000"/>
                </a:solidFill>
                <a:latin typeface="Times New Roman Bold"/>
              </a:rPr>
              <a:t> 25 </a:t>
            </a:r>
            <a:r>
              <a:rPr lang="en-US" sz="2499" dirty="0" err="1">
                <a:solidFill>
                  <a:srgbClr val="000000"/>
                </a:solidFill>
                <a:latin typeface="Times New Roman Bold"/>
              </a:rPr>
              <a:t>em</a:t>
            </a:r>
            <a:r>
              <a:rPr lang="en-US" sz="2499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Times New Roman Bold"/>
              </a:rPr>
              <a:t>negrito</a:t>
            </a:r>
            <a:r>
              <a:rPr lang="en-US" sz="2499" dirty="0">
                <a:solidFill>
                  <a:srgbClr val="000000"/>
                </a:solidFill>
                <a:latin typeface="Times New Roman Bold"/>
              </a:rPr>
              <a:t>)</a:t>
            </a:r>
          </a:p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00000"/>
                </a:solidFill>
                <a:latin typeface="Times New Roman Bold"/>
              </a:rPr>
              <a:t>Autor¹; autor²; autor³; </a:t>
            </a:r>
            <a:r>
              <a:rPr lang="en-US" sz="2000" dirty="0" err="1">
                <a:solidFill>
                  <a:srgbClr val="000000"/>
                </a:solidFill>
                <a:latin typeface="Times New Roman Bold"/>
              </a:rPr>
              <a:t>orientador</a:t>
            </a:r>
            <a:r>
              <a:rPr lang="en-US" sz="2000" dirty="0">
                <a:solidFill>
                  <a:srgbClr val="000000"/>
                </a:solidFill>
                <a:latin typeface="Times New Roman Bold"/>
              </a:rPr>
              <a:t>⁴.</a:t>
            </a:r>
          </a:p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00000"/>
                </a:solidFill>
                <a:latin typeface="Times New Roman Bold"/>
              </a:rPr>
              <a:t> (Nome </a:t>
            </a:r>
            <a:r>
              <a:rPr lang="en-US" sz="2000" dirty="0" err="1">
                <a:solidFill>
                  <a:srgbClr val="000000"/>
                </a:solidFill>
                <a:latin typeface="Times New Roman Bold"/>
              </a:rPr>
              <a:t>completo</a:t>
            </a:r>
            <a:r>
              <a:rPr lang="en-US" sz="2000" dirty="0">
                <a:solidFill>
                  <a:srgbClr val="000000"/>
                </a:solidFill>
                <a:latin typeface="Times New Roman Bold"/>
              </a:rPr>
              <a:t>, e-mail e </a:t>
            </a:r>
            <a:r>
              <a:rPr lang="en-US" sz="2000" dirty="0" err="1">
                <a:solidFill>
                  <a:srgbClr val="000000"/>
                </a:solidFill>
                <a:latin typeface="Times New Roman Bold"/>
              </a:rPr>
              <a:t>instituição</a:t>
            </a:r>
            <a:r>
              <a:rPr lang="en-US" sz="2000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 Bold"/>
              </a:rPr>
              <a:t>vinculada</a:t>
            </a:r>
            <a:r>
              <a:rPr lang="en-US" sz="2000" dirty="0">
                <a:solidFill>
                  <a:srgbClr val="000000"/>
                </a:solidFill>
                <a:latin typeface="Times New Roman Bold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Times New Roman Bold"/>
              </a:rPr>
              <a:t>centralizado</a:t>
            </a:r>
            <a:r>
              <a:rPr lang="en-US" sz="2000" dirty="0">
                <a:solidFill>
                  <a:srgbClr val="000000"/>
                </a:solidFill>
                <a:latin typeface="Times New Roman Bold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 Bold"/>
              </a:rPr>
              <a:t>fonte</a:t>
            </a:r>
            <a:r>
              <a:rPr lang="en-US" sz="2000" dirty="0">
                <a:solidFill>
                  <a:srgbClr val="000000"/>
                </a:solidFill>
                <a:latin typeface="Times New Roman Bold"/>
              </a:rPr>
              <a:t> Arial, </a:t>
            </a:r>
            <a:r>
              <a:rPr lang="en-US" sz="2000" dirty="0" err="1">
                <a:solidFill>
                  <a:srgbClr val="000000"/>
                </a:solidFill>
                <a:latin typeface="Times New Roman Bold"/>
              </a:rPr>
              <a:t>número</a:t>
            </a:r>
            <a:r>
              <a:rPr lang="en-US" sz="2000" dirty="0">
                <a:solidFill>
                  <a:srgbClr val="000000"/>
                </a:solidFill>
                <a:latin typeface="Times New Roman Bold"/>
              </a:rPr>
              <a:t> 20)</a:t>
            </a:r>
          </a:p>
          <a:p>
            <a:pPr algn="ctr">
              <a:lnSpc>
                <a:spcPts val="3499"/>
              </a:lnSpc>
            </a:pPr>
            <a:endParaRPr lang="en-US" sz="2000" dirty="0">
              <a:solidFill>
                <a:srgbClr val="000000"/>
              </a:solidFill>
              <a:latin typeface="Times New Roman Bold"/>
            </a:endParaRPr>
          </a:p>
          <a:p>
            <a:pPr algn="ctr">
              <a:lnSpc>
                <a:spcPts val="3499"/>
              </a:lnSpc>
            </a:pPr>
            <a:endParaRPr lang="en-US" sz="2000" dirty="0">
              <a:solidFill>
                <a:srgbClr val="000000"/>
              </a:solidFill>
              <a:latin typeface="Times New Roman Bold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0" y="0"/>
            <a:ext cx="4942273" cy="2746071"/>
          </a:xfrm>
          <a:custGeom>
            <a:avLst/>
            <a:gdLst/>
            <a:ahLst/>
            <a:cxnLst/>
            <a:rect l="l" t="t" r="r" b="b"/>
            <a:pathLst>
              <a:path w="4942273" h="2746071">
                <a:moveTo>
                  <a:pt x="0" y="0"/>
                </a:moveTo>
                <a:lnTo>
                  <a:pt x="4942273" y="0"/>
                </a:lnTo>
                <a:lnTo>
                  <a:pt x="4942273" y="2746071"/>
                </a:lnTo>
                <a:lnTo>
                  <a:pt x="0" y="27460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82917"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282275" y="24161"/>
            <a:ext cx="9005725" cy="2009078"/>
          </a:xfrm>
          <a:custGeom>
            <a:avLst/>
            <a:gdLst/>
            <a:ahLst/>
            <a:cxnLst/>
            <a:rect l="l" t="t" r="r" b="b"/>
            <a:pathLst>
              <a:path w="9005725" h="2009078">
                <a:moveTo>
                  <a:pt x="0" y="0"/>
                </a:moveTo>
                <a:lnTo>
                  <a:pt x="9005725" y="0"/>
                </a:lnTo>
                <a:lnTo>
                  <a:pt x="9005725" y="2009078"/>
                </a:lnTo>
                <a:lnTo>
                  <a:pt x="0" y="20090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1773" t="-4105" b="-2950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4942273" cy="2746071"/>
          </a:xfrm>
          <a:custGeom>
            <a:avLst/>
            <a:gdLst/>
            <a:ahLst/>
            <a:cxnLst/>
            <a:rect l="l" t="t" r="r" b="b"/>
            <a:pathLst>
              <a:path w="4942273" h="2746071">
                <a:moveTo>
                  <a:pt x="0" y="0"/>
                </a:moveTo>
                <a:lnTo>
                  <a:pt x="4942273" y="0"/>
                </a:lnTo>
                <a:lnTo>
                  <a:pt x="4942273" y="2746071"/>
                </a:lnTo>
                <a:lnTo>
                  <a:pt x="0" y="27460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8291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6597590" y="4627705"/>
            <a:ext cx="5092819" cy="4401995"/>
          </a:xfrm>
          <a:custGeom>
            <a:avLst/>
            <a:gdLst/>
            <a:ahLst/>
            <a:cxnLst/>
            <a:rect l="l" t="t" r="r" b="b"/>
            <a:pathLst>
              <a:path w="5092819" h="4401995">
                <a:moveTo>
                  <a:pt x="0" y="0"/>
                </a:moveTo>
                <a:lnTo>
                  <a:pt x="5092820" y="0"/>
                </a:lnTo>
                <a:lnTo>
                  <a:pt x="5092820" y="4401995"/>
                </a:lnTo>
                <a:lnTo>
                  <a:pt x="0" y="440199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1220155" y="3226759"/>
            <a:ext cx="15847687" cy="1526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000000"/>
                </a:solidFill>
                <a:latin typeface="Times New Roman Bold"/>
              </a:rPr>
              <a:t>Na </a:t>
            </a:r>
            <a:r>
              <a:rPr lang="en-US" sz="1800" dirty="0" err="1">
                <a:solidFill>
                  <a:srgbClr val="000000"/>
                </a:solidFill>
                <a:latin typeface="Times New Roman Bold"/>
              </a:rPr>
              <a:t>Introdução</a:t>
            </a:r>
            <a:r>
              <a:rPr lang="en-US" sz="1800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 Bold"/>
              </a:rPr>
              <a:t>deverão</a:t>
            </a:r>
            <a:r>
              <a:rPr lang="en-US" sz="1800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 Bold"/>
              </a:rPr>
              <a:t>constar</a:t>
            </a:r>
            <a:r>
              <a:rPr lang="en-US" sz="1800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 Bold"/>
              </a:rPr>
              <a:t>os</a:t>
            </a:r>
            <a:r>
              <a:rPr lang="en-US" sz="1800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 Bold"/>
              </a:rPr>
              <a:t>objetivos</a:t>
            </a:r>
            <a:r>
              <a:rPr lang="en-US" sz="1800" dirty="0">
                <a:solidFill>
                  <a:srgbClr val="000000"/>
                </a:solidFill>
                <a:latin typeface="Times New Roman Bold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Times New Roman Bold"/>
              </a:rPr>
              <a:t>hipóteses</a:t>
            </a:r>
            <a:r>
              <a:rPr lang="en-US" sz="1800" dirty="0">
                <a:solidFill>
                  <a:srgbClr val="000000"/>
                </a:solidFill>
                <a:latin typeface="Times New Roman Bold"/>
              </a:rPr>
              <a:t> (</a:t>
            </a:r>
            <a:r>
              <a:rPr lang="en-US" sz="1800" dirty="0" err="1">
                <a:solidFill>
                  <a:srgbClr val="000000"/>
                </a:solidFill>
                <a:latin typeface="Times New Roman Bold"/>
              </a:rPr>
              <a:t>quando</a:t>
            </a:r>
            <a:r>
              <a:rPr lang="en-US" sz="1800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 Bold"/>
              </a:rPr>
              <a:t>houver</a:t>
            </a:r>
            <a:r>
              <a:rPr lang="en-US" sz="1800" dirty="0">
                <a:solidFill>
                  <a:srgbClr val="000000"/>
                </a:solidFill>
                <a:latin typeface="Times New Roman Bold"/>
              </a:rPr>
              <a:t>), </a:t>
            </a:r>
            <a:r>
              <a:rPr lang="en-US" sz="1800" dirty="0" err="1">
                <a:solidFill>
                  <a:srgbClr val="000000"/>
                </a:solidFill>
                <a:latin typeface="Times New Roman Bold"/>
              </a:rPr>
              <a:t>área</a:t>
            </a:r>
            <a:r>
              <a:rPr lang="en-US" sz="1800" dirty="0">
                <a:solidFill>
                  <a:srgbClr val="000000"/>
                </a:solidFill>
                <a:latin typeface="Times New Roman Bold"/>
              </a:rPr>
              <a:t> de </a:t>
            </a:r>
            <a:r>
              <a:rPr lang="en-US" sz="1800" dirty="0" err="1">
                <a:solidFill>
                  <a:srgbClr val="000000"/>
                </a:solidFill>
                <a:latin typeface="Times New Roman Bold"/>
              </a:rPr>
              <a:t>estudo</a:t>
            </a:r>
            <a:r>
              <a:rPr lang="en-US" sz="1800" dirty="0">
                <a:solidFill>
                  <a:srgbClr val="000000"/>
                </a:solidFill>
                <a:latin typeface="Times New Roman Bold"/>
              </a:rPr>
              <a:t> (</a:t>
            </a:r>
            <a:r>
              <a:rPr lang="en-US" sz="1800" dirty="0" err="1">
                <a:solidFill>
                  <a:srgbClr val="000000"/>
                </a:solidFill>
                <a:latin typeface="Times New Roman Bold"/>
              </a:rPr>
              <a:t>quando</a:t>
            </a:r>
            <a:r>
              <a:rPr lang="en-US" sz="1800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 Bold"/>
              </a:rPr>
              <a:t>houver</a:t>
            </a:r>
            <a:r>
              <a:rPr lang="en-US" sz="1800" dirty="0">
                <a:solidFill>
                  <a:srgbClr val="000000"/>
                </a:solidFill>
                <a:latin typeface="Times New Roman Bold"/>
              </a:rPr>
              <a:t>) e a </a:t>
            </a:r>
            <a:r>
              <a:rPr lang="en-US" sz="1800" dirty="0" err="1">
                <a:solidFill>
                  <a:srgbClr val="000000"/>
                </a:solidFill>
                <a:latin typeface="Times New Roman Bold"/>
              </a:rPr>
              <a:t>justificativa</a:t>
            </a:r>
            <a:r>
              <a:rPr lang="en-US" sz="1800" dirty="0">
                <a:solidFill>
                  <a:srgbClr val="000000"/>
                </a:solidFill>
                <a:latin typeface="Times New Roman Bold"/>
              </a:rPr>
              <a:t> do </a:t>
            </a:r>
            <a:r>
              <a:rPr lang="en-US" sz="1800" dirty="0" err="1">
                <a:solidFill>
                  <a:srgbClr val="000000"/>
                </a:solidFill>
                <a:latin typeface="Times New Roman Bold"/>
              </a:rPr>
              <a:t>trabalho</a:t>
            </a:r>
            <a:r>
              <a:rPr lang="en-US" sz="1800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 Bold"/>
              </a:rPr>
              <a:t>em</a:t>
            </a:r>
            <a:r>
              <a:rPr lang="en-US" sz="1800" dirty="0">
                <a:solidFill>
                  <a:srgbClr val="000000"/>
                </a:solidFill>
                <a:latin typeface="Times New Roman Bold"/>
              </a:rPr>
              <a:t> forma </a:t>
            </a:r>
            <a:r>
              <a:rPr lang="en-US" sz="1800" dirty="0" err="1">
                <a:solidFill>
                  <a:srgbClr val="000000"/>
                </a:solidFill>
                <a:latin typeface="Times New Roman Bold"/>
              </a:rPr>
              <a:t>sucinta</a:t>
            </a:r>
            <a:r>
              <a:rPr lang="en-US" sz="1800" dirty="0">
                <a:solidFill>
                  <a:srgbClr val="000000"/>
                </a:solidFill>
                <a:latin typeface="Times New Roman Bold"/>
              </a:rPr>
              <a:t> e </a:t>
            </a:r>
            <a:r>
              <a:rPr lang="en-US" sz="1800" dirty="0" err="1">
                <a:solidFill>
                  <a:srgbClr val="000000"/>
                </a:solidFill>
                <a:latin typeface="Times New Roman Bold"/>
              </a:rPr>
              <a:t>objetiva</a:t>
            </a:r>
            <a:r>
              <a:rPr lang="en-US" sz="1800" dirty="0">
                <a:solidFill>
                  <a:srgbClr val="000000"/>
                </a:solidFill>
                <a:latin typeface="Times New Roman Bold"/>
              </a:rPr>
              <a:t> (</a:t>
            </a:r>
            <a:r>
              <a:rPr lang="en-US" sz="1800" dirty="0" err="1">
                <a:solidFill>
                  <a:srgbClr val="000000"/>
                </a:solidFill>
                <a:latin typeface="Times New Roman Bold"/>
              </a:rPr>
              <a:t>texto</a:t>
            </a:r>
            <a:r>
              <a:rPr lang="en-US" sz="1800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 Bold"/>
              </a:rPr>
              <a:t>justificado</a:t>
            </a:r>
            <a:r>
              <a:rPr lang="en-US" sz="1800" dirty="0">
                <a:solidFill>
                  <a:srgbClr val="000000"/>
                </a:solidFill>
                <a:latin typeface="Times New Roman Bold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Times New Roman Bold"/>
              </a:rPr>
              <a:t>fonte</a:t>
            </a:r>
            <a:r>
              <a:rPr lang="en-US" sz="1800" dirty="0">
                <a:solidFill>
                  <a:srgbClr val="000000"/>
                </a:solidFill>
                <a:latin typeface="Times New Roman Bold"/>
              </a:rPr>
              <a:t> Times New Roman, </a:t>
            </a:r>
            <a:r>
              <a:rPr lang="en-US" sz="1800" dirty="0" err="1">
                <a:solidFill>
                  <a:srgbClr val="000000"/>
                </a:solidFill>
                <a:latin typeface="Times New Roman Bold"/>
              </a:rPr>
              <a:t>número</a:t>
            </a:r>
            <a:r>
              <a:rPr lang="en-US" sz="1800" dirty="0">
                <a:solidFill>
                  <a:srgbClr val="000000"/>
                </a:solidFill>
                <a:latin typeface="Times New Roman Bold"/>
              </a:rPr>
              <a:t> 18, </a:t>
            </a:r>
            <a:r>
              <a:rPr lang="en-US" sz="1800" dirty="0" err="1">
                <a:solidFill>
                  <a:srgbClr val="000000"/>
                </a:solidFill>
                <a:latin typeface="Times New Roman Bold"/>
              </a:rPr>
              <a:t>espaçamento</a:t>
            </a:r>
            <a:r>
              <a:rPr lang="en-US" sz="1800" dirty="0">
                <a:solidFill>
                  <a:srgbClr val="000000"/>
                </a:solidFill>
                <a:latin typeface="Times New Roman Bold"/>
              </a:rPr>
              <a:t> simples).</a:t>
            </a:r>
          </a:p>
          <a:p>
            <a:pPr algn="ctr">
              <a:lnSpc>
                <a:spcPts val="3499"/>
              </a:lnSpc>
            </a:pPr>
            <a:endParaRPr lang="en-US" sz="1800" dirty="0">
              <a:solidFill>
                <a:srgbClr val="000000"/>
              </a:solidFill>
              <a:latin typeface="Times New Roman Bold"/>
            </a:endParaRPr>
          </a:p>
          <a:p>
            <a:pPr algn="ctr">
              <a:lnSpc>
                <a:spcPts val="3499"/>
              </a:lnSpc>
            </a:pPr>
            <a:endParaRPr lang="en-US" sz="1800" dirty="0">
              <a:solidFill>
                <a:srgbClr val="000000"/>
              </a:solidFill>
              <a:latin typeface="Times New Roman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117628" y="2479371"/>
            <a:ext cx="14052744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3E8247"/>
                </a:solidFill>
                <a:latin typeface="Open Sans Bold"/>
              </a:rPr>
              <a:t>INTRODUÇÃO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954157" y="9095423"/>
            <a:ext cx="4656237" cy="264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Open Sans Bold"/>
              </a:rPr>
              <a:t> Figura 1: Exemplo / Fonte: www.exemplo.com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282275" y="24161"/>
            <a:ext cx="9005725" cy="2009078"/>
          </a:xfrm>
          <a:custGeom>
            <a:avLst/>
            <a:gdLst/>
            <a:ahLst/>
            <a:cxnLst/>
            <a:rect l="l" t="t" r="r" b="b"/>
            <a:pathLst>
              <a:path w="9005725" h="2009078">
                <a:moveTo>
                  <a:pt x="0" y="0"/>
                </a:moveTo>
                <a:lnTo>
                  <a:pt x="9005725" y="0"/>
                </a:lnTo>
                <a:lnTo>
                  <a:pt x="9005725" y="2009078"/>
                </a:lnTo>
                <a:lnTo>
                  <a:pt x="0" y="20090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1773" t="-4105" b="-2950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4942273" cy="2746071"/>
          </a:xfrm>
          <a:custGeom>
            <a:avLst/>
            <a:gdLst/>
            <a:ahLst/>
            <a:cxnLst/>
            <a:rect l="l" t="t" r="r" b="b"/>
            <a:pathLst>
              <a:path w="4942273" h="2746071">
                <a:moveTo>
                  <a:pt x="0" y="0"/>
                </a:moveTo>
                <a:lnTo>
                  <a:pt x="4942273" y="0"/>
                </a:lnTo>
                <a:lnTo>
                  <a:pt x="4942273" y="2746071"/>
                </a:lnTo>
                <a:lnTo>
                  <a:pt x="0" y="27460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8291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6055725" y="4100101"/>
            <a:ext cx="6176550" cy="4941240"/>
          </a:xfrm>
          <a:custGeom>
            <a:avLst/>
            <a:gdLst/>
            <a:ahLst/>
            <a:cxnLst/>
            <a:rect l="l" t="t" r="r" b="b"/>
            <a:pathLst>
              <a:path w="6176550" h="4941240">
                <a:moveTo>
                  <a:pt x="0" y="0"/>
                </a:moveTo>
                <a:lnTo>
                  <a:pt x="6176550" y="0"/>
                </a:lnTo>
                <a:lnTo>
                  <a:pt x="6176550" y="4941240"/>
                </a:lnTo>
                <a:lnTo>
                  <a:pt x="0" y="49412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2040670" y="3239608"/>
            <a:ext cx="14483210" cy="1201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2"/>
              </a:lnSpc>
            </a:pPr>
            <a:r>
              <a:rPr lang="en-US" sz="1800">
                <a:solidFill>
                  <a:srgbClr val="000000"/>
                </a:solidFill>
                <a:latin typeface="Times New Roman Bold"/>
              </a:rPr>
              <a:t>Aqui o autor deve explicar como o trabalho foi realizado, expondo os procedimentos que foram adotados para a realização da pesquisa e geração dos resultados (Justificado, fonte Times New Roman,  número 18).</a:t>
            </a:r>
          </a:p>
          <a:p>
            <a:pPr algn="ctr">
              <a:lnSpc>
                <a:spcPts val="2520"/>
              </a:lnSpc>
            </a:pPr>
            <a:endParaRPr lang="en-US" sz="1800">
              <a:solidFill>
                <a:srgbClr val="000000"/>
              </a:solidFill>
              <a:latin typeface="Times New Roman Bold"/>
            </a:endParaRPr>
          </a:p>
          <a:p>
            <a:pPr algn="ctr">
              <a:lnSpc>
                <a:spcPts val="2520"/>
              </a:lnSpc>
            </a:pPr>
            <a:endParaRPr lang="en-US" sz="1800">
              <a:solidFill>
                <a:srgbClr val="000000"/>
              </a:solidFill>
              <a:latin typeface="Times New Roman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040670" y="2486165"/>
            <a:ext cx="14052744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3E8247"/>
                </a:solidFill>
                <a:latin typeface="Open Sans Bold"/>
              </a:rPr>
              <a:t>METODOLOGIA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954157" y="9095423"/>
            <a:ext cx="4656237" cy="264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Open Sans Bold"/>
              </a:rPr>
              <a:t> Figura 2: Exemplo / Fonte: www.exemplo.com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282275" y="24161"/>
            <a:ext cx="9005725" cy="2009078"/>
          </a:xfrm>
          <a:custGeom>
            <a:avLst/>
            <a:gdLst/>
            <a:ahLst/>
            <a:cxnLst/>
            <a:rect l="l" t="t" r="r" b="b"/>
            <a:pathLst>
              <a:path w="9005725" h="2009078">
                <a:moveTo>
                  <a:pt x="0" y="0"/>
                </a:moveTo>
                <a:lnTo>
                  <a:pt x="9005725" y="0"/>
                </a:lnTo>
                <a:lnTo>
                  <a:pt x="9005725" y="2009078"/>
                </a:lnTo>
                <a:lnTo>
                  <a:pt x="0" y="20090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1773" t="-4105" b="-2950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4942273" cy="2746071"/>
          </a:xfrm>
          <a:custGeom>
            <a:avLst/>
            <a:gdLst/>
            <a:ahLst/>
            <a:cxnLst/>
            <a:rect l="l" t="t" r="r" b="b"/>
            <a:pathLst>
              <a:path w="4942273" h="2746071">
                <a:moveTo>
                  <a:pt x="0" y="0"/>
                </a:moveTo>
                <a:lnTo>
                  <a:pt x="4942273" y="0"/>
                </a:lnTo>
                <a:lnTo>
                  <a:pt x="4942273" y="2746071"/>
                </a:lnTo>
                <a:lnTo>
                  <a:pt x="0" y="27460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8291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6666292" y="4599236"/>
            <a:ext cx="5235507" cy="4150243"/>
          </a:xfrm>
          <a:custGeom>
            <a:avLst/>
            <a:gdLst/>
            <a:ahLst/>
            <a:cxnLst/>
            <a:rect l="l" t="t" r="r" b="b"/>
            <a:pathLst>
              <a:path w="5235507" h="4150243">
                <a:moveTo>
                  <a:pt x="0" y="0"/>
                </a:moveTo>
                <a:lnTo>
                  <a:pt x="5235507" y="0"/>
                </a:lnTo>
                <a:lnTo>
                  <a:pt x="5235507" y="4150242"/>
                </a:lnTo>
                <a:lnTo>
                  <a:pt x="0" y="41502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1277594" y="3278793"/>
            <a:ext cx="16012903" cy="1477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2"/>
              </a:lnSpc>
            </a:pPr>
            <a:r>
              <a:rPr lang="en-US" sz="1800">
                <a:solidFill>
                  <a:srgbClr val="000000"/>
                </a:solidFill>
                <a:latin typeface="Times New Roman Bold"/>
              </a:rPr>
              <a:t>Nesta parte do escrito, deve-se apresentar o que já foi feito até o momento, quais os resultados encontrados e/ou esperados.(texto justificado, fonte Times New Roman, número 18). Em caso de conteúdos cartográficos, imagens e outras formas de representação, deverão ser redimensionadas em formato nítido e respeitando as dimensões dos demais conteúdos da apresentação, além das devidas referências do conteúdo, conforme os exemplos aqui apresentados.</a:t>
            </a:r>
          </a:p>
          <a:p>
            <a:pPr algn="ctr">
              <a:lnSpc>
                <a:spcPts val="2520"/>
              </a:lnSpc>
            </a:pPr>
            <a:endParaRPr lang="en-US" sz="1800">
              <a:solidFill>
                <a:srgbClr val="000000"/>
              </a:solidFill>
              <a:latin typeface="Times New Roman Bold"/>
            </a:endParaRPr>
          </a:p>
          <a:p>
            <a:pPr algn="ctr">
              <a:lnSpc>
                <a:spcPts val="2520"/>
              </a:lnSpc>
            </a:pPr>
            <a:endParaRPr lang="en-US" sz="1800">
              <a:solidFill>
                <a:srgbClr val="000000"/>
              </a:solidFill>
              <a:latin typeface="Times New Roman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257674" y="2479371"/>
            <a:ext cx="14052744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 dirty="0">
                <a:solidFill>
                  <a:srgbClr val="3E8247"/>
                </a:solidFill>
                <a:latin typeface="Open Sans Bold"/>
              </a:rPr>
              <a:t>RESULTADOS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954157" y="8720903"/>
            <a:ext cx="4656237" cy="264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Open Sans Bold"/>
              </a:rPr>
              <a:t> Figura 3: Exemplo / Fonte: www.exemplo.com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282275" y="24161"/>
            <a:ext cx="9005725" cy="2009078"/>
          </a:xfrm>
          <a:custGeom>
            <a:avLst/>
            <a:gdLst/>
            <a:ahLst/>
            <a:cxnLst/>
            <a:rect l="l" t="t" r="r" b="b"/>
            <a:pathLst>
              <a:path w="9005725" h="2009078">
                <a:moveTo>
                  <a:pt x="0" y="0"/>
                </a:moveTo>
                <a:lnTo>
                  <a:pt x="9005725" y="0"/>
                </a:lnTo>
                <a:lnTo>
                  <a:pt x="9005725" y="2009078"/>
                </a:lnTo>
                <a:lnTo>
                  <a:pt x="0" y="20090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1773" t="-4105" b="-2950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4942273" cy="2746071"/>
          </a:xfrm>
          <a:custGeom>
            <a:avLst/>
            <a:gdLst/>
            <a:ahLst/>
            <a:cxnLst/>
            <a:rect l="l" t="t" r="r" b="b"/>
            <a:pathLst>
              <a:path w="4942273" h="2746071">
                <a:moveTo>
                  <a:pt x="0" y="0"/>
                </a:moveTo>
                <a:lnTo>
                  <a:pt x="4942273" y="0"/>
                </a:lnTo>
                <a:lnTo>
                  <a:pt x="4942273" y="2746071"/>
                </a:lnTo>
                <a:lnTo>
                  <a:pt x="0" y="27460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8291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4316468" y="4923616"/>
            <a:ext cx="10423799" cy="1201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2"/>
              </a:lnSpc>
            </a:pPr>
            <a:r>
              <a:rPr lang="en-US" sz="1800">
                <a:solidFill>
                  <a:srgbClr val="000000"/>
                </a:solidFill>
                <a:latin typeface="Times New Roman Bold"/>
              </a:rPr>
              <a:t>Aqui, os autores deverão elaborar suas conclusões. Elas devem ser breves e responder às questões da pesquisa levantadas na Introdução. (texto justificado, Times New Roman, número 18).</a:t>
            </a:r>
          </a:p>
          <a:p>
            <a:pPr algn="ctr">
              <a:lnSpc>
                <a:spcPts val="2520"/>
              </a:lnSpc>
            </a:pPr>
            <a:endParaRPr lang="en-US" sz="1800">
              <a:solidFill>
                <a:srgbClr val="000000"/>
              </a:solidFill>
              <a:latin typeface="Times New Roman Bold"/>
            </a:endParaRPr>
          </a:p>
          <a:p>
            <a:pPr algn="ctr">
              <a:lnSpc>
                <a:spcPts val="2520"/>
              </a:lnSpc>
            </a:pPr>
            <a:endParaRPr lang="en-US" sz="1800">
              <a:solidFill>
                <a:srgbClr val="000000"/>
              </a:solidFill>
              <a:latin typeface="Times New Roman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257674" y="2479371"/>
            <a:ext cx="14052744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3E8247"/>
                </a:solidFill>
                <a:latin typeface="Open Sans Bold"/>
              </a:rPr>
              <a:t>CONCLUSÕES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282275" y="24161"/>
            <a:ext cx="9005725" cy="2009078"/>
          </a:xfrm>
          <a:custGeom>
            <a:avLst/>
            <a:gdLst/>
            <a:ahLst/>
            <a:cxnLst/>
            <a:rect l="l" t="t" r="r" b="b"/>
            <a:pathLst>
              <a:path w="9005725" h="2009078">
                <a:moveTo>
                  <a:pt x="0" y="0"/>
                </a:moveTo>
                <a:lnTo>
                  <a:pt x="9005725" y="0"/>
                </a:lnTo>
                <a:lnTo>
                  <a:pt x="9005725" y="2009078"/>
                </a:lnTo>
                <a:lnTo>
                  <a:pt x="0" y="20090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1773" t="-4105" b="-2950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4942273" cy="2746071"/>
          </a:xfrm>
          <a:custGeom>
            <a:avLst/>
            <a:gdLst/>
            <a:ahLst/>
            <a:cxnLst/>
            <a:rect l="l" t="t" r="r" b="b"/>
            <a:pathLst>
              <a:path w="4942273" h="2746071">
                <a:moveTo>
                  <a:pt x="0" y="0"/>
                </a:moveTo>
                <a:lnTo>
                  <a:pt x="4942273" y="0"/>
                </a:lnTo>
                <a:lnTo>
                  <a:pt x="4942273" y="2746071"/>
                </a:lnTo>
                <a:lnTo>
                  <a:pt x="0" y="27460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8291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3733800" y="3247333"/>
            <a:ext cx="12057545" cy="18722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60"/>
              </a:lnSpc>
            </a:pPr>
            <a:r>
              <a:rPr lang="en-US" sz="1500" dirty="0">
                <a:solidFill>
                  <a:srgbClr val="000000"/>
                </a:solidFill>
                <a:latin typeface="Times New Roman Bold"/>
              </a:rPr>
              <a:t>As </a:t>
            </a:r>
            <a:r>
              <a:rPr lang="en-US" sz="1500" dirty="0" err="1">
                <a:solidFill>
                  <a:srgbClr val="000000"/>
                </a:solidFill>
                <a:latin typeface="Times New Roman Bold"/>
              </a:rPr>
              <a:t>referências</a:t>
            </a:r>
            <a:r>
              <a:rPr lang="en-US" sz="1500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Times New Roman Bold"/>
              </a:rPr>
              <a:t>devem</a:t>
            </a:r>
            <a:r>
              <a:rPr lang="en-US" sz="1500" dirty="0">
                <a:solidFill>
                  <a:srgbClr val="000000"/>
                </a:solidFill>
                <a:latin typeface="Times New Roman Bold"/>
              </a:rPr>
              <a:t> ser </a:t>
            </a:r>
            <a:r>
              <a:rPr lang="en-US" sz="1500" dirty="0" err="1">
                <a:solidFill>
                  <a:srgbClr val="000000"/>
                </a:solidFill>
                <a:latin typeface="Times New Roman Bold"/>
              </a:rPr>
              <a:t>completas</a:t>
            </a:r>
            <a:r>
              <a:rPr lang="en-US" sz="1500" dirty="0">
                <a:solidFill>
                  <a:srgbClr val="000000"/>
                </a:solidFill>
                <a:latin typeface="Times New Roman Bold"/>
              </a:rPr>
              <a:t> e </a:t>
            </a:r>
            <a:r>
              <a:rPr lang="en-US" sz="1500" dirty="0" err="1">
                <a:solidFill>
                  <a:srgbClr val="000000"/>
                </a:solidFill>
                <a:latin typeface="Times New Roman Bold"/>
              </a:rPr>
              <a:t>precisas</a:t>
            </a:r>
            <a:r>
              <a:rPr lang="en-US" sz="1500" dirty="0">
                <a:solidFill>
                  <a:srgbClr val="000000"/>
                </a:solidFill>
                <a:latin typeface="Times New Roman Bold"/>
              </a:rPr>
              <a:t> e </a:t>
            </a:r>
            <a:r>
              <a:rPr lang="en-US" sz="1500" dirty="0" err="1">
                <a:solidFill>
                  <a:srgbClr val="000000"/>
                </a:solidFill>
                <a:latin typeface="Times New Roman Bold"/>
              </a:rPr>
              <a:t>devem</a:t>
            </a:r>
            <a:r>
              <a:rPr lang="en-US" sz="1500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Times New Roman Bold"/>
              </a:rPr>
              <a:t>incluir</a:t>
            </a:r>
            <a:r>
              <a:rPr lang="en-US" sz="1500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Times New Roman Bold"/>
              </a:rPr>
              <a:t>todas</a:t>
            </a:r>
            <a:r>
              <a:rPr lang="en-US" sz="1500" dirty="0">
                <a:solidFill>
                  <a:srgbClr val="000000"/>
                </a:solidFill>
                <a:latin typeface="Times New Roman Bold"/>
              </a:rPr>
              <a:t> as </a:t>
            </a:r>
            <a:r>
              <a:rPr lang="en-US" sz="1500" dirty="0" err="1">
                <a:solidFill>
                  <a:srgbClr val="000000"/>
                </a:solidFill>
                <a:latin typeface="Times New Roman Bold"/>
              </a:rPr>
              <a:t>bibliografias</a:t>
            </a:r>
            <a:r>
              <a:rPr lang="en-US" sz="1500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Times New Roman Bold"/>
              </a:rPr>
              <a:t>citadas</a:t>
            </a:r>
            <a:r>
              <a:rPr lang="en-US" sz="1500" dirty="0">
                <a:solidFill>
                  <a:srgbClr val="000000"/>
                </a:solidFill>
                <a:latin typeface="Times New Roman Bold"/>
              </a:rPr>
              <a:t> no </a:t>
            </a:r>
            <a:r>
              <a:rPr lang="en-US" sz="1500" dirty="0" err="1">
                <a:solidFill>
                  <a:srgbClr val="000000"/>
                </a:solidFill>
                <a:latin typeface="Times New Roman Bold"/>
              </a:rPr>
              <a:t>texto</a:t>
            </a:r>
            <a:r>
              <a:rPr lang="en-US" sz="1500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Times New Roman Bold"/>
              </a:rPr>
              <a:t>desta</a:t>
            </a:r>
            <a:r>
              <a:rPr lang="en-US" sz="1500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Times New Roman Bold"/>
              </a:rPr>
              <a:t>apresentação</a:t>
            </a:r>
            <a:r>
              <a:rPr lang="en-US" sz="1500" dirty="0">
                <a:solidFill>
                  <a:srgbClr val="000000"/>
                </a:solidFill>
                <a:latin typeface="Times New Roman Bold"/>
              </a:rPr>
              <a:t>, </a:t>
            </a:r>
            <a:r>
              <a:rPr lang="en-US" sz="1500" dirty="0" err="1">
                <a:solidFill>
                  <a:srgbClr val="000000"/>
                </a:solidFill>
                <a:latin typeface="Times New Roman Bold"/>
              </a:rPr>
              <a:t>além</a:t>
            </a:r>
            <a:r>
              <a:rPr lang="en-US" sz="1500" dirty="0">
                <a:solidFill>
                  <a:srgbClr val="000000"/>
                </a:solidFill>
                <a:latin typeface="Times New Roman Bold"/>
              </a:rPr>
              <a:t> do material </a:t>
            </a:r>
            <a:r>
              <a:rPr lang="en-US" sz="1500" dirty="0" err="1">
                <a:solidFill>
                  <a:srgbClr val="000000"/>
                </a:solidFill>
                <a:latin typeface="Times New Roman Bold"/>
              </a:rPr>
              <a:t>cartográfico</a:t>
            </a:r>
            <a:r>
              <a:rPr lang="en-US" sz="1500" dirty="0">
                <a:solidFill>
                  <a:srgbClr val="000000"/>
                </a:solidFill>
                <a:latin typeface="Times New Roman Bold"/>
              </a:rPr>
              <a:t>, </a:t>
            </a:r>
            <a:r>
              <a:rPr lang="en-US" sz="1500" dirty="0" err="1">
                <a:solidFill>
                  <a:srgbClr val="000000"/>
                </a:solidFill>
                <a:latin typeface="Times New Roman Bold"/>
              </a:rPr>
              <a:t>softwares</a:t>
            </a:r>
            <a:r>
              <a:rPr lang="en-US" sz="1500" dirty="0">
                <a:solidFill>
                  <a:srgbClr val="000000"/>
                </a:solidFill>
                <a:latin typeface="Times New Roman Bold"/>
              </a:rPr>
              <a:t>, </a:t>
            </a:r>
            <a:r>
              <a:rPr lang="en-US" sz="1500" dirty="0" err="1">
                <a:solidFill>
                  <a:srgbClr val="000000"/>
                </a:solidFill>
                <a:latin typeface="Times New Roman Bold"/>
              </a:rPr>
              <a:t>consultas</a:t>
            </a:r>
            <a:r>
              <a:rPr lang="en-US" sz="1500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Times New Roman Bold"/>
              </a:rPr>
              <a:t>na</a:t>
            </a:r>
            <a:r>
              <a:rPr lang="en-US" sz="1500" dirty="0">
                <a:solidFill>
                  <a:srgbClr val="000000"/>
                </a:solidFill>
                <a:latin typeface="Times New Roman Bold"/>
              </a:rPr>
              <a:t> internet e </a:t>
            </a:r>
            <a:r>
              <a:rPr lang="en-US" sz="1500" dirty="0" err="1">
                <a:solidFill>
                  <a:srgbClr val="000000"/>
                </a:solidFill>
                <a:latin typeface="Times New Roman Bold"/>
              </a:rPr>
              <a:t>demais</a:t>
            </a:r>
            <a:r>
              <a:rPr lang="en-US" sz="1500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Times New Roman Bold"/>
              </a:rPr>
              <a:t>referências</a:t>
            </a:r>
            <a:r>
              <a:rPr lang="en-US" sz="1500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Times New Roman Bold"/>
              </a:rPr>
              <a:t>utilizadas</a:t>
            </a:r>
            <a:r>
              <a:rPr lang="en-US" sz="1500" dirty="0">
                <a:solidFill>
                  <a:srgbClr val="000000"/>
                </a:solidFill>
                <a:latin typeface="Times New Roman Bold"/>
              </a:rPr>
              <a:t>. As </a:t>
            </a:r>
            <a:r>
              <a:rPr lang="en-US" sz="1500" dirty="0" err="1">
                <a:solidFill>
                  <a:srgbClr val="000000"/>
                </a:solidFill>
                <a:latin typeface="Times New Roman Bold"/>
              </a:rPr>
              <a:t>referências</a:t>
            </a:r>
            <a:r>
              <a:rPr lang="en-US" sz="1500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Times New Roman Bold"/>
              </a:rPr>
              <a:t>devem</a:t>
            </a:r>
            <a:r>
              <a:rPr lang="en-US" sz="1500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Times New Roman Bold"/>
              </a:rPr>
              <a:t>estar</a:t>
            </a:r>
            <a:r>
              <a:rPr lang="en-US" sz="1500" dirty="0">
                <a:solidFill>
                  <a:srgbClr val="000000"/>
                </a:solidFill>
                <a:latin typeface="Times New Roman Bold"/>
              </a:rPr>
              <a:t> de </a:t>
            </a:r>
            <a:r>
              <a:rPr lang="en-US" sz="1500" dirty="0" err="1">
                <a:solidFill>
                  <a:srgbClr val="000000"/>
                </a:solidFill>
                <a:latin typeface="Times New Roman Bold"/>
              </a:rPr>
              <a:t>acordo</a:t>
            </a:r>
            <a:r>
              <a:rPr lang="en-US" sz="1500" dirty="0">
                <a:solidFill>
                  <a:srgbClr val="000000"/>
                </a:solidFill>
                <a:latin typeface="Times New Roman Bold"/>
              </a:rPr>
              <a:t> com a NBR10520:2001 da ABNT. As </a:t>
            </a:r>
            <a:r>
              <a:rPr lang="en-US" sz="1500" dirty="0" err="1">
                <a:solidFill>
                  <a:srgbClr val="000000"/>
                </a:solidFill>
                <a:latin typeface="Times New Roman Bold"/>
              </a:rPr>
              <a:t>referências</a:t>
            </a:r>
            <a:r>
              <a:rPr lang="en-US" sz="1500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Times New Roman Bold"/>
              </a:rPr>
              <a:t>deverão</a:t>
            </a:r>
            <a:r>
              <a:rPr lang="en-US" sz="1500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Times New Roman Bold"/>
              </a:rPr>
              <a:t>estar</a:t>
            </a:r>
            <a:r>
              <a:rPr lang="en-US" sz="1500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Times New Roman Bold"/>
              </a:rPr>
              <a:t>em</a:t>
            </a:r>
            <a:r>
              <a:rPr lang="en-US" sz="1500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Times New Roman Bold"/>
              </a:rPr>
              <a:t>formato</a:t>
            </a:r>
            <a:r>
              <a:rPr lang="en-US" sz="1500" dirty="0">
                <a:solidFill>
                  <a:srgbClr val="000000"/>
                </a:solidFill>
                <a:latin typeface="Times New Roman Bold"/>
              </a:rPr>
              <a:t> Times New Roman, 15, </a:t>
            </a:r>
            <a:r>
              <a:rPr lang="en-US" sz="1500" dirty="0" err="1">
                <a:solidFill>
                  <a:srgbClr val="000000"/>
                </a:solidFill>
                <a:latin typeface="Times New Roman Bold"/>
              </a:rPr>
              <a:t>justificado</a:t>
            </a:r>
            <a:r>
              <a:rPr lang="en-US" sz="1500" dirty="0">
                <a:solidFill>
                  <a:srgbClr val="000000"/>
                </a:solidFill>
                <a:latin typeface="Times New Roman Bold"/>
              </a:rPr>
              <a:t> e </a:t>
            </a:r>
            <a:r>
              <a:rPr lang="en-US" sz="1500" dirty="0" err="1">
                <a:solidFill>
                  <a:srgbClr val="000000"/>
                </a:solidFill>
                <a:latin typeface="Times New Roman Bold"/>
              </a:rPr>
              <a:t>espaçamento</a:t>
            </a:r>
            <a:r>
              <a:rPr lang="en-US" sz="1500" dirty="0">
                <a:solidFill>
                  <a:srgbClr val="000000"/>
                </a:solidFill>
                <a:latin typeface="Times New Roman Bold"/>
              </a:rPr>
              <a:t> simples. (</a:t>
            </a:r>
            <a:r>
              <a:rPr lang="en-US" sz="1500" dirty="0" err="1">
                <a:solidFill>
                  <a:srgbClr val="000000"/>
                </a:solidFill>
                <a:latin typeface="Times New Roman Bold"/>
              </a:rPr>
              <a:t>Modelo</a:t>
            </a:r>
            <a:r>
              <a:rPr lang="en-US" sz="1500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Times New Roman Bold"/>
              </a:rPr>
              <a:t>Referência</a:t>
            </a:r>
            <a:r>
              <a:rPr lang="en-US" sz="1500" dirty="0">
                <a:solidFill>
                  <a:srgbClr val="000000"/>
                </a:solidFill>
                <a:latin typeface="Times New Roman Bold"/>
              </a:rPr>
              <a:t> / </a:t>
            </a:r>
            <a:r>
              <a:rPr lang="en-US" sz="1500" dirty="0" err="1">
                <a:solidFill>
                  <a:srgbClr val="000000"/>
                </a:solidFill>
                <a:latin typeface="Times New Roman Bold"/>
              </a:rPr>
              <a:t>Livros</a:t>
            </a:r>
            <a:r>
              <a:rPr lang="en-US" sz="1500" dirty="0">
                <a:solidFill>
                  <a:srgbClr val="000000"/>
                </a:solidFill>
                <a:latin typeface="Times New Roman Bold"/>
              </a:rPr>
              <a:t>: SOBRENOME, Nome. </a:t>
            </a:r>
            <a:r>
              <a:rPr lang="en-US" sz="1500" dirty="0" err="1">
                <a:solidFill>
                  <a:srgbClr val="000000"/>
                </a:solidFill>
                <a:latin typeface="Times New Roman Bold"/>
              </a:rPr>
              <a:t>Título</a:t>
            </a:r>
            <a:r>
              <a:rPr lang="en-US" sz="1500" dirty="0">
                <a:solidFill>
                  <a:srgbClr val="000000"/>
                </a:solidFill>
                <a:latin typeface="Times New Roman Bold"/>
              </a:rPr>
              <a:t> da </a:t>
            </a:r>
            <a:r>
              <a:rPr lang="en-US" sz="1500" dirty="0" err="1">
                <a:solidFill>
                  <a:srgbClr val="000000"/>
                </a:solidFill>
                <a:latin typeface="Times New Roman Bold"/>
              </a:rPr>
              <a:t>obra</a:t>
            </a:r>
            <a:r>
              <a:rPr lang="en-US" sz="1500" dirty="0">
                <a:solidFill>
                  <a:srgbClr val="000000"/>
                </a:solidFill>
                <a:latin typeface="Times New Roman Bold"/>
              </a:rPr>
              <a:t>. Local de </a:t>
            </a:r>
            <a:r>
              <a:rPr lang="en-US" sz="1500" dirty="0" err="1">
                <a:solidFill>
                  <a:srgbClr val="000000"/>
                </a:solidFill>
                <a:latin typeface="Times New Roman Bold"/>
              </a:rPr>
              <a:t>edição</a:t>
            </a:r>
            <a:r>
              <a:rPr lang="en-US" sz="1500" dirty="0">
                <a:solidFill>
                  <a:srgbClr val="000000"/>
                </a:solidFill>
                <a:latin typeface="Times New Roman Bold"/>
              </a:rPr>
              <a:t>. </a:t>
            </a:r>
            <a:r>
              <a:rPr lang="en-US" sz="1500" dirty="0" err="1">
                <a:solidFill>
                  <a:srgbClr val="000000"/>
                </a:solidFill>
                <a:latin typeface="Times New Roman Bold"/>
              </a:rPr>
              <a:t>Editora</a:t>
            </a:r>
            <a:r>
              <a:rPr lang="en-US" sz="1500" dirty="0">
                <a:solidFill>
                  <a:srgbClr val="000000"/>
                </a:solidFill>
                <a:latin typeface="Times New Roman Bold"/>
              </a:rPr>
              <a:t>. Ano de </a:t>
            </a:r>
            <a:r>
              <a:rPr lang="en-US" sz="1500" dirty="0" err="1">
                <a:solidFill>
                  <a:srgbClr val="000000"/>
                </a:solidFill>
                <a:latin typeface="Times New Roman Bold"/>
              </a:rPr>
              <a:t>publicação</a:t>
            </a:r>
            <a:r>
              <a:rPr lang="en-US" sz="1500" dirty="0">
                <a:solidFill>
                  <a:srgbClr val="000000"/>
                </a:solidFill>
                <a:latin typeface="Times New Roman Bold"/>
              </a:rPr>
              <a:t>. </a:t>
            </a:r>
            <a:r>
              <a:rPr lang="en-US" sz="1500" dirty="0" err="1">
                <a:solidFill>
                  <a:srgbClr val="000000"/>
                </a:solidFill>
                <a:latin typeface="Times New Roman Bold"/>
              </a:rPr>
              <a:t>Exemplo</a:t>
            </a:r>
            <a:r>
              <a:rPr lang="en-US" sz="1500" dirty="0">
                <a:solidFill>
                  <a:srgbClr val="000000"/>
                </a:solidFill>
                <a:latin typeface="Times New Roman Bold"/>
              </a:rPr>
              <a:t>: SANTOS, M. A </a:t>
            </a:r>
            <a:r>
              <a:rPr lang="en-US" sz="1500" dirty="0" err="1">
                <a:solidFill>
                  <a:srgbClr val="000000"/>
                </a:solidFill>
                <a:latin typeface="Times New Roman Bold"/>
              </a:rPr>
              <a:t>natureza</a:t>
            </a:r>
            <a:r>
              <a:rPr lang="en-US" sz="1500" dirty="0">
                <a:solidFill>
                  <a:srgbClr val="000000"/>
                </a:solidFill>
                <a:latin typeface="Times New Roman Bold"/>
              </a:rPr>
              <a:t> do </a:t>
            </a:r>
            <a:r>
              <a:rPr lang="en-US" sz="1500" dirty="0" err="1">
                <a:solidFill>
                  <a:srgbClr val="000000"/>
                </a:solidFill>
                <a:latin typeface="Times New Roman Bold"/>
              </a:rPr>
              <a:t>espaço</a:t>
            </a:r>
            <a:r>
              <a:rPr lang="en-US" sz="1500" dirty="0">
                <a:solidFill>
                  <a:srgbClr val="000000"/>
                </a:solidFill>
                <a:latin typeface="Times New Roman Bold"/>
              </a:rPr>
              <a:t>. São Paulo: </a:t>
            </a:r>
            <a:r>
              <a:rPr lang="en-US" sz="1500" dirty="0" err="1">
                <a:solidFill>
                  <a:srgbClr val="000000"/>
                </a:solidFill>
                <a:latin typeface="Times New Roman Bold"/>
              </a:rPr>
              <a:t>Edusp</a:t>
            </a:r>
            <a:r>
              <a:rPr lang="en-US" sz="1500" dirty="0">
                <a:solidFill>
                  <a:srgbClr val="000000"/>
                </a:solidFill>
                <a:latin typeface="Times New Roman Bold"/>
              </a:rPr>
              <a:t>, 2004.)</a:t>
            </a:r>
          </a:p>
          <a:p>
            <a:pPr algn="ctr">
              <a:lnSpc>
                <a:spcPts val="2232"/>
              </a:lnSpc>
            </a:pPr>
            <a:endParaRPr lang="en-US" sz="1500" dirty="0">
              <a:solidFill>
                <a:srgbClr val="000000"/>
              </a:solidFill>
              <a:latin typeface="Times New Roman Bold"/>
            </a:endParaRPr>
          </a:p>
          <a:p>
            <a:pPr algn="ctr">
              <a:lnSpc>
                <a:spcPts val="2520"/>
              </a:lnSpc>
            </a:pPr>
            <a:endParaRPr lang="en-US" sz="1500" dirty="0">
              <a:solidFill>
                <a:srgbClr val="000000"/>
              </a:solidFill>
              <a:latin typeface="Times New Roman Bold"/>
            </a:endParaRPr>
          </a:p>
          <a:p>
            <a:pPr algn="ctr">
              <a:lnSpc>
                <a:spcPts val="2520"/>
              </a:lnSpc>
            </a:pPr>
            <a:endParaRPr lang="en-US" sz="1500" dirty="0">
              <a:solidFill>
                <a:srgbClr val="000000"/>
              </a:solidFill>
              <a:latin typeface="Times New Roman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257674" y="2479371"/>
            <a:ext cx="14052744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3E8247"/>
                </a:solidFill>
                <a:latin typeface="Open Sans Bold"/>
              </a:rPr>
              <a:t>REFERÊNCIAS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385</Words>
  <Application>Microsoft Office PowerPoint</Application>
  <PresentationFormat>Personalizar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 Bold</vt:lpstr>
      <vt:lpstr>Open Sans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SLIDES</dc:title>
  <dc:creator>Carolina Borba</dc:creator>
  <cp:lastModifiedBy>Carolina Borba</cp:lastModifiedBy>
  <cp:revision>3</cp:revision>
  <dcterms:created xsi:type="dcterms:W3CDTF">2006-08-16T00:00:00Z</dcterms:created>
  <dcterms:modified xsi:type="dcterms:W3CDTF">2023-07-27T18:52:52Z</dcterms:modified>
  <dc:identifier>DAFoF7PufsE</dc:identifier>
</cp:coreProperties>
</file>