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_rels/notesSlide5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3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Layouts/slideLayout5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_rels/slideLayout5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95.xml.rels" ContentType="application/vnd.openxmlformats-package.relationships+xml"/>
  <Override PartName="/ppt/slideLayouts/_rels/slideLayout96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3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32.xml.rels" ContentType="application/vnd.openxmlformats-package.relationships+xml"/>
  <Override PartName="/ppt/slides/_rels/slide10.xml.rels" ContentType="application/vnd.openxmlformats-package.relationships+xml"/>
  <Override PartName="/ppt/slides/_rels/slide33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 type="dt" idx="25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2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3" name="PlaceHolder 6"/>
          <p:cNvSpPr>
            <a:spLocks noGrp="1"/>
          </p:cNvSpPr>
          <p:nvPr>
            <p:ph type="sldNum" idx="27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6DF2546-D9B4-4BCF-8E80-3D3528A594F6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8400" cy="3425400"/>
          </a:xfrm>
          <a:prstGeom prst="rect">
            <a:avLst/>
          </a:prstGeom>
          <a:ln w="0">
            <a:noFill/>
          </a:ln>
        </p:spPr>
      </p:sp>
      <p:sp>
        <p:nvSpPr>
          <p:cNvPr id="3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2800" cy="41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PlaceHolder 3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68200" cy="45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8E6591A-157F-458E-B759-E3FBEFAF38FE}" type="slidenum">
              <a: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2640" cy="3419640"/>
          </a:xfrm>
          <a:prstGeom prst="rect">
            <a:avLst/>
          </a:prstGeom>
          <a:ln w="0">
            <a:noFill/>
          </a:ln>
        </p:spPr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7040" cy="410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sldNum" idx="30"/>
          </p:nvPr>
        </p:nvSpPr>
        <p:spPr>
          <a:xfrm>
            <a:off x="3884760" y="8685360"/>
            <a:ext cx="2962440" cy="44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3D8F5F8-47C1-4E24-B182-17793C06B6B0}" type="slidenum">
              <a: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62640" cy="3419640"/>
          </a:xfrm>
          <a:prstGeom prst="rect">
            <a:avLst/>
          </a:prstGeom>
          <a:ln w="0">
            <a:noFill/>
          </a:ln>
        </p:spPr>
      </p:sp>
      <p:sp>
        <p:nvSpPr>
          <p:cNvPr id="3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7040" cy="410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PlaceHolder 3"/>
          <p:cNvSpPr>
            <a:spLocks noGrp="1"/>
          </p:cNvSpPr>
          <p:nvPr>
            <p:ph type="sldNum" idx="28"/>
          </p:nvPr>
        </p:nvSpPr>
        <p:spPr>
          <a:xfrm>
            <a:off x="3884760" y="8685360"/>
            <a:ext cx="2962440" cy="44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997E45-48CB-4388-8401-44CD90683126}" type="slidenum">
              <a:rPr b="0" lang="pt-BR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DC9F13-F70C-46A7-AFDA-4E6473526A3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114C21-1F28-4F67-A6CD-4C66B06F163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E412BC-498F-4BD3-B99E-DC932829A06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BD7B71-F3D5-4F46-A7D1-F3B88EC266C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0FBE513-3A5F-4A03-ADA7-06CF8BAFE7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DAEBC36-A744-4E49-B45E-A488CDACE8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167F0AE-5FE6-4E03-A0CF-14FC31028E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A9F0B93-9D79-45BC-90D5-BBED80548B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B69B798-56CB-4B3D-A22B-06AA3E0152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FCFC48F-5608-4872-9345-BDC61414E21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B124E81-B505-4153-86EB-7EC0B8EF97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15D494-06D9-4B09-8EE2-830960B14E2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84880B8-B546-47EC-A13C-E23E4D05D69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7A2EB32-91FF-4E4C-A079-A8CACB529F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8ACB268-8023-4D19-811C-18098DA8AF7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C7E009A-20D6-4994-9714-CC76CB5CA25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40E4F67-B1D5-4D27-89F1-EB45D7C4844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13B3F47-AC3C-4A85-B27A-744DFAAE58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236AD37-2AB6-4E7B-A818-CA21BFD2188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FC743E3-BE59-45D3-8E0A-22F98499DD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E0AFFEB-40A1-4459-AC4B-9E198F41304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CC3EFA3-A3E1-4E37-AC98-07573C244D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99171A-5C84-4316-A347-B69780772A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7C9FF9A-AC9A-4C65-AB0C-A310DF80A7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5AD0939-970E-421C-A69D-A8A82E2EA4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C3D72C7-4256-4679-85EB-1836B4790C8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CAF3834-CF60-434A-8242-A04C47F2F6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A3450C8-0FCF-4A60-A920-1622A6694F3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9B82DE3-B104-4A8C-BD58-EBD91D2D213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AACA520-6FDF-4F28-8886-42835A9CE73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2767D3B-955B-46FF-A058-4CD514565E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2017F81-9BFE-411E-82FF-168F1DED57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AE151A2-1F4C-463B-A58B-39058E0C10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6D4F06-2D6E-4DBD-9F70-5E158FE6D8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D4C7480-B961-4628-AF44-29DE864DBEA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1C87302-DBD9-4CF1-B71E-AAB63E5890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F84B6F7-32C0-496D-A450-97E98BC260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1A7F0F0-2FF0-4121-B70E-17FF080A76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ED1845A-0276-4A2E-8344-F6181D3E29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EA16F2A1-9A24-4B3E-8926-9C738AC4E3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E29AA79-A219-434F-8F93-2A074D572A1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CC453D0-6807-4B97-A8D0-46D0BD3008A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4C56AC2-B055-4AFD-8759-D2DE74CA2A5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7C6C119B-D283-4EBC-A2B8-02CC4EA6D9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2E8BC0-35AC-4418-BAE4-86BF173D83A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5896BE3-C10C-488E-8725-77CBB9AEC3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1ED00A0-B92B-4CD9-99F1-14467994F4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02BCACE-7099-4C13-95CD-4E749266A80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59FD9F5-1186-40AA-877F-C2528FC445A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5AE451C-A8D3-4A7F-A800-DB85F7D57B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85C943F-F10C-48C1-89B3-E390ABEB380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F5B56616-5C3B-4539-B411-A1AC5D88B1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ED51A37-7D6C-48DD-964B-5BCB4CD2CF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0E1302C-8812-4E6C-BAA5-7B8658C9DEB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574E021-C31A-42C4-9990-D6253F789A1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F6A36C-553E-481B-956A-6E3B800E40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A1AF8FF-0DCC-4B3A-B92A-E857E76077B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82BBA7CF-64C3-42AF-958A-B0F62438F9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DBD95A3-177C-4766-89F9-0356D5C426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A7B76421-7BC7-4239-A81F-D534685A36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26BA85A-A171-4CCB-B50B-DA5AEAD7207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0DB7552E-67F6-47DE-9562-BD2DA53E1AB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779936C7-B790-46F2-BFF8-D054252DA2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A706F04-BAC4-4E1E-87E9-0FC11877C4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84FBFF2-9665-4894-B36E-4B93FE68D37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0CA72225-A388-4D5E-A750-13896D1507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46EB34-6B89-4524-8828-A188FAD61C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A6D4C775-5AC1-4B15-917A-D8A20656361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D7D4609-5B49-4848-892F-8AECB30E5E4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A300EA22-8D13-4C26-97D9-237340BA596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16F6C5BF-B1D5-481C-AC82-CF10C55C4E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9564C311-FF42-4A34-BE87-0207E2A41A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422CC646-6EDD-41CB-9D1E-6E59154368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7E5FA9F3-0724-4EE8-8E7D-BB318D534DB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07AD5D18-2FAF-46E9-97AF-BE7BBB6C0F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ECAF2A13-2963-4088-B8E3-2A0A7D74B4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3CDDEA5D-B3CC-49F4-ADB4-32154CCED9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30115C-7778-4763-8614-1E6F7B58F9E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A9D6850E-4C69-47A5-B776-68701B9B7A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6DF63212-7712-4407-835F-BD0C83B8BA0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FEFFD8F8-09DD-49C1-9483-7A7CF4664A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22CE74B7-EB9A-44D5-855E-A8313B310BA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D68EC75F-99E9-4524-9F51-564808A6669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EA4409A3-C664-481B-B340-E146D5A18E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73AA7939-72F7-47EF-9BCA-9788C66277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604700F3-A8E1-4210-AD49-E894998FFF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3C0C2E8F-13C3-4BF7-BF7C-B6436E4159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F5FB5521-D8C4-4885-8C83-D42D3FEFE7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C603AD-468E-42A8-B5A8-8E484CFB01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4766F53C-B7A1-49F3-8585-B6CA1A98DAF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9397FE34-8A34-46F8-9672-2F92DCC3F5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F8428951-D3EF-47ED-AE43-863C65A780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571E8976-DB87-48B9-BBE2-1C9CF519EC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8842E552-F8BC-4D4E-B3EF-94C604A233B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7D9D7A36-E725-4145-A0AD-7CC952D70B6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EC2A8382-DF47-4CA1-A416-8168B8085A7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8.xml"/><Relationship Id="rId6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0.xml"/><Relationship Id="rId8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9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EDBC77E-1D4A-45ED-8147-80D4F7748C19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33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3290C52-3CE1-4128-A826-8A0985D07676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A018DD7-DDCE-4FE0-A85B-C484906AD9B5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0E38B3-40F4-437C-827E-1D921E15BBF7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188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012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0D53BAD-EAFF-407C-90D2-F41C9EA31F5B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012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F2936AE-0B13-49B8-99D7-89B7549F6C56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693F99B-77B5-4586-8BB3-95B07CDCA820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8612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4676DA4-3A6E-4E08-BD93-28958B4615B6}" type="slidenum">
              <a:rPr b="0" lang="pt-BR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24360" cy="35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6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6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6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6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6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6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6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6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6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mailto:pi@ufpel.edu.br" TargetMode="External"/><Relationship Id="rId2" Type="http://schemas.openxmlformats.org/officeDocument/2006/relationships/slideLayout" Target="../slideLayouts/slideLayout2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hyperlink" Target="mailto:nrc@ufpel.edu.br" TargetMode="External"/><Relationship Id="rId2" Type="http://schemas.openxmlformats.org/officeDocument/2006/relationships/slideLayout" Target="../slideLayouts/slideLayout8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planalto.gov.br/ccivil_03/_Ato2019-2022/2022/Lei/L14375.htm#art11" TargetMode="External"/><Relationship Id="rId2" Type="http://schemas.openxmlformats.org/officeDocument/2006/relationships/hyperlink" Target="https://www.planalto.gov.br/ccivil_03/_Ato2019-2022/2022/Lei/L14375.htm#art11" TargetMode="External"/><Relationship Id="rId3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685800" y="1620000"/>
            <a:ext cx="7763040" cy="341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Avaliação Externa </a:t>
            </a:r>
            <a:r>
              <a:rPr b="1" i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In Loco</a:t>
            </a:r>
            <a:r>
              <a:rPr b="0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 -</a:t>
            </a:r>
            <a:br>
              <a:rPr sz="4400"/>
            </a:br>
            <a:br>
              <a:rPr sz="4400"/>
            </a:br>
            <a:r>
              <a:rPr b="0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2025</a:t>
            </a:r>
            <a:br>
              <a:rPr sz="4400"/>
            </a:br>
            <a:br>
              <a:rPr sz="4400"/>
            </a:b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6000" cy="113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Avaliação Externa Virtual </a:t>
            </a:r>
            <a:r>
              <a:rPr b="1" i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in Loco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6000" cy="452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950" spc="-1" strike="noStrike">
                <a:solidFill>
                  <a:srgbClr val="162937"/>
                </a:solidFill>
                <a:highlight>
                  <a:srgbClr val="ffffff"/>
                </a:highlight>
                <a:latin typeface="Arial"/>
                <a:ea typeface="Arial"/>
              </a:rPr>
              <a:t>§ 2º Para os cursos de graduação em </a:t>
            </a:r>
            <a:r>
              <a:rPr b="1" lang="pt-BR" sz="2950" spc="-1" strike="noStrike" u="sng">
                <a:solidFill>
                  <a:srgbClr val="ff0000"/>
                </a:solidFill>
                <a:highlight>
                  <a:srgbClr val="ffffff"/>
                </a:highlight>
                <a:uFillTx/>
                <a:latin typeface="Arial"/>
                <a:ea typeface="Arial"/>
              </a:rPr>
              <a:t>Medicina e Direito</a:t>
            </a:r>
            <a:r>
              <a:rPr b="0" lang="pt-BR" sz="2950" spc="-1" strike="noStrike">
                <a:solidFill>
                  <a:srgbClr val="162937"/>
                </a:solidFill>
                <a:highlight>
                  <a:srgbClr val="ffffff"/>
                </a:highlight>
                <a:latin typeface="Arial"/>
                <a:ea typeface="Arial"/>
              </a:rPr>
              <a:t>, será </a:t>
            </a:r>
            <a:r>
              <a:rPr b="1" lang="pt-BR" sz="2950" spc="-1" strike="noStrike">
                <a:solidFill>
                  <a:srgbClr val="162937"/>
                </a:solidFill>
                <a:highlight>
                  <a:srgbClr val="ffffff"/>
                </a:highlight>
                <a:latin typeface="Arial"/>
                <a:ea typeface="Arial"/>
              </a:rPr>
              <a:t>exigida</a:t>
            </a:r>
            <a:r>
              <a:rPr b="0" lang="pt-BR" sz="2950" spc="-1" strike="noStrike">
                <a:solidFill>
                  <a:srgbClr val="162937"/>
                </a:solidFill>
                <a:highlight>
                  <a:srgbClr val="ffffff"/>
                </a:highlight>
                <a:latin typeface="Arial"/>
                <a:ea typeface="Arial"/>
              </a:rPr>
              <a:t> a obtenção de </a:t>
            </a:r>
            <a:r>
              <a:rPr b="1" lang="pt-BR" sz="2950" spc="-1" strike="noStrike" u="sng">
                <a:solidFill>
                  <a:srgbClr val="162937"/>
                </a:solidFill>
                <a:highlight>
                  <a:srgbClr val="ffffff"/>
                </a:highlight>
                <a:uFillTx/>
                <a:latin typeface="Arial"/>
                <a:ea typeface="Arial"/>
              </a:rPr>
              <a:t>Conceito de Curso (CC) igual ou maior que quatro</a:t>
            </a:r>
            <a:r>
              <a:rPr b="0" lang="pt-BR" sz="2950" spc="-1" strike="noStrike">
                <a:solidFill>
                  <a:srgbClr val="162937"/>
                </a:solidFill>
                <a:highlight>
                  <a:srgbClr val="ffffff"/>
                </a:highlight>
                <a:latin typeface="Arial"/>
                <a:ea typeface="Arial"/>
              </a:rPr>
              <a:t>.</a:t>
            </a:r>
            <a:endParaRPr b="0" lang="pt-BR" sz="29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Google Shape;793;p10"/>
          <p:cNvSpPr/>
          <p:nvPr/>
        </p:nvSpPr>
        <p:spPr>
          <a:xfrm>
            <a:off x="1493640" y="3681360"/>
            <a:ext cx="5865480" cy="214236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63040" cy="146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75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Preparação para a avaliação</a:t>
            </a:r>
            <a:br>
              <a:rPr sz="4400"/>
            </a:b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virtual </a:t>
            </a:r>
            <a:r>
              <a:rPr b="1" i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in loco</a:t>
            </a: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br>
              <a:rPr sz="4400"/>
            </a:b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0240" cy="113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Atribuições – INEP X IES</a:t>
            </a: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PlaceHolder 2"/>
          <p:cNvSpPr>
            <a:spLocks noGrp="1"/>
          </p:cNvSpPr>
          <p:nvPr>
            <p:ph/>
          </p:nvPr>
        </p:nvSpPr>
        <p:spPr>
          <a:xfrm>
            <a:off x="323640" y="1260000"/>
            <a:ext cx="8559720" cy="52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4000"/>
          </a:bodyPr>
          <a:p>
            <a:pPr marL="393120" indent="-3744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INEP: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Designação da comissão avaliadora e ponto focal;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Disponibilização da sala virtual para reuniões e visitação (disponibilizadas das 7h às 20h, tendo sua abertura e fechamento automáticos) - </a:t>
            </a:r>
            <a:r>
              <a:rPr b="0" i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Microsoft Teams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93120" indent="-374400" algn="just">
              <a:lnSpc>
                <a:spcPct val="100000"/>
              </a:lnSpc>
              <a:spcBef>
                <a:spcPts val="592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IES: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Atualizar PPC, caso necessário – </a:t>
            </a:r>
            <a:r>
              <a:rPr b="1" lang="pt-BR" sz="2800" spc="-1" strike="noStrike">
                <a:solidFill>
                  <a:srgbClr val="f80000"/>
                </a:solidFill>
                <a:latin typeface="Calibri"/>
                <a:ea typeface="Calibri"/>
              </a:rPr>
              <a:t>até 10 dias antes da visita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Verificar Agenda Proposta;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Apresentação da Documentação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330920" indent="-245160" algn="just">
              <a:lnSpc>
                <a:spcPct val="100000"/>
              </a:lnSpc>
              <a:spcBef>
                <a:spcPts val="445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Armazenamento em Nuvem: sistema da própria IES – Docs UFPel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Apresentação das Instalações;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59680" indent="-3135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Recrutamento de docentes, técnicos administrativos e discentes para reuniões/visitas às instalações.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859680" indent="0" algn="just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0240" cy="113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Providências anteriores à visita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0240" cy="451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00"/>
          </a:bodyPr>
          <a:p>
            <a:pPr lvl="1" marL="720000" indent="-284040" algn="ctr">
              <a:lnSpc>
                <a:spcPct val="100000"/>
              </a:lnSpc>
              <a:buClr>
                <a:srgbClr val="ff0000"/>
              </a:buClr>
              <a:buFont typeface="Arial"/>
              <a:buChar char="–"/>
            </a:pPr>
            <a:r>
              <a:rPr b="1" lang="pt-BR" sz="2400" spc="-1" strike="noStrike">
                <a:solidFill>
                  <a:srgbClr val="ff0000"/>
                </a:solidFill>
                <a:latin typeface="Calibri"/>
                <a:ea typeface="Calibri"/>
              </a:rPr>
              <a:t>Organização da documentação digital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1" marL="720000" indent="-31572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Para a postagem de documentos no drive, estes deverão estar em formato PDF e a Coordenação deverá organizá-los em pastas, por dimensão: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11320" indent="-2534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1. Organização Didático Pedagógica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11320" indent="-2534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2. Corpo Docente ou Tutorial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11320" indent="-2534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3. Infraestrutura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11320" indent="-2534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4. Documentos Institucionais (Estatuto, Regimento, PDI, PPC, PPI, Resoluções Cocepe, Relatórios, etc.)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1111320"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1" marL="720000" indent="-31572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2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Disponibilizar link Docs aos avaliadores: </a:t>
            </a:r>
            <a:r>
              <a:rPr b="1" lang="pt-BR" sz="2800" spc="-1" strike="noStrike">
                <a:solidFill>
                  <a:srgbClr val="ff420e"/>
                </a:solidFill>
                <a:latin typeface="Calibri"/>
                <a:ea typeface="Calibri"/>
              </a:rPr>
              <a:t>até 7 dias antes da visita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0240" cy="113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Providências anteriores à visita 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0240" cy="477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marL="327960" indent="-313200" algn="just">
              <a:lnSpc>
                <a:spcPct val="100000"/>
              </a:lnSpc>
              <a:buClr>
                <a:srgbClr val="ff0000"/>
              </a:buClr>
              <a:buFont typeface="Arial"/>
              <a:buChar char="•"/>
            </a:pPr>
            <a:r>
              <a:rPr b="1" lang="pt-BR" sz="3000" spc="-1" strike="noStrike">
                <a:solidFill>
                  <a:srgbClr val="ff0000"/>
                </a:solidFill>
                <a:latin typeface="Calibri"/>
                <a:ea typeface="Calibri"/>
              </a:rPr>
              <a:t>Verificar internet do(s) prédio(s</a:t>
            </a:r>
            <a:r>
              <a:rPr b="0" lang="pt-BR" sz="3000" spc="-1" strike="noStrike">
                <a:solidFill>
                  <a:srgbClr val="000000"/>
                </a:solidFill>
                <a:latin typeface="Calibri"/>
                <a:ea typeface="Calibri"/>
              </a:rPr>
              <a:t>) onde ocorrerão a avaliação – solicitar ajustes à SGTIC em tempo hábil para execução antes da visita.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lvl="1" marL="716760" indent="-255960" algn="just">
              <a:lnSpc>
                <a:spcPct val="100000"/>
              </a:lnSpc>
              <a:spcBef>
                <a:spcPts val="482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Todos os ambientes a serem visitados têm que possuir acesso à internet, pois o coordenador/responsável pela visitação deverá apresentar todas as instalações do curso de forma síncrona aos avaliadores.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lvl="1" marL="716760" indent="-255960" algn="just">
              <a:lnSpc>
                <a:spcPct val="100000"/>
              </a:lnSpc>
              <a:spcBef>
                <a:spcPts val="482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Wifi e 4G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716760" indent="0" algn="just">
              <a:lnSpc>
                <a:spcPct val="100000"/>
              </a:lnSpc>
              <a:spcBef>
                <a:spcPts val="482"/>
              </a:spcBef>
              <a:buNone/>
              <a:tabLst>
                <a:tab algn="l" pos="0"/>
              </a:tabLst>
            </a:pP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327960" indent="-313200" algn="just">
              <a:lnSpc>
                <a:spcPct val="100000"/>
              </a:lnSpc>
              <a:spcBef>
                <a:spcPts val="556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3000" spc="-1" strike="noStrike">
                <a:solidFill>
                  <a:srgbClr val="ff0000"/>
                </a:solidFill>
                <a:latin typeface="Calibri"/>
                <a:ea typeface="Calibri"/>
              </a:rPr>
              <a:t>Equipamentos necessários para a visita</a:t>
            </a:r>
            <a:r>
              <a:rPr b="0" lang="pt-BR" sz="3000" spc="-1" strike="noStrike">
                <a:solidFill>
                  <a:srgbClr val="000000"/>
                </a:solidFill>
                <a:latin typeface="Calibri"/>
                <a:ea typeface="Calibri"/>
              </a:rPr>
              <a:t>: Verificar a disponibilidade de celulares, baterias externas, iluminação dos ambientes, estabilizadores de imagem, etc.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marL="327960" indent="0">
              <a:lnSpc>
                <a:spcPct val="100000"/>
              </a:lnSpc>
              <a:spcBef>
                <a:spcPts val="592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467640" y="116640"/>
            <a:ext cx="8220240" cy="76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Providências anteriores à visita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/>
          </p:nvPr>
        </p:nvSpPr>
        <p:spPr>
          <a:xfrm>
            <a:off x="179640" y="980640"/>
            <a:ext cx="8703720" cy="575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5000"/>
          </a:bodyPr>
          <a:p>
            <a:pPr marL="335160" indent="-3351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3000" spc="-1" strike="noStrike">
                <a:solidFill>
                  <a:srgbClr val="ff0000"/>
                </a:solidFill>
                <a:latin typeface="Calibri"/>
                <a:ea typeface="Calibri"/>
              </a:rPr>
              <a:t>Convocar docentes, discentes, técnicos administrativos para as reuniões e para as visitações, quando couber</a:t>
            </a:r>
            <a:r>
              <a:rPr b="0" lang="pt-BR" sz="30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marL="335160" indent="0" algn="just">
              <a:lnSpc>
                <a:spcPct val="100000"/>
              </a:lnSpc>
              <a:spcBef>
                <a:spcPts val="544"/>
              </a:spcBef>
              <a:buNone/>
              <a:tabLst>
                <a:tab algn="l" pos="0"/>
              </a:tabLst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lvl="1" marL="731880" indent="-28080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Fazer listagem com nome, e-mail e telefone de todos os participantes (presenciais e a distância) para </a:t>
            </a:r>
            <a:r>
              <a:rPr b="0" lang="pt-BR" sz="2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envio aos avaliadores </a:t>
            </a: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antes do início da visita, visto que eles farão a moderação da entrada na sala virtual de reuniões.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906120" indent="0" algn="just">
              <a:lnSpc>
                <a:spcPct val="100000"/>
              </a:lnSpc>
              <a:spcBef>
                <a:spcPts val="408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lvl="1" marL="731880" indent="-28080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Explicar sobre o processo avaliativo, além de verificar possíveis dificuldades tecnológicas que os participantes podem encontrar;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731880" indent="0" algn="just">
              <a:lnSpc>
                <a:spcPct val="100000"/>
              </a:lnSpc>
              <a:spcBef>
                <a:spcPts val="476"/>
              </a:spcBef>
              <a:buNone/>
              <a:tabLst>
                <a:tab algn="l" pos="0"/>
              </a:tabLst>
            </a:pP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lvl="1" marL="731880" indent="-28080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Calibri"/>
              </a:rPr>
              <a:t>Lembrar sobre a etiqueta de participação de reuniões virtuais (horários, microfone mutado, solicitar a palavra...);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448920" indent="0" algn="just">
              <a:lnSpc>
                <a:spcPct val="100000"/>
              </a:lnSpc>
              <a:spcBef>
                <a:spcPts val="476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3480" cy="113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Providências anteriores à visita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3480" cy="3971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marL="165240" indent="-165240" algn="just">
              <a:lnSpc>
                <a:spcPct val="100000"/>
              </a:lnSpc>
              <a:buClr>
                <a:srgbClr val="000000"/>
              </a:buClr>
              <a:buSzPct val="65000"/>
              <a:buFont typeface="Noto Sans Symbols"/>
              <a:buChar char="●"/>
            </a:pPr>
            <a:r>
              <a:rPr b="0" lang="pt-BR" sz="247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Realizar </a:t>
            </a:r>
            <a:r>
              <a:rPr b="1" lang="pt-BR" sz="2470" spc="-1" strike="noStrike">
                <a:solidFill>
                  <a:srgbClr val="ff0000"/>
                </a:solidFill>
                <a:latin typeface="Calibri"/>
                <a:ea typeface="Calibri"/>
              </a:rPr>
              <a:t>Simulação</a:t>
            </a:r>
            <a:r>
              <a:rPr b="0" lang="pt-BR" sz="2470" spc="-1" strike="noStrike">
                <a:solidFill>
                  <a:srgbClr val="ff0000"/>
                </a:solidFill>
                <a:latin typeface="Calibri"/>
                <a:ea typeface="Calibri"/>
              </a:rPr>
              <a:t>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com membros (PI, biblioteca, demais docentes, técnicos,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discentes, CPA, NAI...):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Geolocalização (Maps…);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Internet;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Logística e roteiro das visitações;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Como apresentar instalações, equipamentos, acessibilidade…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criar conta oficial da UFPel no microsoft Teams: 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ff"/>
                </a:solidFill>
                <a:latin typeface="Calibri"/>
                <a:ea typeface="Calibri"/>
              </a:rPr>
              <a:t>https://wp.ufpel.edu.br/perguntas/como-usar-o-microsoft-office-365-ed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165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ff"/>
                </a:solidFill>
                <a:latin typeface="Calibri"/>
                <a:ea typeface="Calibri"/>
              </a:rPr>
              <a:t>ucational-gratis/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3480" cy="113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Providências anteriores à visita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Google Shape;835;p17"/>
          <p:cNvSpPr/>
          <p:nvPr/>
        </p:nvSpPr>
        <p:spPr>
          <a:xfrm>
            <a:off x="540000" y="1620000"/>
            <a:ext cx="8361000" cy="433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2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Avaliação in loco </a:t>
            </a:r>
            <a:r>
              <a:rPr b="1" lang="pt-BR" sz="2800" spc="-1" strike="noStrike" u="sng">
                <a:solidFill>
                  <a:srgbClr val="ff0000"/>
                </a:solidFill>
                <a:uFillTx/>
                <a:latin typeface="Calibri"/>
                <a:ea typeface="Calibri"/>
              </a:rPr>
              <a:t>Presencial</a:t>
            </a:r>
            <a:r>
              <a:rPr b="1" lang="pt-BR" sz="2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: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2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Art. 18. A </a:t>
            </a:r>
            <a:r>
              <a:rPr b="1" lang="pt-BR" sz="2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instituição visitada deverá proporcionar as condições necessárias para a realização da visita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 pela comissão avaliadora.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183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§ 1º Deverá ser disponibilizada </a:t>
            </a:r>
            <a:r>
              <a:rPr b="0" lang="pt-BR" sz="2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sala privativa para os trabalhos da comissão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, com </a:t>
            </a:r>
            <a:r>
              <a:rPr b="0" lang="pt-BR" sz="2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computador e acesso à internet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, bem como um </a:t>
            </a:r>
            <a:r>
              <a:rPr b="0" lang="pt-BR" sz="2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representante da instituição que acompanhe a visita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 aos locais programados, conforme necessidade.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183"/>
              </a:spcBef>
              <a:tabLst>
                <a:tab algn="l" pos="0"/>
              </a:tabLst>
            </a:pPr>
            <a:endParaRPr b="0" lang="pt-BR" sz="2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992"/>
              </a:spcBef>
              <a:tabLst>
                <a:tab algn="l" pos="0"/>
              </a:tabLst>
            </a:pPr>
            <a:endParaRPr b="0" lang="pt-BR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3480" cy="113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pt-BR" sz="4000" spc="-1" strike="noStrike">
                <a:solidFill>
                  <a:srgbClr val="000000"/>
                </a:solidFill>
                <a:latin typeface="Calibri"/>
                <a:ea typeface="Calibri"/>
              </a:rPr>
              <a:t>Organização da Documentação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3480" cy="3971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marL="381960" indent="-286200" algn="just">
              <a:lnSpc>
                <a:spcPct val="100000"/>
              </a:lnSpc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Verificar sugestão de documentos NRC: </a:t>
            </a:r>
            <a:r>
              <a:rPr b="0" lang="pt-BR" sz="247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auxiliar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669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</a:t>
            </a:r>
            <a:r>
              <a:rPr b="0" lang="pt-BR" sz="2470" spc="-1" strike="noStrike">
                <a:solidFill>
                  <a:srgbClr val="0000ff"/>
                </a:solidFill>
                <a:latin typeface="Calibri"/>
                <a:ea typeface="Calibri"/>
              </a:rPr>
              <a:t>https://wp.ufpel.edu.br/cpi/nrc/visitas-in-loco-inep-mec/ch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ecklist-documentos-que-as-coordenacoes-de-curso-deverao-disponibilizar-para-analise-da-comissao-de-avaliacao/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669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ff"/>
                </a:solidFill>
                <a:latin typeface="Calibri"/>
                <a:ea typeface="Calibri"/>
              </a:rPr>
              <a:t>https://wp.ufpel.edu.br/cpi/files/2017/08/MODELO-Planilh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as-para-Organiza%C3%A7%C3%A3o-Documentos-visita-in-loco.xls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669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Verificar rol de documentos oficiais solicitados pelos avaliadores: Lista indispensável!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66924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NRC: Documentos institucionais (ver rol de sugestões)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3480" cy="113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pt-BR" sz="4000" spc="-1" strike="noStrike">
                <a:solidFill>
                  <a:srgbClr val="000000"/>
                </a:solidFill>
                <a:latin typeface="Calibri"/>
                <a:ea typeface="Calibri"/>
              </a:rPr>
              <a:t>Organização da Documentação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/>
          </p:nvPr>
        </p:nvSpPr>
        <p:spPr>
          <a:xfrm>
            <a:off x="180000" y="1440000"/>
            <a:ext cx="8814240" cy="485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3000"/>
          </a:bodyPr>
          <a:p>
            <a:pPr marL="324000" indent="-242640" algn="just">
              <a:lnSpc>
                <a:spcPct val="100000"/>
              </a:lnSpc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Documentos digitais: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59436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Digitalizar e salvar em pdf o que não for;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59436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Cuidar para que todos estejam legíveis e assinados, quando for o caso.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59436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Disponibilizar a documentação no Docs UFPel, aberto com o e-mail institucional da coordenação ou da secretaria do curso: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2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De 7 dias antes da visita até 5 dias após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Disponibilizar link aos avaliadores;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1" lang="pt-BR" sz="247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Organizar documentos conforme as dimensões avaliadas e seus indicadores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: organização didático-pedagógica, corpo docente e tutorial, infraestrutura e documentos institucionais;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Fazer </a:t>
            </a:r>
            <a:r>
              <a:rPr b="0" lang="pt-BR" sz="2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sumário das pastas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 para facilitar a procura pelos documentos.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Documentos como evidências;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Abordar inovações;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ff0000"/>
                </a:solidFill>
                <a:latin typeface="Calibri"/>
                <a:ea typeface="Calibri"/>
              </a:rPr>
              <a:t>• </a:t>
            </a:r>
            <a:r>
              <a:rPr b="1" lang="pt-BR" sz="2470" spc="-1" strike="noStrike">
                <a:solidFill>
                  <a:srgbClr val="ff0000"/>
                </a:solidFill>
                <a:latin typeface="Calibri"/>
                <a:ea typeface="Calibri"/>
              </a:rPr>
              <a:t>Referendo da bibliografia pelo NDE</a:t>
            </a:r>
            <a:r>
              <a:rPr b="0" lang="pt-BR" sz="2470" spc="-1" strike="noStrike">
                <a:solidFill>
                  <a:srgbClr val="ff0000"/>
                </a:solidFill>
                <a:latin typeface="Calibri"/>
                <a:ea typeface="Calibri"/>
              </a:rPr>
              <a:t>!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  <a:p>
            <a:pPr marL="540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• </a:t>
            </a:r>
            <a:r>
              <a:rPr b="0" lang="pt-BR" sz="2470" spc="-1" strike="noStrike">
                <a:solidFill>
                  <a:srgbClr val="000000"/>
                </a:solidFill>
                <a:latin typeface="Calibri"/>
                <a:ea typeface="Calibri"/>
              </a:rPr>
              <a:t>Outros documentos podem ser solicitados pelos avaliadores durante a visita: só serão aceitos documentos arquivados na pasta de compartilhamento de arquivo em nuvem disponibilizada aos avaliadores (Docs UFPel).</a:t>
            </a:r>
            <a:endParaRPr b="0" lang="pt-BR" sz="24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412200" y="180000"/>
            <a:ext cx="8226360" cy="17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Cursos na Fase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181080" y="540000"/>
            <a:ext cx="8818560" cy="578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marL="206280" indent="-151200">
              <a:lnSpc>
                <a:spcPct val="100000"/>
              </a:lnSpc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13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Geoprocessamento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191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Transporte Terrestre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: (Avaliação 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Arial"/>
                <a:ea typeface="Arial"/>
              </a:rPr>
              <a:t>Virtual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in loco de 07 a 09 de Maio de 2025 – PPC até 23/4 e Docs até 28/4);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191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Arqueologia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(Avaliação 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Arial"/>
                <a:ea typeface="Arial"/>
              </a:rPr>
              <a:t>Virtual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in loco de 12 a 14 de Março de 2025 – PPC ok e Docs até 05/3);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2183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Terapia Ocupacional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(Avaliação 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Arial"/>
                <a:ea typeface="Arial"/>
              </a:rPr>
              <a:t>Virtual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in loco de 07 a 09 de Maio de 2025 – PPC até 23/4 e Docs até 28/4);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2409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Música -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Composição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Música -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Ciências Musicais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Engenharia de Petróleo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191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Museologia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(Avaliação 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Arial"/>
                <a:ea typeface="Arial"/>
              </a:rPr>
              <a:t>Virtual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in loco de 19 a 21 de Março de 2025 – PPC até 05/3 e Docs até 12/3);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2409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Engenharia Industrial Madeireira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191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Medicina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(Avaliação in loco 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Arial"/>
                <a:ea typeface="Arial"/>
              </a:rPr>
              <a:t>Presencial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de 04 a 08 de Maio de 2025 – PPC até 17/4 e Docs até 28/4);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2409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Teatro (Noturno)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História (Bacharelado)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Dança</a:t>
            </a: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; e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-1508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1" lang="pt-BR" sz="1600" spc="-1" strike="noStrike">
                <a:solidFill>
                  <a:srgbClr val="ff0000"/>
                </a:solidFill>
                <a:latin typeface="Arial"/>
                <a:ea typeface="Arial"/>
              </a:rPr>
              <a:t>Química Industrial:</a:t>
            </a: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pt-BR" sz="1600" spc="-1" strike="noStrike">
                <a:solidFill>
                  <a:schemeClr val="dk1"/>
                </a:solidFill>
                <a:latin typeface="Arial"/>
                <a:ea typeface="Arial"/>
              </a:rPr>
              <a:t> (Avaliação </a:t>
            </a:r>
            <a:r>
              <a:rPr b="0" lang="pt-BR" sz="1600" spc="-1" strike="noStrike" u="sng">
                <a:solidFill>
                  <a:schemeClr val="dk1"/>
                </a:solidFill>
                <a:uFillTx/>
                <a:latin typeface="Arial"/>
                <a:ea typeface="Arial"/>
              </a:rPr>
              <a:t>Virtual</a:t>
            </a:r>
            <a:r>
              <a:rPr b="0" lang="pt-BR" sz="1600" spc="-1" strike="noStrike">
                <a:solidFill>
                  <a:schemeClr val="dk1"/>
                </a:solidFill>
                <a:latin typeface="Arial"/>
                <a:ea typeface="Arial"/>
              </a:rPr>
              <a:t> in loco de 10 a 12 de Março de 2025 – PPC ok e Docs até 03/3).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20628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852;p20" descr=""/>
          <p:cNvPicPr/>
          <p:nvPr/>
        </p:nvPicPr>
        <p:blipFill>
          <a:blip r:embed="rId1"/>
          <a:stretch/>
        </p:blipFill>
        <p:spPr>
          <a:xfrm>
            <a:off x="720000" y="540000"/>
            <a:ext cx="755676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Google Shape;857;p21" descr=""/>
          <p:cNvPicPr/>
          <p:nvPr/>
        </p:nvPicPr>
        <p:blipFill>
          <a:blip r:embed="rId1"/>
          <a:stretch/>
        </p:blipFill>
        <p:spPr>
          <a:xfrm>
            <a:off x="900000" y="236160"/>
            <a:ext cx="7376760" cy="6407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" name="Google Shape;862;p22" descr=""/>
          <p:cNvPicPr/>
          <p:nvPr/>
        </p:nvPicPr>
        <p:blipFill>
          <a:blip r:embed="rId1"/>
          <a:stretch/>
        </p:blipFill>
        <p:spPr>
          <a:xfrm>
            <a:off x="900000" y="245520"/>
            <a:ext cx="7376760" cy="638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" name="Google Shape;867;p23" descr=""/>
          <p:cNvPicPr/>
          <p:nvPr/>
        </p:nvPicPr>
        <p:blipFill>
          <a:blip r:embed="rId1"/>
          <a:stretch/>
        </p:blipFill>
        <p:spPr>
          <a:xfrm>
            <a:off x="1440000" y="1260000"/>
            <a:ext cx="6296760" cy="431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Google Shape;872;p24" descr=""/>
          <p:cNvPicPr/>
          <p:nvPr/>
        </p:nvPicPr>
        <p:blipFill>
          <a:blip r:embed="rId1"/>
          <a:stretch/>
        </p:blipFill>
        <p:spPr>
          <a:xfrm>
            <a:off x="900000" y="720000"/>
            <a:ext cx="7736760" cy="5207040"/>
          </a:xfrm>
          <a:prstGeom prst="rect">
            <a:avLst/>
          </a:prstGeom>
          <a:ln w="0">
            <a:noFill/>
          </a:ln>
        </p:spPr>
      </p:pic>
      <p:pic>
        <p:nvPicPr>
          <p:cNvPr id="379" name="Google Shape;873;p24" descr=""/>
          <p:cNvPicPr/>
          <p:nvPr/>
        </p:nvPicPr>
        <p:blipFill>
          <a:blip r:embed="rId2"/>
          <a:stretch/>
        </p:blipFill>
        <p:spPr>
          <a:xfrm>
            <a:off x="900000" y="5930280"/>
            <a:ext cx="7736760" cy="339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Google Shape;878;p25" descr=""/>
          <p:cNvPicPr/>
          <p:nvPr/>
        </p:nvPicPr>
        <p:blipFill>
          <a:blip r:embed="rId1"/>
          <a:stretch/>
        </p:blipFill>
        <p:spPr>
          <a:xfrm>
            <a:off x="720000" y="202680"/>
            <a:ext cx="7556760" cy="6094080"/>
          </a:xfrm>
          <a:prstGeom prst="rect">
            <a:avLst/>
          </a:prstGeom>
          <a:ln w="0">
            <a:noFill/>
          </a:ln>
        </p:spPr>
      </p:pic>
      <p:pic>
        <p:nvPicPr>
          <p:cNvPr id="381" name="Google Shape;879;p25" descr=""/>
          <p:cNvPicPr/>
          <p:nvPr/>
        </p:nvPicPr>
        <p:blipFill>
          <a:blip r:embed="rId2"/>
          <a:stretch/>
        </p:blipFill>
        <p:spPr>
          <a:xfrm>
            <a:off x="731520" y="6300000"/>
            <a:ext cx="7545240" cy="3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Google Shape;884;p26" descr=""/>
          <p:cNvPicPr/>
          <p:nvPr/>
        </p:nvPicPr>
        <p:blipFill>
          <a:blip r:embed="rId1"/>
          <a:stretch/>
        </p:blipFill>
        <p:spPr>
          <a:xfrm>
            <a:off x="720000" y="298080"/>
            <a:ext cx="7736760" cy="6283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3" name="Google Shape;889;p27" descr=""/>
          <p:cNvPicPr/>
          <p:nvPr/>
        </p:nvPicPr>
        <p:blipFill>
          <a:blip r:embed="rId1"/>
          <a:stretch/>
        </p:blipFill>
        <p:spPr>
          <a:xfrm>
            <a:off x="1260000" y="2160000"/>
            <a:ext cx="7016760" cy="1559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Google Shape;894;p28" descr=""/>
          <p:cNvPicPr/>
          <p:nvPr/>
        </p:nvPicPr>
        <p:blipFill>
          <a:blip r:embed="rId1"/>
          <a:stretch/>
        </p:blipFill>
        <p:spPr>
          <a:xfrm>
            <a:off x="720000" y="564840"/>
            <a:ext cx="7736760" cy="5750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899;p29" descr=""/>
          <p:cNvPicPr/>
          <p:nvPr/>
        </p:nvPicPr>
        <p:blipFill>
          <a:blip r:embed="rId1"/>
          <a:stretch/>
        </p:blipFill>
        <p:spPr>
          <a:xfrm>
            <a:off x="1440000" y="1980000"/>
            <a:ext cx="6296760" cy="287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0240" cy="113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Avaliação Externa Virtual </a:t>
            </a:r>
            <a:r>
              <a:rPr b="1" i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in Loco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0240" cy="485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6320" indent="-3463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‘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Regras’ continuam as mesmas das visitas in loco: mesmos formulários e mesmo instrumento avaliativo;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45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-346320" algn="just">
              <a:lnSpc>
                <a:spcPct val="100000"/>
              </a:lnSpc>
              <a:spcBef>
                <a:spcPts val="44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O caráter central da avaliação é a busca e a articulação de evidências documentais,  testemunhais, físicas e analíticas.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45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-346320">
              <a:lnSpc>
                <a:spcPct val="100000"/>
              </a:lnSpc>
              <a:spcBef>
                <a:spcPts val="44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Conceito Satisfatório em todas as 3 dimensões, no Conceito de Curso e nos indicadores previstos na legislação;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0">
              <a:lnSpc>
                <a:spcPct val="100000"/>
              </a:lnSpc>
              <a:spcBef>
                <a:spcPts val="445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-346320">
              <a:lnSpc>
                <a:spcPct val="100000"/>
              </a:lnSpc>
              <a:spcBef>
                <a:spcPts val="44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O que muda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   Formato da visita: </a:t>
            </a:r>
            <a:r>
              <a:rPr b="1" lang="pt-BR" sz="2400" spc="-1" strike="noStrike">
                <a:solidFill>
                  <a:srgbClr val="ff0000"/>
                </a:solidFill>
                <a:latin typeface="Calibri"/>
                <a:ea typeface="Calibri"/>
              </a:rPr>
              <a:t>Virtual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0">
              <a:lnSpc>
                <a:spcPct val="100000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                                          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Duração: mínima de </a:t>
            </a:r>
            <a:r>
              <a:rPr b="1" lang="pt-BR" sz="2400" spc="-1" strike="noStrike">
                <a:solidFill>
                  <a:srgbClr val="ff0000"/>
                </a:solidFill>
                <a:latin typeface="Calibri"/>
                <a:ea typeface="Calibri"/>
              </a:rPr>
              <a:t>3 dias efetivos de avaliação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(não há mais necessidade de deslocamento)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6320" indent="0">
              <a:lnSpc>
                <a:spcPct val="100000"/>
              </a:lnSpc>
              <a:spcBef>
                <a:spcPts val="445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Google Shape;746;p3"/>
          <p:cNvSpPr/>
          <p:nvPr/>
        </p:nvSpPr>
        <p:spPr>
          <a:xfrm>
            <a:off x="2700000" y="5399640"/>
            <a:ext cx="894600" cy="360"/>
          </a:xfrm>
          <a:custGeom>
            <a:avLst/>
            <a:gdLst>
              <a:gd name="textAreaLeft" fmla="*/ 0 w 894600"/>
              <a:gd name="textAreaRight" fmla="*/ 895320 w 8946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fill="none" w="2494" h="120000">
                <a:moveTo>
                  <a:pt x="0" y="0"/>
                </a:moveTo>
                <a:cubicBezTo>
                  <a:pt x="831" y="0"/>
                  <a:pt x="1662" y="0"/>
                  <a:pt x="2494" y="0"/>
                </a:cubicBezTo>
              </a:path>
            </a:pathLst>
          </a:custGeom>
          <a:noFill/>
          <a:ln w="316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0" name="Google Shape;747;p3"/>
          <p:cNvSpPr/>
          <p:nvPr/>
        </p:nvSpPr>
        <p:spPr>
          <a:xfrm>
            <a:off x="694080" y="2623680"/>
            <a:ext cx="7983720" cy="970920"/>
          </a:xfrm>
          <a:prstGeom prst="rect">
            <a:avLst/>
          </a:prstGeom>
          <a:noFill/>
          <a:ln w="476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1" name="Google Shape;748;p3"/>
          <p:cNvSpPr/>
          <p:nvPr/>
        </p:nvSpPr>
        <p:spPr>
          <a:xfrm>
            <a:off x="2520000" y="5580000"/>
            <a:ext cx="1007640" cy="279720"/>
          </a:xfrm>
          <a:custGeom>
            <a:avLst/>
            <a:gdLst>
              <a:gd name="textAreaLeft" fmla="*/ 0 w 1007640"/>
              <a:gd name="textAreaRight" fmla="*/ 1008360 w 1007640"/>
              <a:gd name="textAreaTop" fmla="*/ 0 h 279720"/>
              <a:gd name="textAreaBottom" fmla="*/ 280440 h 279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467640" y="116640"/>
            <a:ext cx="8220240" cy="42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67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200" spc="-1" strike="noStrike">
                <a:solidFill>
                  <a:srgbClr val="000000"/>
                </a:solidFill>
                <a:latin typeface="Calibri"/>
                <a:ea typeface="Calibri"/>
              </a:rPr>
              <a:t>Roteiro da Reuniões 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/>
          </p:nvPr>
        </p:nvSpPr>
        <p:spPr>
          <a:xfrm>
            <a:off x="251640" y="540000"/>
            <a:ext cx="8559720" cy="619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43080"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os dirigentes: Reitora, PI, Coordenador de Curso, Diretor de Unidade -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 </a:t>
            </a:r>
            <a:r>
              <a:rPr b="0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Pró-Reitoria de Planejamento/PRRPG – 4º andar Anglo</a:t>
            </a:r>
            <a:endParaRPr b="0" lang="pt-BR" sz="1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CPA - </a:t>
            </a:r>
            <a:r>
              <a:rPr b="0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Pró-Reitoria de Planejamento/PRPPG – 4º andar Anglo</a:t>
            </a:r>
            <a:endParaRPr b="0" lang="pt-BR" sz="1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a Coordenação do Curso;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Docentes;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NDE/Colegiado;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Discentes e/ou Egressos;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Técnicos-administrativos;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Equipe Multidisciplinar;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com Tutores;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Reunião com NAI - </a:t>
            </a:r>
            <a:r>
              <a:rPr b="0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Pró-Reitoria de Planejamento/PRPPG – 4º andar Anglo, </a:t>
            </a:r>
            <a:r>
              <a:rPr b="1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Quando Avaliação PRESENCIAL</a:t>
            </a: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 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Reunião com CRA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 – </a:t>
            </a:r>
            <a:r>
              <a:rPr b="0" lang="pt-BR" sz="16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Cra – 1º andar Anglo;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Reunião com NUPED</a:t>
            </a:r>
            <a:r>
              <a:rPr b="0" lang="pt-BR" sz="16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 – Para cursos EaD e Presencial com até 40% de carga horária EaD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Reunião com Codin</a:t>
            </a:r>
            <a:r>
              <a:rPr b="0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 -</a:t>
            </a:r>
            <a:r>
              <a:rPr b="0" lang="pt-BR" sz="16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 </a:t>
            </a:r>
            <a:r>
              <a:rPr b="0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Pró-Reitoria de Planejamento/PRPPG – 4º andar Anglo, </a:t>
            </a:r>
            <a:r>
              <a:rPr b="1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Quando Avaliação PRESENCIAL;</a:t>
            </a:r>
            <a:endParaRPr b="0" lang="pt-BR" sz="1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Reunião com Coordenação de Permanência/Núcleo Psicopedagógico de Apoio ao Discente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 -</a:t>
            </a: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Sala da Pró-Reitoria de Planejamento/PRPPG – 4º andar Anglo, </a:t>
            </a:r>
            <a:r>
              <a:rPr b="1" lang="pt-BR" sz="1200" spc="-1" strike="noStrike" u="sng">
                <a:solidFill>
                  <a:srgbClr val="000000"/>
                </a:solidFill>
                <a:highlight>
                  <a:srgbClr val="ffff00"/>
                </a:highlight>
                <a:uFillTx/>
                <a:latin typeface="Calibri"/>
                <a:ea typeface="Calibri"/>
              </a:rPr>
              <a:t>Quando Avaliação PRESENCIAL</a:t>
            </a:r>
            <a:endParaRPr b="0" lang="pt-BR" sz="1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Reunião de Fechamento: Coordenador de curso, Diretor de unidade...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Outras reuniões podem ser solicitadas pelos avaliadores, assim como podem ser sugeridas pelo próprio curso;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Noto Sans Symbols"/>
              <a:buChar char="▪"/>
              <a:tabLst>
                <a:tab algn="l" pos="0"/>
              </a:tabLst>
            </a:pPr>
            <a:r>
              <a:rPr b="1" lang="pt-BR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Visitas Virtuais: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Apresentar </a:t>
            </a:r>
            <a:r>
              <a:rPr b="1" lang="pt-BR" sz="1800" spc="-1" strike="noStrike">
                <a:solidFill>
                  <a:srgbClr val="ff0000"/>
                </a:solidFill>
                <a:latin typeface="Calibri"/>
                <a:ea typeface="Calibri"/>
              </a:rPr>
              <a:t>geolocalização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a cada início de reunião (</a:t>
            </a:r>
            <a:r>
              <a:rPr b="1" lang="pt-BR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equipe que estiver presencialmente no endereço de oferta do curso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).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221"/>
              </a:spcBef>
              <a:buNone/>
              <a:tabLst>
                <a:tab algn="l" pos="0"/>
              </a:tabLst>
            </a:pPr>
            <a:br>
              <a:rPr sz="1100"/>
            </a:br>
            <a:endParaRPr b="0" lang="pt-BR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Google Shape;906;p30"/>
          <p:cNvSpPr/>
          <p:nvPr/>
        </p:nvSpPr>
        <p:spPr>
          <a:xfrm>
            <a:off x="251640" y="540000"/>
            <a:ext cx="8607240" cy="4679640"/>
          </a:xfrm>
          <a:prstGeom prst="rect">
            <a:avLst/>
          </a:prstGeom>
          <a:noFill/>
          <a:ln w="508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467640" y="116640"/>
            <a:ext cx="8220240" cy="92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Avaliação dos Avaliadores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/>
          </p:nvPr>
        </p:nvSpPr>
        <p:spPr>
          <a:xfrm>
            <a:off x="251640" y="1124640"/>
            <a:ext cx="8425800" cy="539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/>
          </a:bodyPr>
          <a:p>
            <a:pPr marL="336960" indent="-3369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A “Avaliação dos Avaliadores” é uma das funcionalidades do sistema e-MEC que permite ao Curso/Unidade Acadêmica avaliar o desempenho das comissões de avaliação in loco no último dia de visita.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734400" indent="-28512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Registrar toda e qualquer intercorrência que possa prejudicar a avaliação.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34400" indent="-28512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Os avaliadores não têm acesso às avaliações.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36960" indent="-336960" algn="just">
              <a:lnSpc>
                <a:spcPct val="100000"/>
              </a:lnSpc>
              <a:spcBef>
                <a:spcPts val="544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O formulário espelho será enviado ao curso pelo NRC no 1º dia da avaliação.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36960" indent="-336960" algn="just">
              <a:lnSpc>
                <a:spcPct val="100000"/>
              </a:lnSpc>
              <a:spcBef>
                <a:spcPts val="544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O formulário fica disponível para preenchimento no sistema e-MEC </a:t>
            </a:r>
            <a:r>
              <a:rPr b="1" lang="pt-BR" sz="3200" spc="-1" strike="noStrike">
                <a:solidFill>
                  <a:srgbClr val="ff0000"/>
                </a:solidFill>
                <a:latin typeface="Calibri"/>
                <a:ea typeface="Calibri"/>
              </a:rPr>
              <a:t>das 18:00:00 do último dia da visita in loco até às 23:59:59 do dia seguinte ao término da avaliação (Horário de Brasília),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 e deve ser preenchido pela coordenação do curso e enviado para o email </a:t>
            </a:r>
            <a:r>
              <a:rPr b="0" lang="pt-BR" sz="3200" spc="-1" strike="noStrike" u="sng">
                <a:solidFill>
                  <a:srgbClr val="0000ff"/>
                </a:solidFill>
                <a:uFillTx/>
                <a:latin typeface="Calibri"/>
                <a:ea typeface="Calibri"/>
                <a:hlinkClick r:id="rId1"/>
              </a:rPr>
              <a:t>pi@ufpel.edu.br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, imediatamente após a partida dos avaliadores.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44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  <a:ea typeface="Arial"/>
              </a:rPr>
              <a:t>Ações pós-Avaliação in loco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7440" cy="397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marL="453960" indent="-340200" algn="just">
              <a:lnSpc>
                <a:spcPct val="100000"/>
              </a:lnSpc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  <a:ea typeface="Arial"/>
              </a:rPr>
              <a:t>Análise detalhada e ampla por toda a comunidade do curso do relatório da avaliação in loco: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909360" indent="-340200" algn="just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Noto Sans Symbols"/>
              <a:buChar char="−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Arial"/>
              </a:rPr>
              <a:t>Identificar pontos para impugnação;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909360" indent="-340200" algn="just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Noto Sans Symbols"/>
              <a:buChar char="−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Arial"/>
              </a:rPr>
              <a:t>Identificar pontos frágeis para melhorias no curso/unidade acadêmica/Instituição.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3960" indent="-3402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  <a:ea typeface="Arial"/>
              </a:rPr>
              <a:t>Realizar Autoavaliação a partir dos resultados da avaliação externa do curso;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453960" indent="-3402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  <a:ea typeface="Arial"/>
              </a:rPr>
              <a:t>Propor, juntamente com a unidade acadêmica, ações para sanar tais fragilidades.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45396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/>
          </p:nvPr>
        </p:nvSpPr>
        <p:spPr>
          <a:xfrm>
            <a:off x="457200" y="900000"/>
            <a:ext cx="8221680" cy="50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7000"/>
          </a:bodyPr>
          <a:p>
            <a:pPr marL="419040" indent="-314280">
              <a:lnSpc>
                <a:spcPct val="100000"/>
              </a:lnSpc>
              <a:buClr>
                <a:srgbClr val="000000"/>
              </a:buClr>
              <a:buFont typeface="Noto Sans Symbols"/>
              <a:buChar char="●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Criar Pasta Docs UFPel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1" marL="838080" indent="-31428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Avaliação INEP – Curso XXXX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2" marL="1257120" indent="-27936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Dimensão 1 – Organização Didático-Pedagógica;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lvl="3" marL="1676160" indent="-20952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Indicador 1.1 - Políticas institucionais no âmbito do curso...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buNone/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-314280">
              <a:lnSpc>
                <a:spcPct val="100000"/>
              </a:lnSpc>
              <a:buClr>
                <a:srgbClr val="000000"/>
              </a:buClr>
              <a:buFont typeface="Noto Sans Symbols"/>
              <a:buChar char="●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Compartilhar com </a:t>
            </a:r>
            <a:r>
              <a:rPr b="1" lang="pt-BR" sz="1600" spc="-1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hlinkClick r:id="rId1"/>
              </a:rPr>
              <a:t>nrc@ufpel.edu.br</a:t>
            </a:r>
            <a:r>
              <a:rPr b="1" lang="pt-BR" sz="1600" spc="-1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</a:rPr>
              <a:t>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buNone/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-314280">
              <a:lnSpc>
                <a:spcPct val="100000"/>
              </a:lnSpc>
              <a:buClr>
                <a:srgbClr val="000000"/>
              </a:buClr>
              <a:buFont typeface="Noto Sans Symbols"/>
              <a:buChar char="●"/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Informar E-mail Docs que será usado pelo curso – para disponibilizarmos as pastas com documentos institucionais;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-314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Data para Simulação da avaliação virtual;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-314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Listar participantes das reuniões virtuais para envio à comissão avaliadora antes do início do período da avaliação;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-314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1" lang="pt-BR" sz="1600" spc="-1" strike="noStrike">
                <a:solidFill>
                  <a:srgbClr val="000000"/>
                </a:solidFill>
                <a:latin typeface="Arial"/>
                <a:ea typeface="Arial"/>
              </a:rPr>
              <a:t>Envio do PPC para NRC – Observar prazos!!!</a:t>
            </a: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41904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subTitle"/>
          </p:nvPr>
        </p:nvSpPr>
        <p:spPr>
          <a:xfrm>
            <a:off x="180000" y="360000"/>
            <a:ext cx="8638200" cy="62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Lei n° 10.861/2004 – Lei do SINAES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2183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Art. 3º A avaliação das instituições de educação superior terá por objetivo identificar o seu perfil e o significado de sua atuação, por meio de suas atividades, cursos, programas, projetos e setores, considerando as diferentes dimensões institucionais, dentre elas obrigatoriamente as seguintes:[...]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2183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§ 2º Para a avaliação das instituições, serão utilizados procedimentos e instrumentos diversificados, entre os quais a autoavaliação e a </a:t>
            </a:r>
            <a:r>
              <a:rPr b="1" lang="pt-BR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avaliação externa in loco, presencial ou virtual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,</a:t>
            </a:r>
            <a:r>
              <a:rPr b="0" lang="pt-BR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 com georreferenciamento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.     </a:t>
            </a:r>
            <a:r>
              <a:rPr b="0" lang="pt-BR" sz="1800" spc="-1" strike="noStrike" u="sng">
                <a:solidFill>
                  <a:srgbClr val="0000ff"/>
                </a:solidFill>
                <a:uFillTx/>
                <a:latin typeface="Calibri"/>
                <a:ea typeface="Calibri"/>
                <a:hlinkClick r:id="rId1"/>
              </a:rPr>
              <a:t>(Redação dada pela Lei nº 14.375, de 2022)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2183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§ 3º A avaliação das instituições de educação superior resultará na aplicação de conceitos, ordenados em uma escala com 5 (cinco) níveis, a cada uma das dimensões e ao conjunto das dimensões avaliadas.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2183"/>
              </a:spcBef>
              <a:buClr>
                <a:srgbClr val="000000"/>
              </a:buClr>
              <a:buFont typeface="Noto Sans Symbols"/>
              <a:buChar char="●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§ 4º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O disposto no § 2º deste artigo referente às modalidades de avaliações externas in loco não se aplica aos cursos de </a:t>
            </a:r>
            <a:r>
              <a:rPr b="1" lang="pt-BR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medicina, psicologia, odontologia e enfermagem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 e a outros cursos superiores estabelecidos nos termos de regulamento, para os quais as avaliações externas in locoserão unicamente presenciais.       </a:t>
            </a:r>
            <a:r>
              <a:rPr b="0" lang="pt-BR" sz="1800" spc="-1" strike="noStrike" u="sng">
                <a:solidFill>
                  <a:srgbClr val="0000ff"/>
                </a:solidFill>
                <a:uFillTx/>
                <a:latin typeface="Calibri"/>
                <a:ea typeface="Calibri"/>
                <a:hlinkClick r:id="rId2"/>
              </a:rPr>
              <a:t>(Incluído pela Lei nº 14.375, de 2022)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183"/>
              </a:spcBef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183"/>
              </a:spcBef>
              <a:tabLst>
                <a:tab algn="l" pos="0"/>
              </a:tabLst>
            </a:pPr>
            <a:endParaRPr b="0" lang="pt-BR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0240" cy="44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3759" spc="-1" strike="noStrike">
                <a:solidFill>
                  <a:srgbClr val="000000"/>
                </a:solidFill>
                <a:latin typeface="Calibri"/>
                <a:ea typeface="Calibri"/>
              </a:rPr>
              <a:t>O que são evidências?</a:t>
            </a:r>
            <a:endParaRPr b="0" lang="pt-BR" sz="3759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232920" y="720000"/>
            <a:ext cx="8656920" cy="575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5000"/>
          </a:bodyPr>
          <a:p>
            <a:pPr marL="447120" indent="-335160" algn="just">
              <a:lnSpc>
                <a:spcPct val="115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4050" spc="-1" strike="noStrike">
                <a:solidFill>
                  <a:srgbClr val="000000"/>
                </a:solidFill>
                <a:latin typeface="Calibri"/>
                <a:ea typeface="Calibri"/>
              </a:rPr>
              <a:t>Evidências Físicas:</a:t>
            </a:r>
            <a:endParaRPr b="0" lang="pt-BR" sz="4050" spc="-1" strike="noStrike">
              <a:solidFill>
                <a:srgbClr val="000000"/>
              </a:solidFill>
              <a:latin typeface="Arial"/>
            </a:endParaRPr>
          </a:p>
          <a:p>
            <a:pPr lvl="1" marL="89748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Obtidas pela observação das condições da </a:t>
            </a:r>
            <a:r>
              <a:rPr b="1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infraestrutura 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e/ou do</a:t>
            </a:r>
            <a:r>
              <a:rPr b="1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 comportamento das pessoas na IES.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marL="447120" indent="-335160" algn="just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4050" spc="-1" strike="noStrike">
                <a:solidFill>
                  <a:srgbClr val="000000"/>
                </a:solidFill>
                <a:latin typeface="Calibri"/>
                <a:ea typeface="Calibri"/>
              </a:rPr>
              <a:t>Evidências Documentais:</a:t>
            </a:r>
            <a:endParaRPr b="0" lang="pt-BR" sz="4050" spc="-1" strike="noStrike">
              <a:solidFill>
                <a:srgbClr val="000000"/>
              </a:solidFill>
              <a:latin typeface="Arial"/>
            </a:endParaRPr>
          </a:p>
          <a:p>
            <a:pPr lvl="1" marL="89748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Relativas aos conteúdos dos </a:t>
            </a:r>
            <a:r>
              <a:rPr b="1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documentos institucionais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pt-BR" sz="318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relevantes 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à avaliação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lvl="2" marL="134460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Exemplo: PPI, PPC, Planos de Ensino, Editais e Relatórios de Pesquisa, Extensão e outros correlatos, Relatórios de Êxito dos Discentes, Plano de atualização do PPC, Certidões, Regulamentos, Resoluções dos Conselhos Superiores, Notas de Empenho, Estudos de implantação de cursos novos, Relatórios de avaliação e autoavaliação, Plano de contingência, Referendo do NDE sobre a bibliografia; </a:t>
            </a:r>
            <a:r>
              <a:rPr b="1" lang="pt-BR" sz="3180" spc="-1" strike="noStrike">
                <a:solidFill>
                  <a:srgbClr val="ff420e"/>
                </a:solidFill>
                <a:latin typeface="Calibri"/>
                <a:ea typeface="Calibri"/>
              </a:rPr>
              <a:t>Plano de ação da coordenação</a:t>
            </a:r>
            <a:r>
              <a:rPr b="0" lang="pt-BR" sz="3180" spc="-1" strike="noStrike">
                <a:solidFill>
                  <a:srgbClr val="ff420e"/>
                </a:solidFill>
                <a:latin typeface="Calibri"/>
                <a:ea typeface="Calibri"/>
              </a:rPr>
              <a:t>; </a:t>
            </a:r>
            <a:r>
              <a:rPr b="1" lang="pt-BR" sz="3180" spc="-1" strike="noStrike">
                <a:solidFill>
                  <a:srgbClr val="ff420e"/>
                </a:solidFill>
                <a:latin typeface="Calibri"/>
                <a:ea typeface="Calibri"/>
              </a:rPr>
              <a:t>Estudo número da vagas; Dados referentes à ocupação de vagas, vagas ociosas; Documento sobre aquisição de insumos, conserto de equipamentos, manutenção predial; Registro das atividades docentes (RAAD + doc direção explicando o que é)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…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marL="447120" indent="-335160" algn="just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4050" spc="-1" strike="noStrike">
                <a:solidFill>
                  <a:srgbClr val="000000"/>
                </a:solidFill>
                <a:latin typeface="Calibri"/>
                <a:ea typeface="Calibri"/>
              </a:rPr>
              <a:t>Evidências Testemunhais:</a:t>
            </a:r>
            <a:endParaRPr b="0" lang="pt-BR" sz="4050" spc="-1" strike="noStrike">
              <a:solidFill>
                <a:srgbClr val="000000"/>
              </a:solidFill>
              <a:latin typeface="Arial"/>
            </a:endParaRPr>
          </a:p>
          <a:p>
            <a:pPr lvl="1" marL="89748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Agrega desde as </a:t>
            </a:r>
            <a:r>
              <a:rPr b="1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entrevistas com membros da comunidade acadêmica, até a abordagem de pessoas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 fora de um contexto de reuniões.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lvl="2" marL="134460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Exemplo:  Agrega desde as entrevistas com membros da comunidade acadêmica, até a abordagem de pessoas fora de um setting de reuniões.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lvl="2" marL="134460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Sensibilização dos alunos, docentes e técnicos administrativos  sobre o processo regulatório e avaliativo de cursos, sua obrigatoriedade, sua importância e sua abrangência.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marL="447120" indent="-335160" algn="just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4050" spc="-1" strike="noStrike">
                <a:solidFill>
                  <a:srgbClr val="000000"/>
                </a:solidFill>
                <a:latin typeface="Calibri"/>
                <a:ea typeface="Calibri"/>
              </a:rPr>
              <a:t>Evidências Analíticas:</a:t>
            </a:r>
            <a:endParaRPr b="0" lang="pt-BR" sz="4050" spc="-1" strike="noStrike">
              <a:solidFill>
                <a:srgbClr val="000000"/>
              </a:solidFill>
              <a:latin typeface="Arial"/>
            </a:endParaRPr>
          </a:p>
          <a:p>
            <a:pPr lvl="1" marL="897480" indent="-308160" algn="just">
              <a:lnSpc>
                <a:spcPct val="115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Obtida pela </a:t>
            </a:r>
            <a:r>
              <a:rPr b="1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comparação, correlação e análises</a:t>
            </a:r>
            <a:r>
              <a:rPr b="0" lang="pt-BR" sz="3180" spc="-1" strike="noStrike">
                <a:solidFill>
                  <a:srgbClr val="000000"/>
                </a:solidFill>
                <a:latin typeface="Calibri"/>
                <a:ea typeface="Calibri"/>
              </a:rPr>
              <a:t> que a comissão realizar sobre o objeto de avaliação</a:t>
            </a:r>
            <a:endParaRPr b="0" lang="pt-BR" sz="318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endParaRPr b="0" lang="pt-BR" sz="11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45" name="Google Shape;761;p5" descr=""/>
          <p:cNvPicPr/>
          <p:nvPr/>
        </p:nvPicPr>
        <p:blipFill>
          <a:blip r:embed="rId1"/>
          <a:stretch/>
        </p:blipFill>
        <p:spPr>
          <a:xfrm>
            <a:off x="7020360" y="3960360"/>
            <a:ext cx="532080" cy="532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457200" y="78840"/>
            <a:ext cx="8220240" cy="63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51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36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Fluxo dos Processos de reconhecimento e renovação de Reconhecimento de cursos</a:t>
            </a:r>
            <a:br>
              <a:rPr sz="3600"/>
            </a:b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/>
          </p:nvPr>
        </p:nvSpPr>
        <p:spPr>
          <a:xfrm>
            <a:off x="180000" y="553320"/>
            <a:ext cx="8848800" cy="568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4000"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1) SERES: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1.1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Formulário de abertura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1.2.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Análise Despacho Saneador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: Parecer Satisfatório, Parcialmente Satisfatório; Insatisfatório...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1.2.1. Diligência Despacho Saneador?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96"/>
              </a:spcBef>
              <a:buNone/>
              <a:tabLst>
                <a:tab algn="l" pos="0"/>
              </a:tabLst>
            </a:pPr>
            <a:r>
              <a:rPr b="1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2) INEP: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9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2.1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Formulário Eletrônico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9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7200" spc="-1" strike="noStrike">
                <a:solidFill>
                  <a:srgbClr val="ff0000"/>
                </a:solidFill>
                <a:latin typeface="Calibri"/>
                <a:ea typeface="Calibri"/>
              </a:rPr>
              <a:t>2.2 </a:t>
            </a:r>
            <a:r>
              <a:rPr b="1" lang="pt-BR" sz="7200" spc="-1" strike="noStrike" u="sng">
                <a:solidFill>
                  <a:srgbClr val="ff0000"/>
                </a:solidFill>
                <a:uFillTx/>
                <a:latin typeface="Calibri"/>
                <a:ea typeface="Calibri"/>
              </a:rPr>
              <a:t>Visita </a:t>
            </a:r>
            <a:r>
              <a:rPr b="1" i="1" lang="pt-BR" sz="7200" spc="-1" strike="noStrike" u="sng">
                <a:solidFill>
                  <a:srgbClr val="ff0000"/>
                </a:solidFill>
                <a:uFillTx/>
                <a:latin typeface="Calibri"/>
                <a:ea typeface="Calibri"/>
              </a:rPr>
              <a:t>in loco</a:t>
            </a:r>
            <a:r>
              <a:rPr b="1" i="1" lang="pt-BR" sz="7200" spc="-1" strike="noStrike">
                <a:solidFill>
                  <a:srgbClr val="ff0000"/>
                </a:solidFill>
                <a:latin typeface="Calibri"/>
                <a:ea typeface="Calibri"/>
              </a:rPr>
              <a:t>;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2.2.1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Relatório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34"/>
              </a:spcBef>
              <a:buNone/>
              <a:tabLst>
                <a:tab algn="l" pos="0"/>
              </a:tabLst>
            </a:pPr>
            <a:r>
              <a:rPr b="1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3) IES: 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68472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Decisão sobre impugnação ou não do relatório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68472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Portaria nº 489, de 8 de Julho de 2021 - 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Artigo 37 §1º </a:t>
            </a:r>
            <a:r>
              <a:rPr b="0" i="1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“Durante a análise dos recursos, a CTAA examinará apenas os indicadores impugnados”</a:t>
            </a:r>
            <a:r>
              <a:rPr b="1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2" marL="1082160" indent="-23976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6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As decisões da CTAA são irrecorríveis.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96"/>
              </a:spcBef>
              <a:buNone/>
              <a:tabLst>
                <a:tab algn="l" pos="0"/>
              </a:tabLst>
            </a:pPr>
            <a:r>
              <a:rPr b="1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4) SERES: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684720" indent="-298440" algn="just">
              <a:lnSpc>
                <a:spcPct val="100000"/>
              </a:lnSpc>
              <a:spcBef>
                <a:spcPts val="49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4.1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Análise do relatório 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da avaliação e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emissão de parecer 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pela SERES;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Diligências Parecer final?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34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Protocolo de Compromisso?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96"/>
              </a:spcBef>
              <a:buNone/>
              <a:tabLst>
                <a:tab algn="l" pos="0"/>
              </a:tabLst>
            </a:pPr>
            <a:r>
              <a:rPr b="1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5) MEC – Gabinete Ministro: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9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Portaria 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de Reconhecimento/Renovação de Reconhecimento/Recredenciamento; ou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lvl="1" marL="740880" indent="-298440" algn="just">
              <a:lnSpc>
                <a:spcPct val="100000"/>
              </a:lnSpc>
              <a:spcBef>
                <a:spcPts val="49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pt-BR" sz="7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Indeferimento/Arquivamento do processo</a:t>
            </a:r>
            <a:r>
              <a:rPr b="0" lang="pt-BR" sz="7200" spc="-1" strike="noStrike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  <a:p>
            <a:pPr marL="341280" indent="0">
              <a:lnSpc>
                <a:spcPct val="100000"/>
              </a:lnSpc>
              <a:spcBef>
                <a:spcPts val="159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6000" cy="65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85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Resultados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357120" y="1143000"/>
            <a:ext cx="8497440" cy="54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Portaria Normativa nº 20, de 21 de dezembro de 2017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Art. 16. Aplicam-se aos processos de reconhecimento e renovação de reconhecimento na fase de Parecer Final os critérios definidos no art. 13 desta Portaria, cuja decisão obedecerá aos seguintes padrões: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CC satisfatório e conceitos satisfatórios </a:t>
            </a:r>
            <a:r>
              <a:rPr b="1" lang="pt-BR" sz="24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em todas as dimensões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avaliadas, bem como nos indicadores elencados nos incisos III e IV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, quando for o caso: </a:t>
            </a:r>
            <a:r>
              <a:rPr b="1" lang="pt-BR" sz="2400" spc="-1" strike="noStrike">
                <a:solidFill>
                  <a:srgbClr val="ff0000"/>
                </a:solidFill>
                <a:latin typeface="Calibri"/>
                <a:ea typeface="Calibri"/>
              </a:rPr>
              <a:t>Deferimento (= ou &gt; 3)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CC insatisfatório e/ou conceito insatisfatório em uma das dimensões avaliadas bem como nos indicadores elencados nos incisos III e IV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Calibri"/>
              </a:rPr>
              <a:t>, quando for o caso: </a:t>
            </a:r>
            <a:r>
              <a:rPr b="1" lang="pt-BR" sz="2400" spc="-1" strike="noStrike">
                <a:solidFill>
                  <a:srgbClr val="ff0000"/>
                </a:solidFill>
                <a:latin typeface="Calibri"/>
                <a:ea typeface="Calibri"/>
              </a:rPr>
              <a:t>Instauração de Protocolo de Compromisso. (&lt;3)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6000" cy="113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Resultados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457200" y="1357200"/>
            <a:ext cx="8226000" cy="521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0000"/>
          </a:bodyPr>
          <a:p>
            <a:pPr marL="361440" indent="-3614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Portaria Normativa nº 20/2017 – Art. 13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61440" indent="-361440" algn="just">
              <a:lnSpc>
                <a:spcPct val="100000"/>
              </a:lnSpc>
              <a:spcBef>
                <a:spcPts val="544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III) para os </a:t>
            </a:r>
            <a:r>
              <a:rPr b="1" lang="pt-BR" sz="3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cursos presenciais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, obtenção de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conceito igual ou maior que três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 nos seguintes indicadores: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a) estrutura curricular; e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b) conteúdos curriculares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783360" indent="0" algn="just">
              <a:lnSpc>
                <a:spcPct val="100000"/>
              </a:lnSpc>
              <a:spcBef>
                <a:spcPts val="476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61440" indent="-361440" algn="just">
              <a:lnSpc>
                <a:spcPct val="100000"/>
              </a:lnSpc>
              <a:spcBef>
                <a:spcPts val="544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IV) para os </a:t>
            </a:r>
            <a:r>
              <a:rPr b="1" lang="pt-BR" sz="3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cursos EaD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, obtenção de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conceito igual ou maior que três 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nos seguintes indicadores: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a) estrutura curricular;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b) conteúdos curriculares;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c) metodologia;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d) AVA; e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83360" indent="-300960" algn="just">
              <a:lnSpc>
                <a:spcPct val="100000"/>
              </a:lnSpc>
              <a:spcBef>
                <a:spcPts val="476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e) Tecnologias de Informação e Comunicação TIC.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6000" cy="113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  <a:ea typeface="Calibri"/>
              </a:rPr>
              <a:t>Resultados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/>
          </p:nvPr>
        </p:nvSpPr>
        <p:spPr>
          <a:xfrm>
            <a:off x="457200" y="1714320"/>
            <a:ext cx="8226000" cy="4408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§ 4º A SERES poderá instaurar </a:t>
            </a:r>
            <a:r>
              <a:rPr b="1" lang="pt-BR" sz="3200" spc="-1" strike="noStrike" u="sng">
                <a:solidFill>
                  <a:srgbClr val="ff0000"/>
                </a:solidFill>
                <a:uFillTx/>
                <a:latin typeface="Calibri"/>
                <a:ea typeface="Calibri"/>
              </a:rPr>
              <a:t>protocolo de compromisso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, caso o relatório de avaliação evidencie o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descumprimento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Calibri"/>
              </a:rPr>
              <a:t> dos seguintes requisitos: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just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Diretrizes Curriculares Nacionais, quando existentes;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Calibri"/>
              </a:rPr>
              <a:t>Carga horária mínima do curso.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LibreOffice/7.5.3.2$Windows_X86_64 LibreOffice_project/9f56dff12ba03b9acd7730a5a481eea045e468f3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2022-01-31T14:18:47Z</dcterms:created>
  <dc:creator>Paula Rippel</dc:creator>
  <dc:description/>
  <dc:language>pt-BR</dc:language>
  <cp:lastModifiedBy/>
  <dcterms:modified xsi:type="dcterms:W3CDTF">2025-02-12T09:38:07Z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