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3" r:id="rId2"/>
    <p:sldId id="257" r:id="rId3"/>
    <p:sldId id="259" r:id="rId4"/>
    <p:sldId id="260" r:id="rId5"/>
    <p:sldId id="262" r:id="rId6"/>
    <p:sldId id="261" r:id="rId7"/>
    <p:sldId id="258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34A108-D677-4CA2-A8EF-B3FD0B9BBBE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1B6355A-843A-4891-B73D-F78BF4BEFCA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DOCUMENTÁRIO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Ética, alteridade, tipos de documentário</a:t>
            </a:r>
            <a:endParaRPr lang="pt-BR" dirty="0"/>
          </a:p>
        </p:txBody>
      </p:sp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301208"/>
            <a:ext cx="2200369" cy="1088261"/>
          </a:xfrm>
          <a:prstGeom prst="rect">
            <a:avLst/>
          </a:prstGeom>
          <a:noFill/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120" y="5372646"/>
            <a:ext cx="100013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05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Expositivo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363272" cy="4718304"/>
          </a:xfrm>
        </p:spPr>
        <p:txBody>
          <a:bodyPr/>
          <a:lstStyle/>
          <a:p>
            <a:r>
              <a:rPr lang="pt-BR" dirty="0" smtClean="0"/>
              <a:t>O que é dito é mostrado</a:t>
            </a:r>
          </a:p>
          <a:p>
            <a:r>
              <a:rPr lang="pt-BR" dirty="0" smtClean="0"/>
              <a:t>“Voz de Deus” (narrador que sabe tudo e dá a informação ao espectador)</a:t>
            </a:r>
          </a:p>
          <a:p>
            <a:r>
              <a:rPr lang="pt-BR" dirty="0" smtClean="0"/>
              <a:t>Lógica argumentativa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16412" r="35937" b="30969"/>
          <a:stretch/>
        </p:blipFill>
        <p:spPr bwMode="auto">
          <a:xfrm>
            <a:off x="3995936" y="3789040"/>
            <a:ext cx="47755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6" y="5566636"/>
            <a:ext cx="2621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pt-BR" dirty="0">
                <a:solidFill>
                  <a:schemeClr val="tx2"/>
                </a:solidFill>
              </a:rPr>
              <a:t>A Lei da </a:t>
            </a:r>
            <a:r>
              <a:rPr lang="pt-BR" dirty="0" smtClean="0">
                <a:solidFill>
                  <a:schemeClr val="tx2"/>
                </a:solidFill>
              </a:rPr>
              <a:t>Água</a:t>
            </a:r>
          </a:p>
          <a:p>
            <a:pPr fontAlgn="t"/>
            <a:r>
              <a:rPr lang="pt-BR" dirty="0" smtClean="0">
                <a:solidFill>
                  <a:schemeClr val="tx2"/>
                </a:solidFill>
              </a:rPr>
              <a:t>(Novo </a:t>
            </a:r>
            <a:r>
              <a:rPr lang="pt-BR" dirty="0">
                <a:solidFill>
                  <a:schemeClr val="tx2"/>
                </a:solidFill>
              </a:rPr>
              <a:t>Código Florestal</a:t>
            </a:r>
            <a:r>
              <a:rPr lang="pt-BR" dirty="0" smtClean="0">
                <a:solidFill>
                  <a:schemeClr val="tx2"/>
                </a:solidFill>
              </a:rPr>
              <a:t>)</a:t>
            </a:r>
          </a:p>
          <a:p>
            <a:pPr fontAlgn="t"/>
            <a:r>
              <a:rPr lang="pt-BR" dirty="0" smtClean="0">
                <a:solidFill>
                  <a:schemeClr val="tx2"/>
                </a:solidFill>
              </a:rPr>
              <a:t>(André D’Elia, 2015)</a:t>
            </a:r>
            <a:endParaRPr lang="pt-BR" dirty="0">
              <a:solidFill>
                <a:schemeClr val="tx2"/>
              </a:solidFill>
            </a:endParaRPr>
          </a:p>
          <a:p>
            <a:endParaRPr lang="pt-BR" dirty="0"/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48680"/>
            <a:ext cx="1044838" cy="516757"/>
          </a:xfrm>
          <a:prstGeom prst="rect">
            <a:avLst/>
          </a:prstGeom>
          <a:noFill/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9102" y="569603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35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Observativo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Mosca na parede</a:t>
            </a:r>
          </a:p>
          <a:p>
            <a:r>
              <a:rPr lang="pt-BR" dirty="0" smtClean="0"/>
              <a:t>O cineasta não intervém</a:t>
            </a:r>
          </a:p>
          <a:p>
            <a:r>
              <a:rPr lang="pt-BR" dirty="0" smtClean="0"/>
              <a:t>Não há narrador</a:t>
            </a:r>
          </a:p>
          <a:p>
            <a:endParaRPr lang="pt-BR" dirty="0"/>
          </a:p>
        </p:txBody>
      </p:sp>
      <p:pic>
        <p:nvPicPr>
          <p:cNvPr id="2050" name="Picture 2" descr="http://static.cineclick.com.br/sites/adm/uploads/banco_imagens/53/260x365_519eb727b77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132684" cy="58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59632" y="5848019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t"/>
            <a:r>
              <a:rPr lang="pt-BR" dirty="0" smtClean="0">
                <a:solidFill>
                  <a:schemeClr val="tx2"/>
                </a:solidFill>
              </a:rPr>
              <a:t>Morro do Céu</a:t>
            </a:r>
          </a:p>
          <a:p>
            <a:pPr algn="r" fontAlgn="t"/>
            <a:r>
              <a:rPr lang="pt-BR" dirty="0" smtClean="0">
                <a:solidFill>
                  <a:schemeClr val="tx2"/>
                </a:solidFill>
              </a:rPr>
              <a:t>(Gustavo </a:t>
            </a:r>
            <a:r>
              <a:rPr lang="pt-BR" dirty="0" err="1" smtClean="0">
                <a:solidFill>
                  <a:schemeClr val="tx2"/>
                </a:solidFill>
              </a:rPr>
              <a:t>Spolidoro</a:t>
            </a:r>
            <a:r>
              <a:rPr lang="pt-BR" dirty="0" smtClean="0">
                <a:solidFill>
                  <a:schemeClr val="tx2"/>
                </a:solidFill>
              </a:rPr>
              <a:t>, 2009)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76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679511"/>
            <a:ext cx="3538736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Participativo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0" y="1781211"/>
            <a:ext cx="4033524" cy="4718304"/>
          </a:xfrm>
        </p:spPr>
        <p:txBody>
          <a:bodyPr/>
          <a:lstStyle/>
          <a:p>
            <a:r>
              <a:rPr lang="pt-BR" dirty="0" smtClean="0"/>
              <a:t>Interativo</a:t>
            </a:r>
          </a:p>
          <a:p>
            <a:r>
              <a:rPr lang="pt-BR" dirty="0" smtClean="0"/>
              <a:t>O cineasta e sua equipe aparecem, fica evidente o processo por trás do documentário</a:t>
            </a:r>
          </a:p>
          <a:p>
            <a:r>
              <a:rPr lang="pt-BR" dirty="0" smtClean="0"/>
              <a:t>Ouve-se a voz do documentarista</a:t>
            </a:r>
          </a:p>
          <a:p>
            <a:endParaRPr lang="pt-BR" dirty="0"/>
          </a:p>
        </p:txBody>
      </p:sp>
      <p:pic>
        <p:nvPicPr>
          <p:cNvPr id="3074" name="Picture 2" descr="http://www.pragmatismopolitico.com.br/wp-content/uploads/2014/02/jogo-de-cena-eduardo-coutinh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3"/>
          <a:stretch/>
        </p:blipFill>
        <p:spPr bwMode="auto">
          <a:xfrm>
            <a:off x="395536" y="3429000"/>
            <a:ext cx="37620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isandronogueira.files.wordpress.com/2008/09/edificiomas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762082" cy="25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008587"/>
            <a:ext cx="1044838" cy="516757"/>
          </a:xfrm>
          <a:prstGeom prst="rect">
            <a:avLst/>
          </a:prstGeom>
          <a:noFill/>
        </p:spPr>
      </p:pic>
      <p:pic>
        <p:nvPicPr>
          <p:cNvPr id="9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7094" y="6029510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44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Performático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557592" cy="4718304"/>
          </a:xfrm>
        </p:spPr>
        <p:txBody>
          <a:bodyPr/>
          <a:lstStyle/>
          <a:p>
            <a:r>
              <a:rPr lang="pt-BR" dirty="0" smtClean="0"/>
              <a:t>“Enfatiza </a:t>
            </a:r>
            <a:r>
              <a:rPr lang="pt-BR" dirty="0"/>
              <a:t>o aspecto </a:t>
            </a:r>
            <a:r>
              <a:rPr lang="pt-BR" dirty="0" smtClean="0"/>
              <a:t>subjetivo ou </a:t>
            </a:r>
            <a:r>
              <a:rPr lang="pt-BR" dirty="0"/>
              <a:t>expressivo do próprio engajamento do </a:t>
            </a:r>
            <a:r>
              <a:rPr lang="pt-BR" dirty="0" smtClean="0"/>
              <a:t>cineasta </a:t>
            </a:r>
            <a:r>
              <a:rPr lang="pt-BR" dirty="0"/>
              <a:t>com seu </a:t>
            </a:r>
            <a:r>
              <a:rPr lang="pt-BR" dirty="0" smtClean="0"/>
              <a:t>tema”;</a:t>
            </a:r>
          </a:p>
          <a:p>
            <a:r>
              <a:rPr lang="pt-BR" dirty="0" smtClean="0"/>
              <a:t>Rejeita a ideia de</a:t>
            </a:r>
          </a:p>
          <a:p>
            <a:pPr marL="0" indent="0">
              <a:buNone/>
            </a:pPr>
            <a:r>
              <a:rPr lang="pt-BR" dirty="0" smtClean="0"/>
              <a:t>OBJETIVIDADE</a:t>
            </a:r>
            <a:endParaRPr lang="pt-BR" dirty="0"/>
          </a:p>
        </p:txBody>
      </p:sp>
      <p:pic>
        <p:nvPicPr>
          <p:cNvPr id="4098" name="Picture 2" descr="https://scontent-mia.xx.fbcdn.net/hphotos-xfp1/v/t1.0-9/524244_804368576315171_7642792153057336271_n.jpg?oh=a941ae3c80691fa5993219d7ed74b347&amp;oe=55FF3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5160573" cy="3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5566636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t"/>
            <a:r>
              <a:rPr lang="pt-BR" dirty="0" smtClean="0">
                <a:solidFill>
                  <a:schemeClr val="tx2"/>
                </a:solidFill>
              </a:rPr>
              <a:t>Jogo de Cena</a:t>
            </a:r>
          </a:p>
          <a:p>
            <a:pPr algn="r" fontAlgn="t"/>
            <a:r>
              <a:rPr lang="pt-BR" dirty="0" smtClean="0">
                <a:solidFill>
                  <a:schemeClr val="tx2"/>
                </a:solidFill>
              </a:rPr>
              <a:t>(Eduardo Coutinho, 2007)</a:t>
            </a:r>
            <a:endParaRPr lang="pt-BR" dirty="0">
              <a:solidFill>
                <a:schemeClr val="tx2"/>
              </a:solidFill>
            </a:endParaRP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2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Reflexivo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236843" cy="4718304"/>
          </a:xfrm>
        </p:spPr>
        <p:txBody>
          <a:bodyPr/>
          <a:lstStyle/>
          <a:p>
            <a:r>
              <a:rPr lang="pt-BR" dirty="0" smtClean="0"/>
              <a:t>Trás hipóteses, aguçando as interpretações do espectador </a:t>
            </a:r>
          </a:p>
          <a:p>
            <a:endParaRPr lang="pt-BR" dirty="0"/>
          </a:p>
        </p:txBody>
      </p:sp>
      <p:pic>
        <p:nvPicPr>
          <p:cNvPr id="5122" name="Picture 2" descr="http://www.historiadocinemabrasileiro.com.br/wp-content/uploads/2011/01/POSTER-Um-Lugar-ao-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43" y="692696"/>
            <a:ext cx="3768668" cy="563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07704" y="5548901"/>
            <a:ext cx="2672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t"/>
            <a:r>
              <a:rPr lang="pt-BR" dirty="0" smtClean="0">
                <a:solidFill>
                  <a:schemeClr val="tx2"/>
                </a:solidFill>
              </a:rPr>
              <a:t>Um Lugar ao Sol</a:t>
            </a:r>
          </a:p>
          <a:p>
            <a:pPr algn="r" fontAlgn="t"/>
            <a:r>
              <a:rPr lang="pt-BR" dirty="0" smtClean="0">
                <a:solidFill>
                  <a:schemeClr val="tx2"/>
                </a:solidFill>
              </a:rPr>
              <a:t>(Gabriel Mascaro, 2009)</a:t>
            </a:r>
            <a:endParaRPr lang="pt-BR" dirty="0">
              <a:solidFill>
                <a:schemeClr val="tx2"/>
              </a:solidFill>
            </a:endParaRP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31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Poético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Preocupação estética</a:t>
            </a:r>
          </a:p>
          <a:p>
            <a:r>
              <a:rPr lang="pt-BR" dirty="0" smtClean="0"/>
              <a:t>Enfatiza </a:t>
            </a:r>
            <a:r>
              <a:rPr lang="pt-BR" dirty="0"/>
              <a:t>associações visuais, qualidades </a:t>
            </a:r>
            <a:r>
              <a:rPr lang="pt-BR" dirty="0" smtClean="0"/>
              <a:t>tonais </a:t>
            </a:r>
            <a:r>
              <a:rPr lang="pt-BR" dirty="0"/>
              <a:t>ou </a:t>
            </a:r>
            <a:r>
              <a:rPr lang="pt-BR" dirty="0" smtClean="0"/>
              <a:t>rítmicas</a:t>
            </a:r>
            <a:endParaRPr lang="pt-BR" dirty="0"/>
          </a:p>
          <a:p>
            <a:r>
              <a:rPr lang="pt-BR" dirty="0" smtClean="0"/>
              <a:t>Cinema de tom experimental</a:t>
            </a:r>
            <a:endParaRPr lang="pt-BR" dirty="0"/>
          </a:p>
        </p:txBody>
      </p:sp>
      <p:pic>
        <p:nvPicPr>
          <p:cNvPr id="6148" name="Picture 4" descr="http://www.elenafilme.com/images/ELENA_Cartaz_1920x28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98444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382193" y="5548901"/>
            <a:ext cx="2198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t"/>
            <a:r>
              <a:rPr lang="pt-BR" dirty="0" smtClean="0">
                <a:solidFill>
                  <a:schemeClr val="tx2"/>
                </a:solidFill>
              </a:rPr>
              <a:t>Elena</a:t>
            </a:r>
          </a:p>
          <a:p>
            <a:pPr algn="r" fontAlgn="t"/>
            <a:r>
              <a:rPr lang="pt-BR" dirty="0" smtClean="0">
                <a:solidFill>
                  <a:schemeClr val="tx2"/>
                </a:solidFill>
              </a:rPr>
              <a:t>(Petra Costa, 2012)</a:t>
            </a:r>
            <a:endParaRPr lang="pt-BR" dirty="0">
              <a:solidFill>
                <a:schemeClr val="tx2"/>
              </a:solidFill>
            </a:endParaRP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356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</TotalTime>
  <Words>163</Words>
  <Application>Microsoft Office PowerPoint</Application>
  <PresentationFormat>Apresentação na tela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Brilho</vt:lpstr>
      <vt:lpstr>DOCUMENTÁRIO</vt:lpstr>
      <vt:lpstr>Expositivo</vt:lpstr>
      <vt:lpstr>Observativo</vt:lpstr>
      <vt:lpstr>Participativo</vt:lpstr>
      <vt:lpstr>Performático</vt:lpstr>
      <vt:lpstr>Reflexivo</vt:lpstr>
      <vt:lpstr>Poético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Kelly</dc:creator>
  <cp:lastModifiedBy>Windows</cp:lastModifiedBy>
  <cp:revision>11</cp:revision>
  <dcterms:created xsi:type="dcterms:W3CDTF">2015-05-18T14:14:41Z</dcterms:created>
  <dcterms:modified xsi:type="dcterms:W3CDTF">2018-05-09T17:33:25Z</dcterms:modified>
</cp:coreProperties>
</file>