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8" r:id="rId2"/>
    <p:sldId id="430" r:id="rId3"/>
    <p:sldId id="317" r:id="rId4"/>
    <p:sldId id="318" r:id="rId5"/>
    <p:sldId id="319" r:id="rId6"/>
    <p:sldId id="303" r:id="rId7"/>
    <p:sldId id="304" r:id="rId8"/>
    <p:sldId id="305" r:id="rId9"/>
    <p:sldId id="320" r:id="rId10"/>
    <p:sldId id="431" r:id="rId11"/>
    <p:sldId id="428" r:id="rId12"/>
    <p:sldId id="433" r:id="rId13"/>
    <p:sldId id="311" r:id="rId14"/>
    <p:sldId id="321" r:id="rId15"/>
    <p:sldId id="323" r:id="rId16"/>
    <p:sldId id="434" r:id="rId17"/>
    <p:sldId id="416" r:id="rId18"/>
    <p:sldId id="435" r:id="rId19"/>
    <p:sldId id="417" r:id="rId20"/>
    <p:sldId id="418" r:id="rId21"/>
    <p:sldId id="327" r:id="rId22"/>
    <p:sldId id="328" r:id="rId23"/>
    <p:sldId id="333" r:id="rId24"/>
    <p:sldId id="342" r:id="rId25"/>
    <p:sldId id="343" r:id="rId26"/>
    <p:sldId id="344" r:id="rId27"/>
    <p:sldId id="347" r:id="rId28"/>
    <p:sldId id="349" r:id="rId29"/>
    <p:sldId id="350" r:id="rId30"/>
    <p:sldId id="329" r:id="rId31"/>
    <p:sldId id="330" r:id="rId32"/>
    <p:sldId id="331" r:id="rId33"/>
    <p:sldId id="419" r:id="rId34"/>
    <p:sldId id="332" r:id="rId35"/>
    <p:sldId id="339" r:id="rId36"/>
    <p:sldId id="414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DDDDDD"/>
    <a:srgbClr val="EAEAEA"/>
    <a:srgbClr val="FF0000"/>
    <a:srgbClr val="333333"/>
    <a:srgbClr val="FFFF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4660"/>
  </p:normalViewPr>
  <p:slideViewPr>
    <p:cSldViewPr snapToGrid="0" snapToObjects="1">
      <p:cViewPr>
        <p:scale>
          <a:sx n="75" d="100"/>
          <a:sy n="75" d="100"/>
        </p:scale>
        <p:origin x="-1666" y="-26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75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75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6380E5E-E809-4C79-8D5B-780571553C02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5501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C06AA9-5A98-4FB0-9380-2D11A12C1769}" type="slidenum">
              <a:rPr lang="en-US"/>
              <a:pPr/>
              <a:t>1</a:t>
            </a:fld>
            <a:endParaRPr lang="en-US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13A3AC-A3EB-4011-9008-FE598FDFF6E4}" type="slidenum">
              <a:rPr lang="en-US"/>
              <a:pPr/>
              <a:t>13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945902-AFD9-414F-980A-7C7EA928348C}" type="slidenum">
              <a:rPr lang="en-US"/>
              <a:pPr/>
              <a:t>14</a:t>
            </a:fld>
            <a:endParaRPr lang="en-US"/>
          </a:p>
        </p:txBody>
      </p:sp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103D4F-772E-4D85-894D-AEA9760E26CF}" type="slidenum">
              <a:rPr lang="en-US"/>
              <a:pPr/>
              <a:t>15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103D4F-772E-4D85-894D-AEA9760E26CF}" type="slidenum">
              <a:rPr lang="en-US"/>
              <a:pPr/>
              <a:t>17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103D4F-772E-4D85-894D-AEA9760E26CF}" type="slidenum">
              <a:rPr lang="en-US"/>
              <a:pPr/>
              <a:t>19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103D4F-772E-4D85-894D-AEA9760E26CF}" type="slidenum">
              <a:rPr lang="en-US"/>
              <a:pPr/>
              <a:t>20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4388D2-ED31-4FFF-ADE4-E9BF3BB81817}" type="slidenum">
              <a:rPr lang="en-US"/>
              <a:pPr/>
              <a:t>21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F68BB1-9698-4CF7-AF8D-13D1E9AF9040}" type="slidenum">
              <a:rPr lang="en-US"/>
              <a:pPr/>
              <a:t>22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985810-566F-4F2C-9104-CD99FC1CDB11}" type="slidenum">
              <a:rPr lang="en-US"/>
              <a:pPr/>
              <a:t>23</a:t>
            </a:fld>
            <a:endParaRPr 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DDE87B-70F0-4DC1-B51A-5368D74664A7}" type="slidenum">
              <a:rPr lang="en-US"/>
              <a:pPr/>
              <a:t>24</a:t>
            </a:fld>
            <a:endParaRPr lang="en-US"/>
          </a:p>
        </p:txBody>
      </p:sp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89AC9D-E53E-45B5-9F97-8AE93D6E52D9}" type="slidenum">
              <a:rPr lang="en-US"/>
              <a:pPr/>
              <a:t>3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18380F-FCA7-45CE-B6F9-91F1FA7B7FFB}" type="slidenum">
              <a:rPr lang="en-US"/>
              <a:pPr/>
              <a:t>25</a:t>
            </a:fld>
            <a:endParaRPr lang="en-US"/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7374B6-6B24-4899-A1A3-0C2376FA07AA}" type="slidenum">
              <a:rPr lang="en-US"/>
              <a:pPr/>
              <a:t>26</a:t>
            </a:fld>
            <a:endParaRPr lang="en-US"/>
          </a:p>
        </p:txBody>
      </p:sp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BC56C3-6A6E-454E-B98F-CC7FC05178FD}" type="slidenum">
              <a:rPr lang="en-US"/>
              <a:pPr/>
              <a:t>27</a:t>
            </a:fld>
            <a:endParaRPr lang="en-US"/>
          </a:p>
        </p:txBody>
      </p:sp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A4512F-CEEF-4B4E-9A11-27CF93A0E20D}" type="slidenum">
              <a:rPr lang="en-US"/>
              <a:pPr/>
              <a:t>28</a:t>
            </a:fld>
            <a:endParaRPr lang="en-US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964903-26F0-41CF-97FE-8656C3A03D37}" type="slidenum">
              <a:rPr lang="en-US"/>
              <a:pPr/>
              <a:t>29</a:t>
            </a:fld>
            <a:endParaRPr lang="en-US"/>
          </a:p>
        </p:txBody>
      </p:sp>
      <p:sp>
        <p:nvSpPr>
          <p:cNvPr id="30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E81873-DB88-4E1B-90A6-61293D9BA736}" type="slidenum">
              <a:rPr lang="en-US"/>
              <a:pPr/>
              <a:t>30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067443-1F41-4D65-8CB5-6D4D8998252D}" type="slidenum">
              <a:rPr lang="en-US"/>
              <a:pPr/>
              <a:t>31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40FA0E-B194-488A-A9DF-7B9D9AB7AB1A}" type="slidenum">
              <a:rPr lang="en-US"/>
              <a:pPr/>
              <a:t>32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103D4F-772E-4D85-894D-AEA9760E26CF}" type="slidenum">
              <a:rPr lang="en-US"/>
              <a:pPr/>
              <a:t>33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637C0E-1051-49E2-BFDA-C57BFEC9FAED}" type="slidenum">
              <a:rPr lang="en-US"/>
              <a:pPr/>
              <a:t>34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884295-51D7-4499-BACA-E1D733702109}" type="slidenum">
              <a:rPr lang="en-US"/>
              <a:pPr/>
              <a:t>4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D87B61-213A-4796-BE44-7FC6CC696654}" type="slidenum">
              <a:rPr lang="en-US"/>
              <a:pPr/>
              <a:t>35</a:t>
            </a:fld>
            <a:endParaRPr 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8481C8-4F1B-459A-9BF8-9294761F04AF}" type="slidenum">
              <a:rPr lang="en-US"/>
              <a:pPr/>
              <a:t>36</a:t>
            </a:fld>
            <a:endParaRPr lang="en-US"/>
          </a:p>
        </p:txBody>
      </p:sp>
      <p:sp>
        <p:nvSpPr>
          <p:cNvPr id="44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17EAE1-FC70-4FF3-8B07-BD0C34FAB449}" type="slidenum">
              <a:rPr lang="en-US"/>
              <a:pPr/>
              <a:t>5</a:t>
            </a:fld>
            <a:endParaRPr lang="en-US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8FECA5-4645-419C-A853-B68BBA34CE15}" type="slidenum">
              <a:rPr lang="en-US"/>
              <a:pPr/>
              <a:t>6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30111C-121A-4B6C-80CB-B5FF8D76CE58}" type="slidenum">
              <a:rPr lang="en-US"/>
              <a:pPr/>
              <a:t>7</a:t>
            </a:fld>
            <a:endParaRPr lang="en-US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C733C9-E40E-403D-A75A-012BE7763090}" type="slidenum">
              <a:rPr lang="en-US"/>
              <a:pPr/>
              <a:t>8</a:t>
            </a:fld>
            <a:endParaRPr lang="en-US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7D8B1E-D7A5-42CF-892D-6A8E2986E799}" type="slidenum">
              <a:rPr lang="en-US"/>
              <a:pPr/>
              <a:t>9</a:t>
            </a:fld>
            <a:endParaRPr lang="en-US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7D8B1E-D7A5-42CF-892D-6A8E2986E799}" type="slidenum">
              <a:rPr lang="en-US"/>
              <a:pPr/>
              <a:t>11</a:t>
            </a:fld>
            <a:endParaRPr lang="en-US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51" name="AutoShape 55"/>
          <p:cNvSpPr>
            <a:spLocks noChangeArrowheads="1"/>
          </p:cNvSpPr>
          <p:nvPr userDrawn="1"/>
        </p:nvSpPr>
        <p:spPr bwMode="auto">
          <a:xfrm>
            <a:off x="252413" y="549275"/>
            <a:ext cx="8712200" cy="5576888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5400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grpSp>
        <p:nvGrpSpPr>
          <p:cNvPr id="106500" name="Group 4"/>
          <p:cNvGrpSpPr>
            <a:grpSpLocks/>
          </p:cNvGrpSpPr>
          <p:nvPr userDrawn="1"/>
        </p:nvGrpSpPr>
        <p:grpSpPr bwMode="auto">
          <a:xfrm>
            <a:off x="36513" y="6191250"/>
            <a:ext cx="9144000" cy="333375"/>
            <a:chOff x="22" y="4020"/>
            <a:chExt cx="5760" cy="210"/>
          </a:xfrm>
        </p:grpSpPr>
        <p:sp>
          <p:nvSpPr>
            <p:cNvPr id="106501" name="AutoShape 5"/>
            <p:cNvSpPr>
              <a:spLocks noChangeArrowheads="1"/>
            </p:cNvSpPr>
            <p:nvPr/>
          </p:nvSpPr>
          <p:spPr bwMode="auto">
            <a:xfrm>
              <a:off x="22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02" name="AutoShape 6"/>
            <p:cNvSpPr>
              <a:spLocks noChangeArrowheads="1"/>
            </p:cNvSpPr>
            <p:nvPr/>
          </p:nvSpPr>
          <p:spPr bwMode="auto">
            <a:xfrm>
              <a:off x="266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03" name="AutoShape 7"/>
            <p:cNvSpPr>
              <a:spLocks noChangeArrowheads="1"/>
            </p:cNvSpPr>
            <p:nvPr/>
          </p:nvSpPr>
          <p:spPr bwMode="auto">
            <a:xfrm>
              <a:off x="511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04" name="AutoShape 8"/>
            <p:cNvSpPr>
              <a:spLocks noChangeArrowheads="1"/>
            </p:cNvSpPr>
            <p:nvPr/>
          </p:nvSpPr>
          <p:spPr bwMode="auto">
            <a:xfrm>
              <a:off x="755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05" name="AutoShape 9"/>
            <p:cNvSpPr>
              <a:spLocks noChangeArrowheads="1"/>
            </p:cNvSpPr>
            <p:nvPr/>
          </p:nvSpPr>
          <p:spPr bwMode="auto">
            <a:xfrm>
              <a:off x="1000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06" name="AutoShape 10"/>
            <p:cNvSpPr>
              <a:spLocks noChangeArrowheads="1"/>
            </p:cNvSpPr>
            <p:nvPr/>
          </p:nvSpPr>
          <p:spPr bwMode="auto">
            <a:xfrm>
              <a:off x="1244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07" name="AutoShape 11"/>
            <p:cNvSpPr>
              <a:spLocks noChangeArrowheads="1"/>
            </p:cNvSpPr>
            <p:nvPr/>
          </p:nvSpPr>
          <p:spPr bwMode="auto">
            <a:xfrm>
              <a:off x="1489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08" name="AutoShape 12"/>
            <p:cNvSpPr>
              <a:spLocks noChangeArrowheads="1"/>
            </p:cNvSpPr>
            <p:nvPr/>
          </p:nvSpPr>
          <p:spPr bwMode="auto">
            <a:xfrm>
              <a:off x="1733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09" name="AutoShape 13"/>
            <p:cNvSpPr>
              <a:spLocks noChangeArrowheads="1"/>
            </p:cNvSpPr>
            <p:nvPr/>
          </p:nvSpPr>
          <p:spPr bwMode="auto">
            <a:xfrm>
              <a:off x="1978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10" name="AutoShape 14"/>
            <p:cNvSpPr>
              <a:spLocks noChangeArrowheads="1"/>
            </p:cNvSpPr>
            <p:nvPr/>
          </p:nvSpPr>
          <p:spPr bwMode="auto">
            <a:xfrm>
              <a:off x="2222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11" name="AutoShape 15"/>
            <p:cNvSpPr>
              <a:spLocks noChangeArrowheads="1"/>
            </p:cNvSpPr>
            <p:nvPr/>
          </p:nvSpPr>
          <p:spPr bwMode="auto">
            <a:xfrm>
              <a:off x="2711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12" name="AutoShape 16"/>
            <p:cNvSpPr>
              <a:spLocks noChangeArrowheads="1"/>
            </p:cNvSpPr>
            <p:nvPr/>
          </p:nvSpPr>
          <p:spPr bwMode="auto">
            <a:xfrm>
              <a:off x="2956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13" name="AutoShape 17"/>
            <p:cNvSpPr>
              <a:spLocks noChangeArrowheads="1"/>
            </p:cNvSpPr>
            <p:nvPr/>
          </p:nvSpPr>
          <p:spPr bwMode="auto">
            <a:xfrm>
              <a:off x="3200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14" name="AutoShape 18"/>
            <p:cNvSpPr>
              <a:spLocks noChangeArrowheads="1"/>
            </p:cNvSpPr>
            <p:nvPr/>
          </p:nvSpPr>
          <p:spPr bwMode="auto">
            <a:xfrm>
              <a:off x="3445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15" name="AutoShape 19"/>
            <p:cNvSpPr>
              <a:spLocks noChangeArrowheads="1"/>
            </p:cNvSpPr>
            <p:nvPr/>
          </p:nvSpPr>
          <p:spPr bwMode="auto">
            <a:xfrm>
              <a:off x="3689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16" name="AutoShape 20"/>
            <p:cNvSpPr>
              <a:spLocks noChangeArrowheads="1"/>
            </p:cNvSpPr>
            <p:nvPr/>
          </p:nvSpPr>
          <p:spPr bwMode="auto">
            <a:xfrm>
              <a:off x="3934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17" name="AutoShape 21"/>
            <p:cNvSpPr>
              <a:spLocks noChangeArrowheads="1"/>
            </p:cNvSpPr>
            <p:nvPr/>
          </p:nvSpPr>
          <p:spPr bwMode="auto">
            <a:xfrm>
              <a:off x="4423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18" name="AutoShape 22"/>
            <p:cNvSpPr>
              <a:spLocks noChangeArrowheads="1"/>
            </p:cNvSpPr>
            <p:nvPr/>
          </p:nvSpPr>
          <p:spPr bwMode="auto">
            <a:xfrm>
              <a:off x="4667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19" name="AutoShape 23"/>
            <p:cNvSpPr>
              <a:spLocks noChangeArrowheads="1"/>
            </p:cNvSpPr>
            <p:nvPr/>
          </p:nvSpPr>
          <p:spPr bwMode="auto">
            <a:xfrm>
              <a:off x="4912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20" name="AutoShape 24"/>
            <p:cNvSpPr>
              <a:spLocks noChangeArrowheads="1"/>
            </p:cNvSpPr>
            <p:nvPr/>
          </p:nvSpPr>
          <p:spPr bwMode="auto">
            <a:xfrm>
              <a:off x="5156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21" name="AutoShape 25"/>
            <p:cNvSpPr>
              <a:spLocks noChangeArrowheads="1"/>
            </p:cNvSpPr>
            <p:nvPr/>
          </p:nvSpPr>
          <p:spPr bwMode="auto">
            <a:xfrm>
              <a:off x="5401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22" name="AutoShape 26"/>
            <p:cNvSpPr>
              <a:spLocks noChangeArrowheads="1"/>
            </p:cNvSpPr>
            <p:nvPr/>
          </p:nvSpPr>
          <p:spPr bwMode="auto">
            <a:xfrm>
              <a:off x="5646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23" name="AutoShape 27"/>
            <p:cNvSpPr>
              <a:spLocks noChangeArrowheads="1"/>
            </p:cNvSpPr>
            <p:nvPr/>
          </p:nvSpPr>
          <p:spPr bwMode="auto">
            <a:xfrm>
              <a:off x="2467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24" name="AutoShape 28"/>
            <p:cNvSpPr>
              <a:spLocks noChangeArrowheads="1"/>
            </p:cNvSpPr>
            <p:nvPr/>
          </p:nvSpPr>
          <p:spPr bwMode="auto">
            <a:xfrm>
              <a:off x="4178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106525" name="Group 29"/>
          <p:cNvGrpSpPr>
            <a:grpSpLocks/>
          </p:cNvGrpSpPr>
          <p:nvPr userDrawn="1"/>
        </p:nvGrpSpPr>
        <p:grpSpPr bwMode="auto">
          <a:xfrm>
            <a:off x="36513" y="123825"/>
            <a:ext cx="9144000" cy="333375"/>
            <a:chOff x="22" y="4020"/>
            <a:chExt cx="5760" cy="210"/>
          </a:xfrm>
        </p:grpSpPr>
        <p:sp>
          <p:nvSpPr>
            <p:cNvPr id="106526" name="AutoShape 30"/>
            <p:cNvSpPr>
              <a:spLocks noChangeArrowheads="1"/>
            </p:cNvSpPr>
            <p:nvPr/>
          </p:nvSpPr>
          <p:spPr bwMode="auto">
            <a:xfrm>
              <a:off x="22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27" name="AutoShape 31"/>
            <p:cNvSpPr>
              <a:spLocks noChangeArrowheads="1"/>
            </p:cNvSpPr>
            <p:nvPr/>
          </p:nvSpPr>
          <p:spPr bwMode="auto">
            <a:xfrm>
              <a:off x="266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28" name="AutoShape 32"/>
            <p:cNvSpPr>
              <a:spLocks noChangeArrowheads="1"/>
            </p:cNvSpPr>
            <p:nvPr/>
          </p:nvSpPr>
          <p:spPr bwMode="auto">
            <a:xfrm>
              <a:off x="511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29" name="AutoShape 33"/>
            <p:cNvSpPr>
              <a:spLocks noChangeArrowheads="1"/>
            </p:cNvSpPr>
            <p:nvPr/>
          </p:nvSpPr>
          <p:spPr bwMode="auto">
            <a:xfrm>
              <a:off x="755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30" name="AutoShape 34"/>
            <p:cNvSpPr>
              <a:spLocks noChangeArrowheads="1"/>
            </p:cNvSpPr>
            <p:nvPr/>
          </p:nvSpPr>
          <p:spPr bwMode="auto">
            <a:xfrm>
              <a:off x="1000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31" name="AutoShape 35"/>
            <p:cNvSpPr>
              <a:spLocks noChangeArrowheads="1"/>
            </p:cNvSpPr>
            <p:nvPr/>
          </p:nvSpPr>
          <p:spPr bwMode="auto">
            <a:xfrm>
              <a:off x="1244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32" name="AutoShape 36"/>
            <p:cNvSpPr>
              <a:spLocks noChangeArrowheads="1"/>
            </p:cNvSpPr>
            <p:nvPr/>
          </p:nvSpPr>
          <p:spPr bwMode="auto">
            <a:xfrm>
              <a:off x="1489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33" name="AutoShape 37"/>
            <p:cNvSpPr>
              <a:spLocks noChangeArrowheads="1"/>
            </p:cNvSpPr>
            <p:nvPr/>
          </p:nvSpPr>
          <p:spPr bwMode="auto">
            <a:xfrm>
              <a:off x="1733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34" name="AutoShape 38"/>
            <p:cNvSpPr>
              <a:spLocks noChangeArrowheads="1"/>
            </p:cNvSpPr>
            <p:nvPr/>
          </p:nvSpPr>
          <p:spPr bwMode="auto">
            <a:xfrm>
              <a:off x="1978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35" name="AutoShape 39"/>
            <p:cNvSpPr>
              <a:spLocks noChangeArrowheads="1"/>
            </p:cNvSpPr>
            <p:nvPr/>
          </p:nvSpPr>
          <p:spPr bwMode="auto">
            <a:xfrm>
              <a:off x="2222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36" name="AutoShape 40"/>
            <p:cNvSpPr>
              <a:spLocks noChangeArrowheads="1"/>
            </p:cNvSpPr>
            <p:nvPr/>
          </p:nvSpPr>
          <p:spPr bwMode="auto">
            <a:xfrm>
              <a:off x="2711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37" name="AutoShape 41"/>
            <p:cNvSpPr>
              <a:spLocks noChangeArrowheads="1"/>
            </p:cNvSpPr>
            <p:nvPr/>
          </p:nvSpPr>
          <p:spPr bwMode="auto">
            <a:xfrm>
              <a:off x="2956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38" name="AutoShape 42"/>
            <p:cNvSpPr>
              <a:spLocks noChangeArrowheads="1"/>
            </p:cNvSpPr>
            <p:nvPr/>
          </p:nvSpPr>
          <p:spPr bwMode="auto">
            <a:xfrm>
              <a:off x="3200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39" name="AutoShape 43"/>
            <p:cNvSpPr>
              <a:spLocks noChangeArrowheads="1"/>
            </p:cNvSpPr>
            <p:nvPr/>
          </p:nvSpPr>
          <p:spPr bwMode="auto">
            <a:xfrm>
              <a:off x="3445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40" name="AutoShape 44"/>
            <p:cNvSpPr>
              <a:spLocks noChangeArrowheads="1"/>
            </p:cNvSpPr>
            <p:nvPr/>
          </p:nvSpPr>
          <p:spPr bwMode="auto">
            <a:xfrm>
              <a:off x="3689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41" name="AutoShape 45"/>
            <p:cNvSpPr>
              <a:spLocks noChangeArrowheads="1"/>
            </p:cNvSpPr>
            <p:nvPr/>
          </p:nvSpPr>
          <p:spPr bwMode="auto">
            <a:xfrm>
              <a:off x="3934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42" name="AutoShape 46"/>
            <p:cNvSpPr>
              <a:spLocks noChangeArrowheads="1"/>
            </p:cNvSpPr>
            <p:nvPr/>
          </p:nvSpPr>
          <p:spPr bwMode="auto">
            <a:xfrm>
              <a:off x="4423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43" name="AutoShape 47"/>
            <p:cNvSpPr>
              <a:spLocks noChangeArrowheads="1"/>
            </p:cNvSpPr>
            <p:nvPr/>
          </p:nvSpPr>
          <p:spPr bwMode="auto">
            <a:xfrm>
              <a:off x="4667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44" name="AutoShape 48"/>
            <p:cNvSpPr>
              <a:spLocks noChangeArrowheads="1"/>
            </p:cNvSpPr>
            <p:nvPr/>
          </p:nvSpPr>
          <p:spPr bwMode="auto">
            <a:xfrm>
              <a:off x="4912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45" name="AutoShape 49"/>
            <p:cNvSpPr>
              <a:spLocks noChangeArrowheads="1"/>
            </p:cNvSpPr>
            <p:nvPr/>
          </p:nvSpPr>
          <p:spPr bwMode="auto">
            <a:xfrm>
              <a:off x="5156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46" name="AutoShape 50"/>
            <p:cNvSpPr>
              <a:spLocks noChangeArrowheads="1"/>
            </p:cNvSpPr>
            <p:nvPr/>
          </p:nvSpPr>
          <p:spPr bwMode="auto">
            <a:xfrm>
              <a:off x="5401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47" name="AutoShape 51"/>
            <p:cNvSpPr>
              <a:spLocks noChangeArrowheads="1"/>
            </p:cNvSpPr>
            <p:nvPr/>
          </p:nvSpPr>
          <p:spPr bwMode="auto">
            <a:xfrm>
              <a:off x="5646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48" name="AutoShape 52"/>
            <p:cNvSpPr>
              <a:spLocks noChangeArrowheads="1"/>
            </p:cNvSpPr>
            <p:nvPr/>
          </p:nvSpPr>
          <p:spPr bwMode="auto">
            <a:xfrm>
              <a:off x="2467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49" name="AutoShape 53"/>
            <p:cNvSpPr>
              <a:spLocks noChangeArrowheads="1"/>
            </p:cNvSpPr>
            <p:nvPr/>
          </p:nvSpPr>
          <p:spPr bwMode="auto">
            <a:xfrm>
              <a:off x="4178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106550" name="Text Box 54"/>
          <p:cNvSpPr txBox="1">
            <a:spLocks noChangeArrowheads="1"/>
          </p:cNvSpPr>
          <p:nvPr userDrawn="1"/>
        </p:nvSpPr>
        <p:spPr bwMode="auto">
          <a:xfrm>
            <a:off x="0" y="6553200"/>
            <a:ext cx="932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800">
                <a:solidFill>
                  <a:srgbClr val="FFFF00"/>
                </a:solidFill>
                <a:latin typeface="Courier New" pitchFamily="49" charset="0"/>
              </a:rPr>
              <a:t>&gt;&gt;	0     &gt;&gt;	1     &gt;&gt; 	2     &gt;&gt; 	3     &gt;&gt; 	4   &gt;&gt;	</a:t>
            </a:r>
            <a:endParaRPr lang="en-US" sz="1800">
              <a:solidFill>
                <a:srgbClr val="FFFF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549275"/>
            <a:ext cx="2057400" cy="55768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5"/>
            <a:ext cx="6019800" cy="557688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AutoShape 59"/>
          <p:cNvSpPr>
            <a:spLocks noChangeArrowheads="1"/>
          </p:cNvSpPr>
          <p:nvPr/>
        </p:nvSpPr>
        <p:spPr bwMode="auto">
          <a:xfrm>
            <a:off x="252413" y="549275"/>
            <a:ext cx="8712200" cy="5576888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492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36513" y="6191250"/>
            <a:ext cx="9144000" cy="333375"/>
            <a:chOff x="22" y="4020"/>
            <a:chExt cx="5760" cy="210"/>
          </a:xfrm>
        </p:grpSpPr>
        <p:sp>
          <p:nvSpPr>
            <p:cNvPr id="1032" name="AutoShape 8"/>
            <p:cNvSpPr>
              <a:spLocks noChangeArrowheads="1"/>
            </p:cNvSpPr>
            <p:nvPr/>
          </p:nvSpPr>
          <p:spPr bwMode="auto">
            <a:xfrm>
              <a:off x="22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3" name="AutoShape 9"/>
            <p:cNvSpPr>
              <a:spLocks noChangeArrowheads="1"/>
            </p:cNvSpPr>
            <p:nvPr/>
          </p:nvSpPr>
          <p:spPr bwMode="auto">
            <a:xfrm>
              <a:off x="266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4" name="AutoShape 10"/>
            <p:cNvSpPr>
              <a:spLocks noChangeArrowheads="1"/>
            </p:cNvSpPr>
            <p:nvPr/>
          </p:nvSpPr>
          <p:spPr bwMode="auto">
            <a:xfrm>
              <a:off x="511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5" name="AutoShape 11"/>
            <p:cNvSpPr>
              <a:spLocks noChangeArrowheads="1"/>
            </p:cNvSpPr>
            <p:nvPr/>
          </p:nvSpPr>
          <p:spPr bwMode="auto">
            <a:xfrm>
              <a:off x="755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6" name="AutoShape 12"/>
            <p:cNvSpPr>
              <a:spLocks noChangeArrowheads="1"/>
            </p:cNvSpPr>
            <p:nvPr/>
          </p:nvSpPr>
          <p:spPr bwMode="auto">
            <a:xfrm>
              <a:off x="1000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7" name="AutoShape 13"/>
            <p:cNvSpPr>
              <a:spLocks noChangeArrowheads="1"/>
            </p:cNvSpPr>
            <p:nvPr/>
          </p:nvSpPr>
          <p:spPr bwMode="auto">
            <a:xfrm>
              <a:off x="1244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8" name="AutoShape 14"/>
            <p:cNvSpPr>
              <a:spLocks noChangeArrowheads="1"/>
            </p:cNvSpPr>
            <p:nvPr/>
          </p:nvSpPr>
          <p:spPr bwMode="auto">
            <a:xfrm>
              <a:off x="1489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9" name="AutoShape 15"/>
            <p:cNvSpPr>
              <a:spLocks noChangeArrowheads="1"/>
            </p:cNvSpPr>
            <p:nvPr/>
          </p:nvSpPr>
          <p:spPr bwMode="auto">
            <a:xfrm>
              <a:off x="1733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40" name="AutoShape 16"/>
            <p:cNvSpPr>
              <a:spLocks noChangeArrowheads="1"/>
            </p:cNvSpPr>
            <p:nvPr/>
          </p:nvSpPr>
          <p:spPr bwMode="auto">
            <a:xfrm>
              <a:off x="1978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41" name="AutoShape 17"/>
            <p:cNvSpPr>
              <a:spLocks noChangeArrowheads="1"/>
            </p:cNvSpPr>
            <p:nvPr/>
          </p:nvSpPr>
          <p:spPr bwMode="auto">
            <a:xfrm>
              <a:off x="2222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42" name="AutoShape 18"/>
            <p:cNvSpPr>
              <a:spLocks noChangeArrowheads="1"/>
            </p:cNvSpPr>
            <p:nvPr/>
          </p:nvSpPr>
          <p:spPr bwMode="auto">
            <a:xfrm>
              <a:off x="2711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43" name="AutoShape 19"/>
            <p:cNvSpPr>
              <a:spLocks noChangeArrowheads="1"/>
            </p:cNvSpPr>
            <p:nvPr/>
          </p:nvSpPr>
          <p:spPr bwMode="auto">
            <a:xfrm>
              <a:off x="2956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44" name="AutoShape 20"/>
            <p:cNvSpPr>
              <a:spLocks noChangeArrowheads="1"/>
            </p:cNvSpPr>
            <p:nvPr/>
          </p:nvSpPr>
          <p:spPr bwMode="auto">
            <a:xfrm>
              <a:off x="3200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45" name="AutoShape 21"/>
            <p:cNvSpPr>
              <a:spLocks noChangeArrowheads="1"/>
            </p:cNvSpPr>
            <p:nvPr/>
          </p:nvSpPr>
          <p:spPr bwMode="auto">
            <a:xfrm>
              <a:off x="3445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46" name="AutoShape 22"/>
            <p:cNvSpPr>
              <a:spLocks noChangeArrowheads="1"/>
            </p:cNvSpPr>
            <p:nvPr/>
          </p:nvSpPr>
          <p:spPr bwMode="auto">
            <a:xfrm>
              <a:off x="3689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47" name="AutoShape 23"/>
            <p:cNvSpPr>
              <a:spLocks noChangeArrowheads="1"/>
            </p:cNvSpPr>
            <p:nvPr/>
          </p:nvSpPr>
          <p:spPr bwMode="auto">
            <a:xfrm>
              <a:off x="3934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48" name="AutoShape 24"/>
            <p:cNvSpPr>
              <a:spLocks noChangeArrowheads="1"/>
            </p:cNvSpPr>
            <p:nvPr/>
          </p:nvSpPr>
          <p:spPr bwMode="auto">
            <a:xfrm>
              <a:off x="4423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49" name="AutoShape 25"/>
            <p:cNvSpPr>
              <a:spLocks noChangeArrowheads="1"/>
            </p:cNvSpPr>
            <p:nvPr/>
          </p:nvSpPr>
          <p:spPr bwMode="auto">
            <a:xfrm>
              <a:off x="4667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50" name="AutoShape 26"/>
            <p:cNvSpPr>
              <a:spLocks noChangeArrowheads="1"/>
            </p:cNvSpPr>
            <p:nvPr/>
          </p:nvSpPr>
          <p:spPr bwMode="auto">
            <a:xfrm>
              <a:off x="4912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51" name="AutoShape 27"/>
            <p:cNvSpPr>
              <a:spLocks noChangeArrowheads="1"/>
            </p:cNvSpPr>
            <p:nvPr/>
          </p:nvSpPr>
          <p:spPr bwMode="auto">
            <a:xfrm>
              <a:off x="5156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52" name="AutoShape 28"/>
            <p:cNvSpPr>
              <a:spLocks noChangeArrowheads="1"/>
            </p:cNvSpPr>
            <p:nvPr/>
          </p:nvSpPr>
          <p:spPr bwMode="auto">
            <a:xfrm>
              <a:off x="5401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53" name="AutoShape 29"/>
            <p:cNvSpPr>
              <a:spLocks noChangeArrowheads="1"/>
            </p:cNvSpPr>
            <p:nvPr/>
          </p:nvSpPr>
          <p:spPr bwMode="auto">
            <a:xfrm>
              <a:off x="5646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54" name="AutoShape 30"/>
            <p:cNvSpPr>
              <a:spLocks noChangeArrowheads="1"/>
            </p:cNvSpPr>
            <p:nvPr/>
          </p:nvSpPr>
          <p:spPr bwMode="auto">
            <a:xfrm>
              <a:off x="2467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55" name="AutoShape 31"/>
            <p:cNvSpPr>
              <a:spLocks noChangeArrowheads="1"/>
            </p:cNvSpPr>
            <p:nvPr/>
          </p:nvSpPr>
          <p:spPr bwMode="auto">
            <a:xfrm>
              <a:off x="4178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1056" name="Group 32"/>
          <p:cNvGrpSpPr>
            <a:grpSpLocks/>
          </p:cNvGrpSpPr>
          <p:nvPr/>
        </p:nvGrpSpPr>
        <p:grpSpPr bwMode="auto">
          <a:xfrm>
            <a:off x="36513" y="123825"/>
            <a:ext cx="9144000" cy="333375"/>
            <a:chOff x="22" y="4020"/>
            <a:chExt cx="5760" cy="210"/>
          </a:xfrm>
        </p:grpSpPr>
        <p:sp>
          <p:nvSpPr>
            <p:cNvPr id="1057" name="AutoShape 33"/>
            <p:cNvSpPr>
              <a:spLocks noChangeArrowheads="1"/>
            </p:cNvSpPr>
            <p:nvPr/>
          </p:nvSpPr>
          <p:spPr bwMode="auto">
            <a:xfrm>
              <a:off x="22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58" name="AutoShape 34"/>
            <p:cNvSpPr>
              <a:spLocks noChangeArrowheads="1"/>
            </p:cNvSpPr>
            <p:nvPr/>
          </p:nvSpPr>
          <p:spPr bwMode="auto">
            <a:xfrm>
              <a:off x="266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59" name="AutoShape 35"/>
            <p:cNvSpPr>
              <a:spLocks noChangeArrowheads="1"/>
            </p:cNvSpPr>
            <p:nvPr/>
          </p:nvSpPr>
          <p:spPr bwMode="auto">
            <a:xfrm>
              <a:off x="511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0" name="AutoShape 36"/>
            <p:cNvSpPr>
              <a:spLocks noChangeArrowheads="1"/>
            </p:cNvSpPr>
            <p:nvPr/>
          </p:nvSpPr>
          <p:spPr bwMode="auto">
            <a:xfrm>
              <a:off x="755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1" name="AutoShape 37"/>
            <p:cNvSpPr>
              <a:spLocks noChangeArrowheads="1"/>
            </p:cNvSpPr>
            <p:nvPr/>
          </p:nvSpPr>
          <p:spPr bwMode="auto">
            <a:xfrm>
              <a:off x="1000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2" name="AutoShape 38"/>
            <p:cNvSpPr>
              <a:spLocks noChangeArrowheads="1"/>
            </p:cNvSpPr>
            <p:nvPr/>
          </p:nvSpPr>
          <p:spPr bwMode="auto">
            <a:xfrm>
              <a:off x="1244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3" name="AutoShape 39"/>
            <p:cNvSpPr>
              <a:spLocks noChangeArrowheads="1"/>
            </p:cNvSpPr>
            <p:nvPr/>
          </p:nvSpPr>
          <p:spPr bwMode="auto">
            <a:xfrm>
              <a:off x="1489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4" name="AutoShape 40"/>
            <p:cNvSpPr>
              <a:spLocks noChangeArrowheads="1"/>
            </p:cNvSpPr>
            <p:nvPr/>
          </p:nvSpPr>
          <p:spPr bwMode="auto">
            <a:xfrm>
              <a:off x="1733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5" name="AutoShape 41"/>
            <p:cNvSpPr>
              <a:spLocks noChangeArrowheads="1"/>
            </p:cNvSpPr>
            <p:nvPr/>
          </p:nvSpPr>
          <p:spPr bwMode="auto">
            <a:xfrm>
              <a:off x="1978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6" name="AutoShape 42"/>
            <p:cNvSpPr>
              <a:spLocks noChangeArrowheads="1"/>
            </p:cNvSpPr>
            <p:nvPr/>
          </p:nvSpPr>
          <p:spPr bwMode="auto">
            <a:xfrm>
              <a:off x="2222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7" name="AutoShape 43"/>
            <p:cNvSpPr>
              <a:spLocks noChangeArrowheads="1"/>
            </p:cNvSpPr>
            <p:nvPr/>
          </p:nvSpPr>
          <p:spPr bwMode="auto">
            <a:xfrm>
              <a:off x="2711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8" name="AutoShape 44"/>
            <p:cNvSpPr>
              <a:spLocks noChangeArrowheads="1"/>
            </p:cNvSpPr>
            <p:nvPr/>
          </p:nvSpPr>
          <p:spPr bwMode="auto">
            <a:xfrm>
              <a:off x="2956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69" name="AutoShape 45"/>
            <p:cNvSpPr>
              <a:spLocks noChangeArrowheads="1"/>
            </p:cNvSpPr>
            <p:nvPr/>
          </p:nvSpPr>
          <p:spPr bwMode="auto">
            <a:xfrm>
              <a:off x="3200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70" name="AutoShape 46"/>
            <p:cNvSpPr>
              <a:spLocks noChangeArrowheads="1"/>
            </p:cNvSpPr>
            <p:nvPr/>
          </p:nvSpPr>
          <p:spPr bwMode="auto">
            <a:xfrm>
              <a:off x="3445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71" name="AutoShape 47"/>
            <p:cNvSpPr>
              <a:spLocks noChangeArrowheads="1"/>
            </p:cNvSpPr>
            <p:nvPr/>
          </p:nvSpPr>
          <p:spPr bwMode="auto">
            <a:xfrm>
              <a:off x="3689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72" name="AutoShape 48"/>
            <p:cNvSpPr>
              <a:spLocks noChangeArrowheads="1"/>
            </p:cNvSpPr>
            <p:nvPr/>
          </p:nvSpPr>
          <p:spPr bwMode="auto">
            <a:xfrm>
              <a:off x="3934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73" name="AutoShape 49"/>
            <p:cNvSpPr>
              <a:spLocks noChangeArrowheads="1"/>
            </p:cNvSpPr>
            <p:nvPr/>
          </p:nvSpPr>
          <p:spPr bwMode="auto">
            <a:xfrm>
              <a:off x="4423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74" name="AutoShape 50"/>
            <p:cNvSpPr>
              <a:spLocks noChangeArrowheads="1"/>
            </p:cNvSpPr>
            <p:nvPr/>
          </p:nvSpPr>
          <p:spPr bwMode="auto">
            <a:xfrm>
              <a:off x="4667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75" name="AutoShape 51"/>
            <p:cNvSpPr>
              <a:spLocks noChangeArrowheads="1"/>
            </p:cNvSpPr>
            <p:nvPr/>
          </p:nvSpPr>
          <p:spPr bwMode="auto">
            <a:xfrm>
              <a:off x="4912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76" name="AutoShape 52"/>
            <p:cNvSpPr>
              <a:spLocks noChangeArrowheads="1"/>
            </p:cNvSpPr>
            <p:nvPr/>
          </p:nvSpPr>
          <p:spPr bwMode="auto">
            <a:xfrm>
              <a:off x="5156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77" name="AutoShape 53"/>
            <p:cNvSpPr>
              <a:spLocks noChangeArrowheads="1"/>
            </p:cNvSpPr>
            <p:nvPr/>
          </p:nvSpPr>
          <p:spPr bwMode="auto">
            <a:xfrm>
              <a:off x="5401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78" name="AutoShape 54"/>
            <p:cNvSpPr>
              <a:spLocks noChangeArrowheads="1"/>
            </p:cNvSpPr>
            <p:nvPr/>
          </p:nvSpPr>
          <p:spPr bwMode="auto">
            <a:xfrm>
              <a:off x="5646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79" name="AutoShape 55"/>
            <p:cNvSpPr>
              <a:spLocks noChangeArrowheads="1"/>
            </p:cNvSpPr>
            <p:nvPr/>
          </p:nvSpPr>
          <p:spPr bwMode="auto">
            <a:xfrm>
              <a:off x="2467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80" name="AutoShape 56"/>
            <p:cNvSpPr>
              <a:spLocks noChangeArrowheads="1"/>
            </p:cNvSpPr>
            <p:nvPr/>
          </p:nvSpPr>
          <p:spPr bwMode="auto">
            <a:xfrm>
              <a:off x="4178" y="4020"/>
              <a:ext cx="136" cy="210"/>
            </a:xfrm>
            <a:prstGeom prst="roundRect">
              <a:avLst>
                <a:gd name="adj" fmla="val 38972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1081" name="Text Box 57"/>
          <p:cNvSpPr txBox="1">
            <a:spLocks noChangeArrowheads="1"/>
          </p:cNvSpPr>
          <p:nvPr/>
        </p:nvSpPr>
        <p:spPr bwMode="auto">
          <a:xfrm>
            <a:off x="0" y="6553200"/>
            <a:ext cx="932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800">
                <a:solidFill>
                  <a:srgbClr val="FFFF00"/>
                </a:solidFill>
                <a:latin typeface="Courier New" pitchFamily="49" charset="0"/>
              </a:rPr>
              <a:t>&gt;&gt;	0     &gt;&gt;	1     &gt;&gt; 	2     &gt;&gt; 	3     &gt;&gt; 	4   &gt;&gt;	</a:t>
            </a:r>
            <a:endParaRPr lang="en-US" sz="1800">
              <a:solidFill>
                <a:srgbClr val="FFFF00"/>
              </a:solidFill>
              <a:latin typeface="Courier New" pitchFamily="49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63600" y="2349500"/>
            <a:ext cx="7772400" cy="1470025"/>
          </a:xfrm>
          <a:noFill/>
        </p:spPr>
        <p:txBody>
          <a:bodyPr/>
          <a:lstStyle/>
          <a:p>
            <a:r>
              <a:rPr lang="pt-BR" sz="4800" b="1" dirty="0" smtClean="0">
                <a:solidFill>
                  <a:srgbClr val="FF0000"/>
                </a:solidFill>
              </a:rPr>
              <a:t>Festival de Vídeo Estudantil </a:t>
            </a:r>
            <a:endParaRPr lang="en-US" sz="4800" dirty="0">
              <a:latin typeface="Verdana" pitchFamily="34" charset="0"/>
            </a:endParaRPr>
          </a:p>
        </p:txBody>
      </p:sp>
      <p:pic>
        <p:nvPicPr>
          <p:cNvPr id="3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01" y="4085095"/>
            <a:ext cx="2200369" cy="1088261"/>
          </a:xfrm>
          <a:prstGeom prst="rect">
            <a:avLst/>
          </a:prstGeom>
          <a:noFill/>
        </p:spPr>
      </p:pic>
      <p:pic>
        <p:nvPicPr>
          <p:cNvPr id="4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57817" y="4156533"/>
            <a:ext cx="1000132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Posso fazer um </a:t>
            </a:r>
            <a:r>
              <a:rPr lang="pt-BR" dirty="0" smtClean="0"/>
              <a:t>roteiro?</a:t>
            </a:r>
            <a:endParaRPr lang="pt-BR" dirty="0" smtClean="0"/>
          </a:p>
          <a:p>
            <a:r>
              <a:rPr lang="pt-BR" dirty="0" smtClean="0"/>
              <a:t>Sobre o que </a:t>
            </a:r>
            <a:r>
              <a:rPr lang="pt-BR" dirty="0" smtClean="0"/>
              <a:t>escrever?</a:t>
            </a:r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2652713"/>
            <a:ext cx="8229600" cy="1143000"/>
          </a:xfrm>
        </p:spPr>
        <p:txBody>
          <a:bodyPr/>
          <a:lstStyle/>
          <a:p>
            <a:r>
              <a:rPr lang="pt-BR" sz="3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Temáticas </a:t>
            </a:r>
            <a:r>
              <a:rPr lang="pt-BR" sz="36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para o </a:t>
            </a:r>
            <a:r>
              <a:rPr lang="pt-BR" sz="3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roteiro</a:t>
            </a:r>
            <a:br>
              <a:rPr lang="pt-BR" sz="3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pt-BR" sz="36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costumes </a:t>
            </a:r>
            <a:r>
              <a:rPr lang="pt-BR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da região </a:t>
            </a:r>
            <a:r>
              <a:rPr lang="pt-BR" sz="36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onde os estudantes vivem e deverão estar relacionadas com as pessoas que lá moram, suas lendas e tradições, costumes, testemunhos, memórias, crônicas.</a:t>
            </a:r>
            <a:r>
              <a:rPr lang="pt-BR" sz="4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sz="4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en-US" sz="4000" dirty="0"/>
          </a:p>
        </p:txBody>
      </p:sp>
      <p:sp>
        <p:nvSpPr>
          <p:cNvPr id="12288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Concurso Escola Roteiro e Cinema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História em Linhas – media 5 linhas</a:t>
            </a:r>
          </a:p>
          <a:p>
            <a:r>
              <a:rPr lang="pt-BR" dirty="0" smtClean="0"/>
              <a:t>Sinopse – Media 2 páginas </a:t>
            </a:r>
          </a:p>
          <a:p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549275"/>
            <a:ext cx="7975600" cy="873125"/>
          </a:xfrm>
        </p:spPr>
        <p:txBody>
          <a:bodyPr/>
          <a:lstStyle/>
          <a:p>
            <a:pPr algn="l"/>
            <a:r>
              <a:rPr lang="en-GB" dirty="0" err="1" smtClean="0"/>
              <a:t>Sinopse</a:t>
            </a:r>
            <a:endParaRPr lang="en-US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825" y="1712913"/>
            <a:ext cx="7800975" cy="3895725"/>
          </a:xfrm>
        </p:spPr>
        <p:txBody>
          <a:bodyPr/>
          <a:lstStyle/>
          <a:p>
            <a:r>
              <a:rPr lang="en-GB"/>
              <a:t>É uma narração breve.</a:t>
            </a:r>
          </a:p>
          <a:p>
            <a:endParaRPr lang="en-GB"/>
          </a:p>
          <a:p>
            <a:r>
              <a:rPr lang="en-GB"/>
              <a:t>É o roteiro sem as divisões de cenas.</a:t>
            </a:r>
          </a:p>
          <a:p>
            <a:endParaRPr lang="en-GB"/>
          </a:p>
          <a:p>
            <a:r>
              <a:rPr lang="en-GB"/>
              <a:t>É o rascunho do roteiro. 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549275"/>
            <a:ext cx="7975600" cy="873125"/>
          </a:xfrm>
        </p:spPr>
        <p:txBody>
          <a:bodyPr/>
          <a:lstStyle/>
          <a:p>
            <a:pPr algn="l"/>
            <a:r>
              <a:rPr lang="en-GB"/>
              <a:t>Sinopse deve ter:</a:t>
            </a:r>
            <a:endParaRPr lang="en-US"/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825" y="1712913"/>
            <a:ext cx="7800975" cy="3895725"/>
          </a:xfrm>
        </p:spPr>
        <p:txBody>
          <a:bodyPr/>
          <a:lstStyle/>
          <a:p>
            <a:r>
              <a:rPr lang="en-GB"/>
              <a:t>3 atos narrativos fundamentais:</a:t>
            </a:r>
          </a:p>
          <a:p>
            <a:endParaRPr lang="en-GB"/>
          </a:p>
          <a:p>
            <a:pPr lvl="1"/>
            <a:r>
              <a:rPr lang="en-GB"/>
              <a:t>Apresentação</a:t>
            </a:r>
          </a:p>
          <a:p>
            <a:pPr lvl="1"/>
            <a:endParaRPr lang="en-GB"/>
          </a:p>
          <a:p>
            <a:pPr lvl="1"/>
            <a:r>
              <a:rPr lang="en-GB"/>
              <a:t>Desenvolvimento</a:t>
            </a:r>
          </a:p>
          <a:p>
            <a:pPr lvl="1"/>
            <a:endParaRPr lang="en-GB"/>
          </a:p>
          <a:p>
            <a:pPr lvl="1"/>
            <a:r>
              <a:rPr lang="en-GB"/>
              <a:t>Solução 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549275"/>
            <a:ext cx="7975600" cy="873125"/>
          </a:xfrm>
        </p:spPr>
        <p:txBody>
          <a:bodyPr/>
          <a:lstStyle/>
          <a:p>
            <a:pPr algn="l"/>
            <a:r>
              <a:rPr lang="en-GB"/>
              <a:t>Como escrever?</a:t>
            </a:r>
            <a:endParaRPr lang="en-US"/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825" y="1712913"/>
            <a:ext cx="7800975" cy="3895725"/>
          </a:xfrm>
        </p:spPr>
        <p:txBody>
          <a:bodyPr/>
          <a:lstStyle/>
          <a:p>
            <a:r>
              <a:rPr lang="en-GB" dirty="0" err="1"/>
              <a:t>Ao</a:t>
            </a:r>
            <a:r>
              <a:rPr lang="en-GB" dirty="0"/>
              <a:t> </a:t>
            </a:r>
            <a:r>
              <a:rPr lang="en-GB" dirty="0" err="1"/>
              <a:t>escrever</a:t>
            </a:r>
            <a:r>
              <a:rPr lang="en-GB" dirty="0"/>
              <a:t> </a:t>
            </a:r>
            <a:r>
              <a:rPr lang="en-GB" dirty="0" err="1"/>
              <a:t>lembre</a:t>
            </a:r>
            <a:r>
              <a:rPr lang="en-GB" dirty="0"/>
              <a:t>-se de 4 </a:t>
            </a:r>
            <a:r>
              <a:rPr lang="en-GB" dirty="0" err="1"/>
              <a:t>elementos</a:t>
            </a:r>
            <a:r>
              <a:rPr lang="en-GB" dirty="0"/>
              <a:t>:</a:t>
            </a:r>
          </a:p>
          <a:p>
            <a:pPr lvl="1"/>
            <a:r>
              <a:rPr lang="en-GB" b="1" dirty="0" err="1" smtClean="0"/>
              <a:t>Temporalidade</a:t>
            </a:r>
            <a:r>
              <a:rPr lang="en-GB" b="1" dirty="0" smtClean="0"/>
              <a:t> </a:t>
            </a:r>
            <a:r>
              <a:rPr lang="en-GB" dirty="0"/>
              <a:t>- </a:t>
            </a:r>
            <a:r>
              <a:rPr lang="en-GB" dirty="0" err="1"/>
              <a:t>época</a:t>
            </a:r>
            <a:r>
              <a:rPr lang="en-GB" dirty="0"/>
              <a:t>?</a:t>
            </a:r>
          </a:p>
          <a:p>
            <a:pPr lvl="1"/>
            <a:r>
              <a:rPr lang="en-GB" b="1" dirty="0" err="1"/>
              <a:t>Localização</a:t>
            </a:r>
            <a:r>
              <a:rPr lang="en-GB" dirty="0"/>
              <a:t> - </a:t>
            </a:r>
            <a:r>
              <a:rPr lang="en-GB" dirty="0" err="1"/>
              <a:t>onde</a:t>
            </a:r>
            <a:r>
              <a:rPr lang="en-GB" dirty="0"/>
              <a:t> </a:t>
            </a:r>
            <a:r>
              <a:rPr lang="en-GB" dirty="0" err="1"/>
              <a:t>estamos</a:t>
            </a:r>
            <a:r>
              <a:rPr lang="en-GB" dirty="0"/>
              <a:t>?</a:t>
            </a:r>
          </a:p>
          <a:p>
            <a:pPr lvl="1"/>
            <a:r>
              <a:rPr lang="en-GB" b="1" dirty="0" err="1"/>
              <a:t>Percuso</a:t>
            </a:r>
            <a:r>
              <a:rPr lang="en-GB" b="1" dirty="0"/>
              <a:t> </a:t>
            </a:r>
            <a:r>
              <a:rPr lang="en-GB" b="1" dirty="0" err="1"/>
              <a:t>da</a:t>
            </a:r>
            <a:r>
              <a:rPr lang="en-GB" b="1" dirty="0"/>
              <a:t> </a:t>
            </a:r>
            <a:r>
              <a:rPr lang="en-GB" b="1" dirty="0" err="1"/>
              <a:t>Ação</a:t>
            </a:r>
            <a:r>
              <a:rPr lang="en-GB" dirty="0"/>
              <a:t> - </a:t>
            </a:r>
            <a:r>
              <a:rPr lang="en-GB" dirty="0" err="1"/>
              <a:t>acontecimentos</a:t>
            </a:r>
            <a:r>
              <a:rPr lang="en-GB" dirty="0"/>
              <a:t> </a:t>
            </a:r>
            <a:r>
              <a:rPr lang="en-GB" dirty="0" err="1"/>
              <a:t>devem</a:t>
            </a:r>
            <a:r>
              <a:rPr lang="en-GB" dirty="0"/>
              <a:t> ser </a:t>
            </a:r>
            <a:r>
              <a:rPr lang="en-GB" dirty="0" err="1"/>
              <a:t>interligados</a:t>
            </a:r>
            <a:r>
              <a:rPr lang="en-GB" dirty="0"/>
              <a:t> (</a:t>
            </a:r>
            <a:r>
              <a:rPr lang="en-GB" dirty="0" err="1"/>
              <a:t>sequência</a:t>
            </a:r>
            <a:r>
              <a:rPr lang="en-GB" dirty="0"/>
              <a:t> </a:t>
            </a:r>
            <a:r>
              <a:rPr lang="en-GB" dirty="0" err="1"/>
              <a:t>lógica</a:t>
            </a:r>
            <a:r>
              <a:rPr lang="en-GB" dirty="0"/>
              <a:t>).</a:t>
            </a:r>
          </a:p>
          <a:p>
            <a:pPr lvl="1"/>
            <a:r>
              <a:rPr lang="en-GB" b="1" dirty="0" err="1"/>
              <a:t>Desfecho</a:t>
            </a:r>
            <a:r>
              <a:rPr lang="en-GB" dirty="0"/>
              <a:t> – </a:t>
            </a:r>
            <a:r>
              <a:rPr lang="en-GB" dirty="0" err="1"/>
              <a:t>conclusão</a:t>
            </a:r>
            <a:r>
              <a:rPr lang="en-GB" dirty="0"/>
              <a:t> e </a:t>
            </a:r>
            <a:r>
              <a:rPr lang="en-GB" dirty="0" err="1"/>
              <a:t>assinatura</a:t>
            </a:r>
            <a:r>
              <a:rPr lang="en-GB" dirty="0"/>
              <a:t>.	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História em Linhas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993900"/>
            <a:ext cx="8940800" cy="3860800"/>
          </a:xfrm>
        </p:spPr>
        <p:txBody>
          <a:bodyPr/>
          <a:lstStyle/>
          <a:p>
            <a:r>
              <a:rPr lang="pt-BR" dirty="0" smtClean="0"/>
              <a:t>Pedro um jovem de 15 anos é apaixonado por Cintia. Um dia ela convida Pedro para uma noite especial. Pedro se desespera com o encontro e inicia os problemas,até descobrir que a noite especial era diferente do que imaginava</a:t>
            </a:r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39788"/>
            <a:ext cx="7975600" cy="873125"/>
          </a:xfrm>
        </p:spPr>
        <p:txBody>
          <a:bodyPr/>
          <a:lstStyle/>
          <a:p>
            <a:pPr algn="l"/>
            <a:r>
              <a:rPr lang="en-GB" sz="4000" dirty="0" err="1" smtClean="0"/>
              <a:t>Escaleta</a:t>
            </a:r>
            <a:r>
              <a:rPr lang="en-GB" sz="4000" dirty="0" smtClean="0"/>
              <a:t> - </a:t>
            </a:r>
            <a:r>
              <a:rPr lang="en-GB" sz="4000" dirty="0" err="1" smtClean="0"/>
              <a:t>Operação</a:t>
            </a:r>
            <a:r>
              <a:rPr lang="en-GB" sz="4000" dirty="0" smtClean="0"/>
              <a:t> </a:t>
            </a:r>
            <a:r>
              <a:rPr lang="en-GB" sz="4000" dirty="0" err="1" smtClean="0"/>
              <a:t>Camisinha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1712913"/>
            <a:ext cx="8343901" cy="3895725"/>
          </a:xfrm>
        </p:spPr>
        <p:txBody>
          <a:bodyPr/>
          <a:lstStyle/>
          <a:p>
            <a:pPr lvl="1" algn="just"/>
            <a:r>
              <a:rPr lang="pt-BR" sz="2400" dirty="0" err="1" smtClean="0">
                <a:solidFill>
                  <a:schemeClr val="bg1"/>
                </a:solidFill>
                <a:latin typeface="+mn-lt"/>
              </a:rPr>
              <a:t>Escaleta</a:t>
            </a:r>
            <a:r>
              <a:rPr lang="pt-BR" sz="2400" dirty="0" smtClean="0">
                <a:solidFill>
                  <a:schemeClr val="bg1"/>
                </a:solidFill>
                <a:latin typeface="+mn-lt"/>
              </a:rPr>
              <a:t> é o resumo do que vai conter cada cena  </a:t>
            </a:r>
          </a:p>
          <a:p>
            <a:pPr lvl="1" algn="just"/>
            <a:endParaRPr lang="pt-BR" sz="2400" dirty="0" smtClean="0"/>
          </a:p>
          <a:p>
            <a:pPr lvl="1" algn="just">
              <a:buNone/>
            </a:pPr>
            <a:endParaRPr lang="pt-BR" sz="2400" dirty="0">
              <a:solidFill>
                <a:schemeClr val="bg1"/>
              </a:solidFill>
              <a:latin typeface="+mn-lt"/>
            </a:endParaRPr>
          </a:p>
          <a:p>
            <a:pPr lvl="1"/>
            <a:endParaRPr lang="en-GB" sz="2400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41400"/>
            <a:ext cx="8229600" cy="4352925"/>
          </a:xfrm>
        </p:spPr>
        <p:txBody>
          <a:bodyPr/>
          <a:lstStyle/>
          <a:p>
            <a:pPr lvl="1" algn="ctr">
              <a:buNone/>
            </a:pPr>
            <a:r>
              <a:rPr lang="pt-BR" sz="2400" dirty="0" smtClean="0"/>
              <a:t>Roteiro – </a:t>
            </a:r>
            <a:r>
              <a:rPr lang="pt-BR" sz="2400" dirty="0" err="1" smtClean="0"/>
              <a:t>Escaleta</a:t>
            </a:r>
            <a:r>
              <a:rPr lang="pt-BR" sz="2400" dirty="0" smtClean="0"/>
              <a:t> </a:t>
            </a:r>
          </a:p>
          <a:p>
            <a:pPr lvl="1" algn="just">
              <a:buNone/>
            </a:pPr>
            <a:r>
              <a:rPr lang="pt-BR" sz="2400" dirty="0" smtClean="0"/>
              <a:t>Cena 01 – Pedro em casa</a:t>
            </a:r>
          </a:p>
          <a:p>
            <a:pPr lvl="1" algn="just">
              <a:buNone/>
            </a:pPr>
            <a:r>
              <a:rPr lang="pt-BR" sz="2400" dirty="0" smtClean="0"/>
              <a:t>Pedro pensando em como fazer aquilo </a:t>
            </a:r>
          </a:p>
          <a:p>
            <a:pPr lvl="1" algn="just">
              <a:buNone/>
            </a:pPr>
            <a:endParaRPr lang="pt-BR" sz="2400" dirty="0" smtClean="0"/>
          </a:p>
          <a:p>
            <a:pPr lvl="1" algn="just">
              <a:buNone/>
            </a:pPr>
            <a:r>
              <a:rPr lang="pt-BR" sz="2400" dirty="0" smtClean="0"/>
              <a:t>Cena 02 – Igreja</a:t>
            </a:r>
          </a:p>
          <a:p>
            <a:pPr lvl="1" algn="just">
              <a:buNone/>
            </a:pPr>
            <a:r>
              <a:rPr lang="pt-BR" sz="2400" dirty="0" smtClean="0"/>
              <a:t>Pedro reza e pede ajuda divina</a:t>
            </a:r>
          </a:p>
          <a:p>
            <a:pPr lvl="1" algn="just">
              <a:buNone/>
            </a:pPr>
            <a:endParaRPr lang="pt-BR" sz="2400" dirty="0" smtClean="0"/>
          </a:p>
          <a:p>
            <a:pPr lvl="1" algn="just">
              <a:buNone/>
            </a:pPr>
            <a:r>
              <a:rPr lang="pt-BR" sz="2400" dirty="0" smtClean="0"/>
              <a:t>Cena 03  - rua cidade</a:t>
            </a:r>
          </a:p>
          <a:p>
            <a:pPr lvl="1" algn="just">
              <a:buNone/>
            </a:pPr>
            <a:r>
              <a:rPr lang="pt-BR" sz="2400" dirty="0" smtClean="0"/>
              <a:t>Pedro ajuda uma senhora</a:t>
            </a:r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39788"/>
            <a:ext cx="7975600" cy="873125"/>
          </a:xfrm>
        </p:spPr>
        <p:txBody>
          <a:bodyPr/>
          <a:lstStyle/>
          <a:p>
            <a:r>
              <a:rPr lang="en-GB" dirty="0" smtClean="0"/>
              <a:t> </a:t>
            </a:r>
            <a:r>
              <a:rPr lang="en-GB" dirty="0" err="1" smtClean="0"/>
              <a:t>Operação</a:t>
            </a:r>
            <a:r>
              <a:rPr lang="en-GB" dirty="0" smtClean="0"/>
              <a:t> </a:t>
            </a:r>
            <a:r>
              <a:rPr lang="en-GB" dirty="0" err="1" smtClean="0"/>
              <a:t>Camisinha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1712913"/>
            <a:ext cx="8343901" cy="3895725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Situação </a:t>
            </a:r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Inicial</a:t>
            </a:r>
          </a:p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Conflito </a:t>
            </a:r>
          </a:p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Situação Final</a:t>
            </a:r>
          </a:p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Conflito é solucionado</a:t>
            </a:r>
          </a:p>
          <a:p>
            <a:pPr lvl="1" algn="just"/>
            <a:endParaRPr lang="en-GB" sz="2400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Universidade Federal de Pelotas – </a:t>
            </a:r>
            <a:r>
              <a:rPr lang="pt-BR" dirty="0" err="1" smtClean="0"/>
              <a:t>UFPel</a:t>
            </a:r>
            <a:r>
              <a:rPr lang="pt-BR" dirty="0" smtClean="0"/>
              <a:t> </a:t>
            </a:r>
          </a:p>
          <a:p>
            <a:r>
              <a:rPr lang="pt-BR" dirty="0" smtClean="0"/>
              <a:t>Secretaria Municipal de Educação e Desporto</a:t>
            </a:r>
          </a:p>
          <a:p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39788"/>
            <a:ext cx="7975600" cy="873125"/>
          </a:xfrm>
        </p:spPr>
        <p:txBody>
          <a:bodyPr/>
          <a:lstStyle/>
          <a:p>
            <a:r>
              <a:rPr lang="en-GB" dirty="0" smtClean="0"/>
              <a:t> </a:t>
            </a:r>
            <a:r>
              <a:rPr lang="en-GB" dirty="0" err="1" smtClean="0"/>
              <a:t>Operação</a:t>
            </a:r>
            <a:r>
              <a:rPr lang="en-GB" dirty="0" smtClean="0"/>
              <a:t> </a:t>
            </a:r>
            <a:r>
              <a:rPr lang="en-GB" dirty="0" err="1" smtClean="0"/>
              <a:t>Camisinha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1712913"/>
            <a:ext cx="8343901" cy="3895725"/>
          </a:xfrm>
        </p:spPr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Situação Inicial - </a:t>
            </a:r>
            <a:r>
              <a:rPr lang="pt-BR" dirty="0" smtClean="0"/>
              <a:t>Pedro vida simples deseja namorar Cintia</a:t>
            </a:r>
          </a:p>
          <a:p>
            <a:endParaRPr lang="pt-BR" dirty="0" smtClean="0"/>
          </a:p>
          <a:p>
            <a:r>
              <a:rPr lang="pt-BR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Conflito  - </a:t>
            </a:r>
            <a:r>
              <a:rPr lang="pt-BR" dirty="0" smtClean="0"/>
              <a:t>Pedro se desespera sobre o que fazer na noite especial </a:t>
            </a:r>
          </a:p>
          <a:p>
            <a:endParaRPr lang="pt-BR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r>
              <a:rPr lang="pt-BR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Situação </a:t>
            </a:r>
            <a:r>
              <a:rPr lang="pt-BR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Final -  </a:t>
            </a:r>
            <a:r>
              <a:rPr lang="pt-BR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Conflito </a:t>
            </a:r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é solucionado</a:t>
            </a:r>
          </a:p>
          <a:p>
            <a:pPr lvl="1" algn="just"/>
            <a:endParaRPr lang="en-GB" sz="2400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49426" y="5529187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49401" y="5551219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06450"/>
            <a:ext cx="7975600" cy="873125"/>
          </a:xfrm>
        </p:spPr>
        <p:txBody>
          <a:bodyPr/>
          <a:lstStyle/>
          <a:p>
            <a:r>
              <a:rPr lang="en-US" sz="4000" dirty="0" err="1"/>
              <a:t>Esquema</a:t>
            </a:r>
            <a:r>
              <a:rPr lang="en-US" sz="4000" dirty="0"/>
              <a:t> de </a:t>
            </a:r>
            <a:r>
              <a:rPr lang="en-US" sz="4000" dirty="0" err="1" smtClean="0"/>
              <a:t>estrutura</a:t>
            </a:r>
            <a:r>
              <a:rPr lang="en-US" sz="4000" dirty="0" smtClean="0"/>
              <a:t> </a:t>
            </a:r>
            <a:r>
              <a:rPr lang="en-US" sz="4000" dirty="0"/>
              <a:t>de </a:t>
            </a:r>
            <a:r>
              <a:rPr lang="en-US" sz="4000" dirty="0" err="1" smtClean="0"/>
              <a:t>roteiro</a:t>
            </a:r>
            <a:endParaRPr lang="en-US" sz="4000" dirty="0"/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1538" y="2174875"/>
            <a:ext cx="7800975" cy="3533775"/>
          </a:xfrm>
        </p:spPr>
        <p:txBody>
          <a:bodyPr/>
          <a:lstStyle/>
          <a:p>
            <a:r>
              <a:rPr lang="en-GB" dirty="0" err="1"/>
              <a:t>Exposição</a:t>
            </a:r>
            <a:r>
              <a:rPr lang="en-GB" dirty="0"/>
              <a:t> do </a:t>
            </a:r>
            <a:r>
              <a:rPr lang="en-GB" dirty="0" err="1" smtClean="0"/>
              <a:t>Problema</a:t>
            </a:r>
            <a:endParaRPr lang="en-GB" dirty="0" smtClean="0"/>
          </a:p>
          <a:p>
            <a:r>
              <a:rPr lang="en-GB" dirty="0" err="1" smtClean="0"/>
              <a:t>Complicação</a:t>
            </a:r>
            <a:r>
              <a:rPr lang="en-GB" dirty="0" smtClean="0"/>
              <a:t> </a:t>
            </a:r>
            <a:r>
              <a:rPr lang="en-GB" dirty="0" err="1" smtClean="0"/>
              <a:t>ou</a:t>
            </a:r>
            <a:r>
              <a:rPr lang="en-GB" dirty="0" smtClean="0"/>
              <a:t> </a:t>
            </a:r>
            <a:r>
              <a:rPr lang="en-GB" dirty="0" err="1" smtClean="0"/>
              <a:t>Conflito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Climax</a:t>
            </a:r>
          </a:p>
          <a:p>
            <a:endParaRPr lang="en-GB" dirty="0"/>
          </a:p>
          <a:p>
            <a:r>
              <a:rPr lang="en-GB" b="1" u="sng" dirty="0" err="1"/>
              <a:t>Resolução</a:t>
            </a:r>
            <a:endParaRPr lang="en-GB" b="1" u="sng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06450"/>
            <a:ext cx="7975600" cy="873125"/>
          </a:xfrm>
        </p:spPr>
        <p:txBody>
          <a:bodyPr/>
          <a:lstStyle/>
          <a:p>
            <a:pPr algn="l"/>
            <a:r>
              <a:rPr lang="en-US" sz="4000" dirty="0" err="1"/>
              <a:t>Esquema</a:t>
            </a:r>
            <a:r>
              <a:rPr lang="en-US" sz="4000" dirty="0"/>
              <a:t> de </a:t>
            </a:r>
            <a:r>
              <a:rPr lang="en-US" sz="4000" dirty="0" err="1"/>
              <a:t>estrutura</a:t>
            </a:r>
            <a:r>
              <a:rPr lang="en-US" sz="4000" dirty="0"/>
              <a:t> de </a:t>
            </a:r>
            <a:r>
              <a:rPr lang="en-US" sz="4000" dirty="0" err="1" smtClean="0"/>
              <a:t>roteiro</a:t>
            </a:r>
            <a:endParaRPr lang="en-US" sz="4000" dirty="0"/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1538" y="2598738"/>
            <a:ext cx="7800975" cy="3109912"/>
          </a:xfrm>
        </p:spPr>
        <p:txBody>
          <a:bodyPr/>
          <a:lstStyle/>
          <a:p>
            <a:r>
              <a:rPr lang="en-GB" b="1" u="sng" dirty="0" err="1"/>
              <a:t>Resolução</a:t>
            </a:r>
            <a:endParaRPr lang="en-GB" b="1" u="sng" dirty="0"/>
          </a:p>
          <a:p>
            <a:pPr lvl="1"/>
            <a:r>
              <a:rPr lang="en-GB" dirty="0"/>
              <a:t>É a </a:t>
            </a:r>
            <a:r>
              <a:rPr lang="en-GB" dirty="0" err="1"/>
              <a:t>fase</a:t>
            </a:r>
            <a:r>
              <a:rPr lang="en-GB" dirty="0"/>
              <a:t> </a:t>
            </a:r>
            <a:r>
              <a:rPr lang="en-GB" dirty="0" err="1"/>
              <a:t>mais</a:t>
            </a:r>
            <a:r>
              <a:rPr lang="en-GB" dirty="0"/>
              <a:t> </a:t>
            </a:r>
            <a:r>
              <a:rPr lang="en-GB" dirty="0" err="1" smtClean="0"/>
              <a:t>importante</a:t>
            </a:r>
            <a:r>
              <a:rPr lang="en-GB" dirty="0" smtClean="0"/>
              <a:t>, </a:t>
            </a:r>
            <a:r>
              <a:rPr lang="en-GB" dirty="0" err="1" smtClean="0"/>
              <a:t>pois</a:t>
            </a:r>
            <a:r>
              <a:rPr lang="en-GB" dirty="0" smtClean="0"/>
              <a:t> </a:t>
            </a:r>
            <a:r>
              <a:rPr lang="en-GB" dirty="0" err="1" smtClean="0"/>
              <a:t>apresenta</a:t>
            </a:r>
            <a:r>
              <a:rPr lang="en-GB" dirty="0" smtClean="0"/>
              <a:t> a </a:t>
            </a:r>
            <a:r>
              <a:rPr lang="en-GB" dirty="0" err="1"/>
              <a:t>conclusão</a:t>
            </a:r>
            <a:r>
              <a:rPr lang="en-GB" dirty="0"/>
              <a:t> do </a:t>
            </a:r>
            <a:r>
              <a:rPr lang="en-GB" dirty="0" err="1"/>
              <a:t>conflito</a:t>
            </a:r>
            <a:r>
              <a:rPr lang="en-GB" dirty="0"/>
              <a:t>.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06450"/>
            <a:ext cx="7975600" cy="873125"/>
          </a:xfrm>
        </p:spPr>
        <p:txBody>
          <a:bodyPr/>
          <a:lstStyle/>
          <a:p>
            <a:pPr algn="l"/>
            <a:r>
              <a:rPr lang="en-US"/>
              <a:t>Conflito ou Plot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1538" y="2598738"/>
            <a:ext cx="7800975" cy="3109912"/>
          </a:xfrm>
        </p:spPr>
        <p:txBody>
          <a:bodyPr/>
          <a:lstStyle/>
          <a:p>
            <a:r>
              <a:rPr lang="en-GB"/>
              <a:t>São os conflitos que tornam a vida interessante.</a:t>
            </a:r>
          </a:p>
          <a:p>
            <a:endParaRPr lang="en-GB"/>
          </a:p>
          <a:p>
            <a:r>
              <a:rPr lang="en-GB"/>
              <a:t>Conflito = Ação = Drama.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06450"/>
            <a:ext cx="7975600" cy="873125"/>
          </a:xfrm>
        </p:spPr>
        <p:txBody>
          <a:bodyPr/>
          <a:lstStyle/>
          <a:p>
            <a:pPr algn="l"/>
            <a:r>
              <a:rPr lang="en-US"/>
              <a:t>Conflito Básico X Fundamental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1538" y="1905000"/>
            <a:ext cx="7800975" cy="3803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/>
              <a:t>Conflitos Fundamental</a:t>
            </a:r>
          </a:p>
          <a:p>
            <a:pPr>
              <a:lnSpc>
                <a:spcPct val="90000"/>
              </a:lnSpc>
            </a:pPr>
            <a:endParaRPr lang="en-GB" sz="2800"/>
          </a:p>
          <a:p>
            <a:pPr lvl="1">
              <a:lnSpc>
                <a:spcPct val="90000"/>
              </a:lnSpc>
            </a:pPr>
            <a:r>
              <a:rPr lang="en-GB" sz="2400"/>
              <a:t>São os conflitos maiores, acentuados:</a:t>
            </a:r>
          </a:p>
          <a:p>
            <a:pPr lvl="1">
              <a:lnSpc>
                <a:spcPct val="90000"/>
              </a:lnSpc>
            </a:pPr>
            <a:endParaRPr lang="en-GB" sz="2400"/>
          </a:p>
          <a:p>
            <a:pPr lvl="2">
              <a:lnSpc>
                <a:spcPct val="90000"/>
              </a:lnSpc>
            </a:pPr>
            <a:r>
              <a:rPr lang="en-GB" sz="2000"/>
              <a:t>ROMEU E JULIETA: baseado no ódio entre Montécchios e Capuletos.</a:t>
            </a:r>
          </a:p>
          <a:p>
            <a:pPr lvl="2">
              <a:lnSpc>
                <a:spcPct val="90000"/>
              </a:lnSpc>
            </a:pPr>
            <a:endParaRPr lang="en-GB" sz="2000"/>
          </a:p>
          <a:p>
            <a:pPr lvl="3">
              <a:lnSpc>
                <a:spcPct val="90000"/>
              </a:lnSpc>
            </a:pPr>
            <a:r>
              <a:rPr lang="en-GB" sz="1800"/>
              <a:t>É ao redor deste conflito fundamental que giram todos os outros conflitos básicos. (burrice x inteligência, bondade x ruindade, etc)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06450"/>
            <a:ext cx="7975600" cy="873125"/>
          </a:xfrm>
        </p:spPr>
        <p:txBody>
          <a:bodyPr/>
          <a:lstStyle/>
          <a:p>
            <a:pPr algn="l"/>
            <a:r>
              <a:rPr lang="en-US"/>
              <a:t>Conflito Básico X Fundamental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1538" y="2717800"/>
            <a:ext cx="7800975" cy="2990850"/>
          </a:xfrm>
        </p:spPr>
        <p:txBody>
          <a:bodyPr/>
          <a:lstStyle/>
          <a:p>
            <a:r>
              <a:rPr lang="en-GB"/>
              <a:t>É por meio do </a:t>
            </a:r>
            <a:r>
              <a:rPr lang="en-GB" b="1"/>
              <a:t>conflito </a:t>
            </a:r>
            <a:r>
              <a:rPr lang="en-GB"/>
              <a:t>que o leitor deve se </a:t>
            </a:r>
            <a:r>
              <a:rPr lang="en-GB" b="1" u="sng"/>
              <a:t>identificar</a:t>
            </a:r>
            <a:r>
              <a:rPr lang="en-GB"/>
              <a:t> com o roteiro.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06450"/>
            <a:ext cx="7975600" cy="873125"/>
          </a:xfrm>
        </p:spPr>
        <p:txBody>
          <a:bodyPr/>
          <a:lstStyle/>
          <a:p>
            <a:pPr algn="l"/>
            <a:r>
              <a:rPr lang="en-US"/>
              <a:t>Conflito Básico X Fundamental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1538" y="2717800"/>
            <a:ext cx="7800975" cy="29908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/>
              <a:t>Crie situações que poderiam acontecer com seu público.</a:t>
            </a:r>
          </a:p>
          <a:p>
            <a:pPr>
              <a:lnSpc>
                <a:spcPct val="90000"/>
              </a:lnSpc>
            </a:pPr>
            <a:endParaRPr lang="en-GB" sz="2400"/>
          </a:p>
          <a:p>
            <a:pPr>
              <a:lnSpc>
                <a:spcPct val="90000"/>
              </a:lnSpc>
            </a:pPr>
            <a:r>
              <a:rPr lang="en-GB" sz="2400"/>
              <a:t>Se o personagem está para ser atropelado, faça o leitor/espectador sentir o mesmo frio na barriga.</a:t>
            </a:r>
          </a:p>
          <a:p>
            <a:pPr>
              <a:lnSpc>
                <a:spcPct val="90000"/>
              </a:lnSpc>
            </a:pPr>
            <a:endParaRPr lang="en-GB" sz="2400"/>
          </a:p>
          <a:p>
            <a:pPr>
              <a:lnSpc>
                <a:spcPct val="90000"/>
              </a:lnSpc>
            </a:pPr>
            <a:r>
              <a:rPr lang="en-GB" sz="2400"/>
              <a:t>Um bom exemplo são os filmes de terror.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06450"/>
            <a:ext cx="7975600" cy="873125"/>
          </a:xfrm>
        </p:spPr>
        <p:txBody>
          <a:bodyPr/>
          <a:lstStyle/>
          <a:p>
            <a:pPr algn="l"/>
            <a:r>
              <a:rPr lang="en-US"/>
              <a:t>Exemplo: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1538" y="2717800"/>
            <a:ext cx="7800975" cy="2990850"/>
          </a:xfrm>
        </p:spPr>
        <p:txBody>
          <a:bodyPr/>
          <a:lstStyle/>
          <a:p>
            <a:r>
              <a:rPr lang="pt-BR"/>
              <a:t>Se no seu roteiro o </a:t>
            </a:r>
            <a:r>
              <a:rPr lang="pt-BR" b="1"/>
              <a:t>plot</a:t>
            </a:r>
            <a:r>
              <a:rPr lang="pt-BR"/>
              <a:t> é o amor de um motorista pelo carro, pense em buscar um caminho que o torne mais </a:t>
            </a:r>
            <a:r>
              <a:rPr lang="pt-BR" b="1"/>
              <a:t>diferente e interessante </a:t>
            </a:r>
            <a:r>
              <a:rPr lang="pt-BR"/>
              <a:t>possível.</a:t>
            </a:r>
            <a:endParaRPr lang="en-GB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06450"/>
            <a:ext cx="7975600" cy="5175250"/>
          </a:xfrm>
        </p:spPr>
        <p:txBody>
          <a:bodyPr/>
          <a:lstStyle/>
          <a:p>
            <a:r>
              <a:rPr lang="pt-BR" sz="3600" dirty="0"/>
              <a:t>É no </a:t>
            </a:r>
            <a:r>
              <a:rPr lang="pt-BR" sz="3600" dirty="0" err="1"/>
              <a:t>Plot</a:t>
            </a:r>
            <a:r>
              <a:rPr lang="pt-BR" sz="3600" dirty="0"/>
              <a:t> que está a força do </a:t>
            </a:r>
            <a:r>
              <a:rPr lang="pt-BR" sz="3600" dirty="0" smtClean="0"/>
              <a:t>roteiro!</a:t>
            </a:r>
            <a:r>
              <a:rPr lang="pt-BR" sz="3600" dirty="0"/>
              <a:t/>
            </a:r>
            <a:br>
              <a:rPr lang="pt-BR" sz="3600" dirty="0"/>
            </a:br>
            <a:endParaRPr lang="en-US" sz="3600" dirty="0"/>
          </a:p>
        </p:txBody>
      </p:sp>
      <p:pic>
        <p:nvPicPr>
          <p:cNvPr id="3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4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06450"/>
            <a:ext cx="7975600" cy="873125"/>
          </a:xfrm>
        </p:spPr>
        <p:txBody>
          <a:bodyPr/>
          <a:lstStyle/>
          <a:p>
            <a:pPr algn="l"/>
            <a:r>
              <a:rPr lang="en-US"/>
              <a:t>Ponto de Virada</a:t>
            </a:r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1538" y="1866900"/>
            <a:ext cx="7800975" cy="3841750"/>
          </a:xfrm>
        </p:spPr>
        <p:txBody>
          <a:bodyPr/>
          <a:lstStyle/>
          <a:p>
            <a:r>
              <a:rPr lang="pt-BR" dirty="0"/>
              <a:t>É qualquer incidente inesperado</a:t>
            </a:r>
          </a:p>
          <a:p>
            <a:endParaRPr lang="pt-BR" dirty="0"/>
          </a:p>
          <a:p>
            <a:pPr lvl="1"/>
            <a:r>
              <a:rPr lang="en-GB" dirty="0" err="1"/>
              <a:t>Deve</a:t>
            </a:r>
            <a:r>
              <a:rPr lang="en-GB" dirty="0"/>
              <a:t> ser </a:t>
            </a:r>
            <a:r>
              <a:rPr lang="en-GB" dirty="0" err="1"/>
              <a:t>criado</a:t>
            </a:r>
            <a:r>
              <a:rPr lang="en-GB" dirty="0"/>
              <a:t> antes de </a:t>
            </a:r>
            <a:r>
              <a:rPr lang="en-GB" dirty="0" err="1" smtClean="0"/>
              <a:t>tudo</a:t>
            </a:r>
            <a:r>
              <a:rPr lang="en-GB" dirty="0" smtClean="0"/>
              <a:t>.</a:t>
            </a:r>
            <a:endParaRPr lang="en-GB" dirty="0"/>
          </a:p>
          <a:p>
            <a:pPr lvl="1"/>
            <a:r>
              <a:rPr lang="en-GB" dirty="0" err="1"/>
              <a:t>Depois</a:t>
            </a:r>
            <a:r>
              <a:rPr lang="en-GB" dirty="0"/>
              <a:t> disso </a:t>
            </a:r>
            <a:r>
              <a:rPr lang="en-GB" dirty="0" err="1"/>
              <a:t>crie</a:t>
            </a:r>
            <a:r>
              <a:rPr lang="en-GB" dirty="0"/>
              <a:t> </a:t>
            </a:r>
            <a:r>
              <a:rPr lang="en-GB" dirty="0" err="1"/>
              <a:t>algo</a:t>
            </a:r>
            <a:r>
              <a:rPr lang="en-GB" dirty="0"/>
              <a:t> </a:t>
            </a:r>
            <a:r>
              <a:rPr lang="en-GB" dirty="0" err="1"/>
              <a:t>ao</a:t>
            </a:r>
            <a:r>
              <a:rPr lang="en-GB" dirty="0"/>
              <a:t> </a:t>
            </a:r>
            <a:r>
              <a:rPr lang="en-GB" dirty="0" err="1"/>
              <a:t>interessante</a:t>
            </a:r>
            <a:r>
              <a:rPr lang="en-GB" dirty="0"/>
              <a:t>.</a:t>
            </a:r>
          </a:p>
          <a:p>
            <a:pPr lvl="1"/>
            <a:r>
              <a:rPr lang="en-GB" b="1" dirty="0" err="1"/>
              <a:t>Potencialize</a:t>
            </a:r>
            <a:r>
              <a:rPr lang="en-GB" b="1" dirty="0"/>
              <a:t> o </a:t>
            </a:r>
            <a:r>
              <a:rPr lang="en-GB" b="1" dirty="0" err="1"/>
              <a:t>choque</a:t>
            </a:r>
            <a:r>
              <a:rPr lang="en-GB" b="1" dirty="0"/>
              <a:t>, </a:t>
            </a:r>
            <a:r>
              <a:rPr lang="en-GB" b="1" dirty="0" err="1"/>
              <a:t>ele</a:t>
            </a:r>
            <a:r>
              <a:rPr lang="en-GB" b="1" dirty="0"/>
              <a:t> é o </a:t>
            </a:r>
            <a:r>
              <a:rPr lang="en-GB" b="1" dirty="0" err="1" smtClean="0"/>
              <a:t>embrião</a:t>
            </a:r>
            <a:r>
              <a:rPr lang="en-GB" b="1" dirty="0" smtClean="0"/>
              <a:t>.</a:t>
            </a:r>
            <a:endParaRPr lang="en-GB" b="1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2043113" y="908050"/>
            <a:ext cx="5038725" cy="5038725"/>
          </a:xfrm>
          <a:prstGeom prst="rect">
            <a:avLst/>
          </a:prstGeom>
          <a:solidFill>
            <a:srgbClr val="777777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grpSp>
        <p:nvGrpSpPr>
          <p:cNvPr id="100355" name="Group 3"/>
          <p:cNvGrpSpPr>
            <a:grpSpLocks/>
          </p:cNvGrpSpPr>
          <p:nvPr/>
        </p:nvGrpSpPr>
        <p:grpSpPr bwMode="auto">
          <a:xfrm>
            <a:off x="2589213" y="1436688"/>
            <a:ext cx="3948112" cy="3981450"/>
            <a:chOff x="1292" y="572"/>
            <a:chExt cx="3176" cy="3175"/>
          </a:xfrm>
        </p:grpSpPr>
        <p:sp>
          <p:nvSpPr>
            <p:cNvPr id="100356" name="Oval 4"/>
            <p:cNvSpPr>
              <a:spLocks noChangeArrowheads="1"/>
            </p:cNvSpPr>
            <p:nvPr/>
          </p:nvSpPr>
          <p:spPr bwMode="auto">
            <a:xfrm>
              <a:off x="1292" y="572"/>
              <a:ext cx="3176" cy="3175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0357" name="Rectangle 5"/>
            <p:cNvSpPr>
              <a:spLocks noChangeArrowheads="1"/>
            </p:cNvSpPr>
            <p:nvPr/>
          </p:nvSpPr>
          <p:spPr bwMode="auto">
            <a:xfrm>
              <a:off x="2829" y="582"/>
              <a:ext cx="102" cy="157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100358" name="Line 6"/>
          <p:cNvSpPr>
            <a:spLocks noChangeShapeType="1"/>
          </p:cNvSpPr>
          <p:nvPr/>
        </p:nvSpPr>
        <p:spPr bwMode="auto">
          <a:xfrm>
            <a:off x="4556125" y="901700"/>
            <a:ext cx="14288" cy="5051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100359" name="Line 7"/>
          <p:cNvSpPr>
            <a:spLocks noChangeShapeType="1"/>
          </p:cNvSpPr>
          <p:nvPr/>
        </p:nvSpPr>
        <p:spPr bwMode="auto">
          <a:xfrm rot="5400000">
            <a:off x="4559301" y="908050"/>
            <a:ext cx="6350" cy="5038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100360" name="Oval 8"/>
          <p:cNvSpPr>
            <a:spLocks noChangeAspect="1" noChangeArrowheads="1"/>
          </p:cNvSpPr>
          <p:nvPr/>
        </p:nvSpPr>
        <p:spPr bwMode="auto">
          <a:xfrm>
            <a:off x="2573338" y="1436688"/>
            <a:ext cx="3979862" cy="3981450"/>
          </a:xfrm>
          <a:prstGeom prst="ellipse">
            <a:avLst/>
          </a:prstGeom>
          <a:noFill/>
          <a:ln w="1270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0800" b="1"/>
              <a:t>5</a:t>
            </a:r>
            <a:endParaRPr lang="en-US" sz="20800" b="1"/>
          </a:p>
        </p:txBody>
      </p:sp>
      <p:sp>
        <p:nvSpPr>
          <p:cNvPr id="100361" name="Oval 9"/>
          <p:cNvSpPr>
            <a:spLocks noChangeAspect="1" noChangeArrowheads="1"/>
          </p:cNvSpPr>
          <p:nvPr/>
        </p:nvSpPr>
        <p:spPr bwMode="auto">
          <a:xfrm>
            <a:off x="2311400" y="1174750"/>
            <a:ext cx="4503738" cy="4505325"/>
          </a:xfrm>
          <a:prstGeom prst="ellipse">
            <a:avLst/>
          </a:prstGeom>
          <a:noFill/>
          <a:ln w="1270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300000">
                                      <p:cBhvr>
                                        <p:cTn id="6" dur="20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06450"/>
            <a:ext cx="7975600" cy="873125"/>
          </a:xfrm>
        </p:spPr>
        <p:txBody>
          <a:bodyPr/>
          <a:lstStyle/>
          <a:p>
            <a:pPr algn="l"/>
            <a:r>
              <a:rPr lang="en-US" dirty="0" err="1" smtClean="0"/>
              <a:t>Diagrama</a:t>
            </a:r>
            <a:r>
              <a:rPr lang="en-US" dirty="0" smtClean="0"/>
              <a:t>  </a:t>
            </a:r>
            <a:r>
              <a:rPr lang="en-US" dirty="0" err="1" smtClean="0"/>
              <a:t>Roteiro</a:t>
            </a:r>
            <a:r>
              <a:rPr lang="en-US" dirty="0" smtClean="0"/>
              <a:t> </a:t>
            </a:r>
            <a:r>
              <a:rPr lang="en-US" dirty="0"/>
              <a:t>de Cinema</a:t>
            </a:r>
          </a:p>
        </p:txBody>
      </p:sp>
      <p:sp>
        <p:nvSpPr>
          <p:cNvPr id="259080" name="Text Box 8"/>
          <p:cNvSpPr txBox="1">
            <a:spLocks noChangeArrowheads="1"/>
          </p:cNvSpPr>
          <p:nvPr/>
        </p:nvSpPr>
        <p:spPr bwMode="auto">
          <a:xfrm>
            <a:off x="6110288" y="5613400"/>
            <a:ext cx="1485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Tempo</a:t>
            </a:r>
          </a:p>
        </p:txBody>
      </p:sp>
      <p:sp>
        <p:nvSpPr>
          <p:cNvPr id="259081" name="Text Box 9"/>
          <p:cNvSpPr txBox="1">
            <a:spLocks noChangeArrowheads="1"/>
          </p:cNvSpPr>
          <p:nvPr/>
        </p:nvSpPr>
        <p:spPr bwMode="auto">
          <a:xfrm rot="16200000">
            <a:off x="6250781" y="3507582"/>
            <a:ext cx="3260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Ação Dramática</a:t>
            </a:r>
          </a:p>
        </p:txBody>
      </p:sp>
      <p:grpSp>
        <p:nvGrpSpPr>
          <p:cNvPr id="259100" name="Group 28"/>
          <p:cNvGrpSpPr>
            <a:grpSpLocks/>
          </p:cNvGrpSpPr>
          <p:nvPr/>
        </p:nvGrpSpPr>
        <p:grpSpPr bwMode="auto">
          <a:xfrm>
            <a:off x="1230313" y="1817688"/>
            <a:ext cx="6475412" cy="3795712"/>
            <a:chOff x="775" y="1145"/>
            <a:chExt cx="4079" cy="2391"/>
          </a:xfrm>
        </p:grpSpPr>
        <p:grpSp>
          <p:nvGrpSpPr>
            <p:cNvPr id="259079" name="Group 7"/>
            <p:cNvGrpSpPr>
              <a:grpSpLocks/>
            </p:cNvGrpSpPr>
            <p:nvPr/>
          </p:nvGrpSpPr>
          <p:grpSpPr bwMode="auto">
            <a:xfrm>
              <a:off x="775" y="1346"/>
              <a:ext cx="4010" cy="2190"/>
              <a:chOff x="667" y="1058"/>
              <a:chExt cx="4124" cy="2252"/>
            </a:xfrm>
          </p:grpSpPr>
          <p:sp>
            <p:nvSpPr>
              <p:cNvPr id="259077" name="Line 5"/>
              <p:cNvSpPr>
                <a:spLocks noChangeShapeType="1"/>
              </p:cNvSpPr>
              <p:nvPr/>
            </p:nvSpPr>
            <p:spPr bwMode="auto">
              <a:xfrm>
                <a:off x="667" y="3310"/>
                <a:ext cx="4124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59078" name="Line 6"/>
              <p:cNvSpPr>
                <a:spLocks noChangeShapeType="1"/>
              </p:cNvSpPr>
              <p:nvPr/>
            </p:nvSpPr>
            <p:spPr bwMode="auto">
              <a:xfrm flipV="1">
                <a:off x="4791" y="1058"/>
                <a:ext cx="0" cy="2252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259086" name="Line 14"/>
            <p:cNvSpPr>
              <a:spLocks noChangeShapeType="1"/>
            </p:cNvSpPr>
            <p:nvPr/>
          </p:nvSpPr>
          <p:spPr bwMode="auto">
            <a:xfrm flipV="1">
              <a:off x="775" y="3156"/>
              <a:ext cx="424" cy="38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259088" name="Line 16"/>
            <p:cNvSpPr>
              <a:spLocks noChangeShapeType="1"/>
            </p:cNvSpPr>
            <p:nvPr/>
          </p:nvSpPr>
          <p:spPr bwMode="auto">
            <a:xfrm flipV="1">
              <a:off x="1199" y="2868"/>
              <a:ext cx="611" cy="28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259090" name="Line 18"/>
            <p:cNvSpPr>
              <a:spLocks noChangeShapeType="1"/>
            </p:cNvSpPr>
            <p:nvPr/>
          </p:nvSpPr>
          <p:spPr bwMode="auto">
            <a:xfrm flipV="1">
              <a:off x="1810" y="2650"/>
              <a:ext cx="567" cy="21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259093" name="Line 21"/>
            <p:cNvSpPr>
              <a:spLocks noChangeShapeType="1"/>
            </p:cNvSpPr>
            <p:nvPr/>
          </p:nvSpPr>
          <p:spPr bwMode="auto">
            <a:xfrm flipV="1">
              <a:off x="2377" y="2027"/>
              <a:ext cx="828" cy="62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259095" name="Line 23"/>
            <p:cNvSpPr>
              <a:spLocks noChangeShapeType="1"/>
            </p:cNvSpPr>
            <p:nvPr/>
          </p:nvSpPr>
          <p:spPr bwMode="auto">
            <a:xfrm flipV="1">
              <a:off x="3205" y="1215"/>
              <a:ext cx="319" cy="81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259098" name="Line 26"/>
            <p:cNvSpPr>
              <a:spLocks noChangeShapeType="1"/>
            </p:cNvSpPr>
            <p:nvPr/>
          </p:nvSpPr>
          <p:spPr bwMode="auto">
            <a:xfrm>
              <a:off x="3524" y="1215"/>
              <a:ext cx="1261" cy="74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259087" name="Oval 15"/>
            <p:cNvSpPr>
              <a:spLocks noChangeArrowheads="1"/>
            </p:cNvSpPr>
            <p:nvPr/>
          </p:nvSpPr>
          <p:spPr bwMode="auto">
            <a:xfrm>
              <a:off x="1129" y="3085"/>
              <a:ext cx="139" cy="1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9089" name="Oval 17"/>
            <p:cNvSpPr>
              <a:spLocks noChangeArrowheads="1"/>
            </p:cNvSpPr>
            <p:nvPr/>
          </p:nvSpPr>
          <p:spPr bwMode="auto">
            <a:xfrm>
              <a:off x="1740" y="2798"/>
              <a:ext cx="139" cy="13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9092" name="Oval 20"/>
            <p:cNvSpPr>
              <a:spLocks noChangeArrowheads="1"/>
            </p:cNvSpPr>
            <p:nvPr/>
          </p:nvSpPr>
          <p:spPr bwMode="auto">
            <a:xfrm>
              <a:off x="2307" y="2580"/>
              <a:ext cx="139" cy="1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9094" name="Oval 22"/>
            <p:cNvSpPr>
              <a:spLocks noChangeArrowheads="1"/>
            </p:cNvSpPr>
            <p:nvPr/>
          </p:nvSpPr>
          <p:spPr bwMode="auto">
            <a:xfrm>
              <a:off x="3135" y="1956"/>
              <a:ext cx="138" cy="1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9096" name="Oval 24"/>
            <p:cNvSpPr>
              <a:spLocks noChangeArrowheads="1"/>
            </p:cNvSpPr>
            <p:nvPr/>
          </p:nvSpPr>
          <p:spPr bwMode="auto">
            <a:xfrm>
              <a:off x="3455" y="1145"/>
              <a:ext cx="138" cy="13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9099" name="Oval 27"/>
            <p:cNvSpPr>
              <a:spLocks noChangeArrowheads="1"/>
            </p:cNvSpPr>
            <p:nvPr/>
          </p:nvSpPr>
          <p:spPr bwMode="auto">
            <a:xfrm>
              <a:off x="4716" y="1887"/>
              <a:ext cx="138" cy="1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59101" name="Text Box 29"/>
          <p:cNvSpPr txBox="1">
            <a:spLocks noChangeArrowheads="1"/>
          </p:cNvSpPr>
          <p:nvPr/>
        </p:nvSpPr>
        <p:spPr bwMode="auto">
          <a:xfrm>
            <a:off x="749300" y="4814888"/>
            <a:ext cx="10429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400" dirty="0">
                <a:solidFill>
                  <a:schemeClr val="bg1"/>
                </a:solidFill>
              </a:rPr>
              <a:t>Problema</a:t>
            </a:r>
          </a:p>
        </p:txBody>
      </p:sp>
      <p:sp>
        <p:nvSpPr>
          <p:cNvPr id="259102" name="Text Box 30"/>
          <p:cNvSpPr txBox="1">
            <a:spLocks noChangeArrowheads="1"/>
          </p:cNvSpPr>
          <p:nvPr/>
        </p:nvSpPr>
        <p:spPr bwMode="auto">
          <a:xfrm>
            <a:off x="1393825" y="4318000"/>
            <a:ext cx="1368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400">
                <a:solidFill>
                  <a:schemeClr val="bg1"/>
                </a:solidFill>
              </a:rPr>
              <a:t>Complicação</a:t>
            </a:r>
          </a:p>
        </p:txBody>
      </p:sp>
      <p:sp>
        <p:nvSpPr>
          <p:cNvPr id="259103" name="Text Box 31"/>
          <p:cNvSpPr txBox="1">
            <a:spLocks noChangeArrowheads="1"/>
          </p:cNvSpPr>
          <p:nvPr/>
        </p:nvSpPr>
        <p:spPr bwMode="auto">
          <a:xfrm>
            <a:off x="2012950" y="4013200"/>
            <a:ext cx="1649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400">
                <a:solidFill>
                  <a:schemeClr val="bg1"/>
                </a:solidFill>
              </a:rPr>
              <a:t>Conflito Emerge</a:t>
            </a:r>
          </a:p>
        </p:txBody>
      </p:sp>
      <p:sp>
        <p:nvSpPr>
          <p:cNvPr id="259104" name="Text Box 32"/>
          <p:cNvSpPr txBox="1">
            <a:spLocks noChangeArrowheads="1"/>
          </p:cNvSpPr>
          <p:nvPr/>
        </p:nvSpPr>
        <p:spPr bwMode="auto">
          <a:xfrm>
            <a:off x="3933825" y="3065463"/>
            <a:ext cx="10429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400">
                <a:solidFill>
                  <a:schemeClr val="bg1"/>
                </a:solidFill>
              </a:rPr>
              <a:t>Crise</a:t>
            </a:r>
          </a:p>
        </p:txBody>
      </p:sp>
      <p:sp>
        <p:nvSpPr>
          <p:cNvPr id="259105" name="Text Box 33"/>
          <p:cNvSpPr txBox="1">
            <a:spLocks noChangeArrowheads="1"/>
          </p:cNvSpPr>
          <p:nvPr/>
        </p:nvSpPr>
        <p:spPr bwMode="auto">
          <a:xfrm>
            <a:off x="4441825" y="1776413"/>
            <a:ext cx="10429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400">
                <a:solidFill>
                  <a:schemeClr val="bg1"/>
                </a:solidFill>
              </a:rPr>
              <a:t>Climax</a:t>
            </a:r>
          </a:p>
        </p:txBody>
      </p:sp>
      <p:sp>
        <p:nvSpPr>
          <p:cNvPr id="259106" name="Text Box 34"/>
          <p:cNvSpPr txBox="1">
            <a:spLocks noChangeArrowheads="1"/>
          </p:cNvSpPr>
          <p:nvPr/>
        </p:nvSpPr>
        <p:spPr bwMode="auto">
          <a:xfrm>
            <a:off x="6443663" y="2952750"/>
            <a:ext cx="10429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400">
                <a:solidFill>
                  <a:schemeClr val="bg1"/>
                </a:solidFill>
              </a:rPr>
              <a:t>Resolução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06450"/>
            <a:ext cx="7975600" cy="873125"/>
          </a:xfrm>
        </p:spPr>
        <p:txBody>
          <a:bodyPr/>
          <a:lstStyle/>
          <a:p>
            <a:r>
              <a:rPr lang="en-US" dirty="0" err="1" smtClean="0"/>
              <a:t>Operação</a:t>
            </a:r>
            <a:r>
              <a:rPr lang="en-US" dirty="0" smtClean="0"/>
              <a:t> </a:t>
            </a:r>
            <a:r>
              <a:rPr lang="en-US" dirty="0" err="1" smtClean="0"/>
              <a:t>Camisinha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63171" name="Text Box 3"/>
          <p:cNvSpPr txBox="1">
            <a:spLocks noChangeArrowheads="1"/>
          </p:cNvSpPr>
          <p:nvPr/>
        </p:nvSpPr>
        <p:spPr bwMode="auto">
          <a:xfrm>
            <a:off x="6110288" y="5613400"/>
            <a:ext cx="1485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Tempo</a:t>
            </a:r>
          </a:p>
        </p:txBody>
      </p:sp>
      <p:sp>
        <p:nvSpPr>
          <p:cNvPr id="263172" name="Text Box 4"/>
          <p:cNvSpPr txBox="1">
            <a:spLocks noChangeArrowheads="1"/>
          </p:cNvSpPr>
          <p:nvPr/>
        </p:nvSpPr>
        <p:spPr bwMode="auto">
          <a:xfrm rot="16200000">
            <a:off x="6250781" y="3507582"/>
            <a:ext cx="3260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Ação Dramática</a:t>
            </a:r>
          </a:p>
        </p:txBody>
      </p:sp>
      <p:grpSp>
        <p:nvGrpSpPr>
          <p:cNvPr id="263173" name="Group 5"/>
          <p:cNvGrpSpPr>
            <a:grpSpLocks/>
          </p:cNvGrpSpPr>
          <p:nvPr/>
        </p:nvGrpSpPr>
        <p:grpSpPr bwMode="auto">
          <a:xfrm>
            <a:off x="1230313" y="1817688"/>
            <a:ext cx="6475412" cy="3795712"/>
            <a:chOff x="775" y="1145"/>
            <a:chExt cx="4079" cy="2391"/>
          </a:xfrm>
        </p:grpSpPr>
        <p:grpSp>
          <p:nvGrpSpPr>
            <p:cNvPr id="263174" name="Group 6"/>
            <p:cNvGrpSpPr>
              <a:grpSpLocks/>
            </p:cNvGrpSpPr>
            <p:nvPr/>
          </p:nvGrpSpPr>
          <p:grpSpPr bwMode="auto">
            <a:xfrm>
              <a:off x="775" y="1346"/>
              <a:ext cx="4010" cy="2190"/>
              <a:chOff x="667" y="1058"/>
              <a:chExt cx="4124" cy="2252"/>
            </a:xfrm>
          </p:grpSpPr>
          <p:sp>
            <p:nvSpPr>
              <p:cNvPr id="263175" name="Line 7"/>
              <p:cNvSpPr>
                <a:spLocks noChangeShapeType="1"/>
              </p:cNvSpPr>
              <p:nvPr/>
            </p:nvSpPr>
            <p:spPr bwMode="auto">
              <a:xfrm>
                <a:off x="667" y="3310"/>
                <a:ext cx="4124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63176" name="Line 8"/>
              <p:cNvSpPr>
                <a:spLocks noChangeShapeType="1"/>
              </p:cNvSpPr>
              <p:nvPr/>
            </p:nvSpPr>
            <p:spPr bwMode="auto">
              <a:xfrm flipV="1">
                <a:off x="4791" y="1058"/>
                <a:ext cx="0" cy="2252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263177" name="Line 9"/>
            <p:cNvSpPr>
              <a:spLocks noChangeShapeType="1"/>
            </p:cNvSpPr>
            <p:nvPr/>
          </p:nvSpPr>
          <p:spPr bwMode="auto">
            <a:xfrm flipV="1">
              <a:off x="775" y="3156"/>
              <a:ext cx="424" cy="38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263178" name="Line 10"/>
            <p:cNvSpPr>
              <a:spLocks noChangeShapeType="1"/>
            </p:cNvSpPr>
            <p:nvPr/>
          </p:nvSpPr>
          <p:spPr bwMode="auto">
            <a:xfrm flipV="1">
              <a:off x="1199" y="2868"/>
              <a:ext cx="611" cy="28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263179" name="Line 11"/>
            <p:cNvSpPr>
              <a:spLocks noChangeShapeType="1"/>
            </p:cNvSpPr>
            <p:nvPr/>
          </p:nvSpPr>
          <p:spPr bwMode="auto">
            <a:xfrm flipV="1">
              <a:off x="1810" y="2650"/>
              <a:ext cx="567" cy="21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263180" name="Line 12"/>
            <p:cNvSpPr>
              <a:spLocks noChangeShapeType="1"/>
            </p:cNvSpPr>
            <p:nvPr/>
          </p:nvSpPr>
          <p:spPr bwMode="auto">
            <a:xfrm flipV="1">
              <a:off x="2377" y="2027"/>
              <a:ext cx="828" cy="62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263181" name="Line 13"/>
            <p:cNvSpPr>
              <a:spLocks noChangeShapeType="1"/>
            </p:cNvSpPr>
            <p:nvPr/>
          </p:nvSpPr>
          <p:spPr bwMode="auto">
            <a:xfrm flipV="1">
              <a:off x="3205" y="1215"/>
              <a:ext cx="319" cy="81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263182" name="Line 14"/>
            <p:cNvSpPr>
              <a:spLocks noChangeShapeType="1"/>
            </p:cNvSpPr>
            <p:nvPr/>
          </p:nvSpPr>
          <p:spPr bwMode="auto">
            <a:xfrm>
              <a:off x="3524" y="1215"/>
              <a:ext cx="1261" cy="74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263183" name="Oval 15"/>
            <p:cNvSpPr>
              <a:spLocks noChangeArrowheads="1"/>
            </p:cNvSpPr>
            <p:nvPr/>
          </p:nvSpPr>
          <p:spPr bwMode="auto">
            <a:xfrm>
              <a:off x="1129" y="3085"/>
              <a:ext cx="139" cy="1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63184" name="Oval 16"/>
            <p:cNvSpPr>
              <a:spLocks noChangeArrowheads="1"/>
            </p:cNvSpPr>
            <p:nvPr/>
          </p:nvSpPr>
          <p:spPr bwMode="auto">
            <a:xfrm>
              <a:off x="1740" y="2798"/>
              <a:ext cx="139" cy="13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63185" name="Oval 17"/>
            <p:cNvSpPr>
              <a:spLocks noChangeArrowheads="1"/>
            </p:cNvSpPr>
            <p:nvPr/>
          </p:nvSpPr>
          <p:spPr bwMode="auto">
            <a:xfrm>
              <a:off x="2585" y="2400"/>
              <a:ext cx="139" cy="1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63186" name="Oval 18"/>
            <p:cNvSpPr>
              <a:spLocks noChangeArrowheads="1"/>
            </p:cNvSpPr>
            <p:nvPr/>
          </p:nvSpPr>
          <p:spPr bwMode="auto">
            <a:xfrm>
              <a:off x="3135" y="1956"/>
              <a:ext cx="138" cy="1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63187" name="Oval 19"/>
            <p:cNvSpPr>
              <a:spLocks noChangeArrowheads="1"/>
            </p:cNvSpPr>
            <p:nvPr/>
          </p:nvSpPr>
          <p:spPr bwMode="auto">
            <a:xfrm>
              <a:off x="3455" y="1145"/>
              <a:ext cx="138" cy="13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63188" name="Oval 20"/>
            <p:cNvSpPr>
              <a:spLocks noChangeArrowheads="1"/>
            </p:cNvSpPr>
            <p:nvPr/>
          </p:nvSpPr>
          <p:spPr bwMode="auto">
            <a:xfrm>
              <a:off x="4716" y="1887"/>
              <a:ext cx="138" cy="1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63189" name="Text Box 21"/>
          <p:cNvSpPr txBox="1">
            <a:spLocks noChangeArrowheads="1"/>
          </p:cNvSpPr>
          <p:nvPr/>
        </p:nvSpPr>
        <p:spPr bwMode="auto">
          <a:xfrm>
            <a:off x="0" y="4757738"/>
            <a:ext cx="15351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200" dirty="0" smtClean="0">
                <a:solidFill>
                  <a:schemeClr val="bg1"/>
                </a:solidFill>
              </a:rPr>
              <a:t>Pedro deseja namorar </a:t>
            </a:r>
            <a:r>
              <a:rPr lang="pt-BR" sz="1200" dirty="0" err="1" smtClean="0">
                <a:solidFill>
                  <a:schemeClr val="bg1"/>
                </a:solidFill>
              </a:rPr>
              <a:t>Alana</a:t>
            </a:r>
            <a:r>
              <a:rPr lang="pt-BR" sz="1200" dirty="0" smtClean="0">
                <a:solidFill>
                  <a:schemeClr val="bg1"/>
                </a:solidFill>
              </a:rPr>
              <a:t> 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263195" name="Text Box 27"/>
          <p:cNvSpPr txBox="1">
            <a:spLocks noChangeArrowheads="1"/>
          </p:cNvSpPr>
          <p:nvPr/>
        </p:nvSpPr>
        <p:spPr bwMode="auto">
          <a:xfrm>
            <a:off x="431800" y="4203700"/>
            <a:ext cx="23304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200" dirty="0" smtClean="0">
                <a:solidFill>
                  <a:schemeClr val="bg1"/>
                </a:solidFill>
              </a:rPr>
              <a:t>Não decepcioná-la nos seus desejos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263196" name="Text Box 28"/>
          <p:cNvSpPr txBox="1">
            <a:spLocks noChangeArrowheads="1"/>
          </p:cNvSpPr>
          <p:nvPr/>
        </p:nvSpPr>
        <p:spPr bwMode="auto">
          <a:xfrm>
            <a:off x="895349" y="3698875"/>
            <a:ext cx="32083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200" dirty="0" smtClean="0">
                <a:solidFill>
                  <a:schemeClr val="bg1"/>
                </a:solidFill>
              </a:rPr>
              <a:t>Noite especial 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263197" name="Text Box 29"/>
          <p:cNvSpPr txBox="1">
            <a:spLocks noChangeArrowheads="1"/>
          </p:cNvSpPr>
          <p:nvPr/>
        </p:nvSpPr>
        <p:spPr bwMode="auto">
          <a:xfrm>
            <a:off x="965200" y="2995613"/>
            <a:ext cx="40116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200" dirty="0" smtClean="0">
                <a:solidFill>
                  <a:schemeClr val="bg1"/>
                </a:solidFill>
              </a:rPr>
              <a:t>Comprar camisinha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263198" name="Text Box 30"/>
          <p:cNvSpPr txBox="1">
            <a:spLocks noChangeArrowheads="1"/>
          </p:cNvSpPr>
          <p:nvPr/>
        </p:nvSpPr>
        <p:spPr bwMode="auto">
          <a:xfrm>
            <a:off x="1751013" y="1739900"/>
            <a:ext cx="3733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200" dirty="0" smtClean="0">
                <a:solidFill>
                  <a:schemeClr val="bg1"/>
                </a:solidFill>
              </a:rPr>
              <a:t>Compra de camisinha na Farmácia .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263199" name="Text Box 31"/>
          <p:cNvSpPr txBox="1">
            <a:spLocks noChangeArrowheads="1"/>
          </p:cNvSpPr>
          <p:nvPr/>
        </p:nvSpPr>
        <p:spPr bwMode="auto">
          <a:xfrm>
            <a:off x="5703888" y="2906713"/>
            <a:ext cx="17827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200" dirty="0" smtClean="0">
                <a:solidFill>
                  <a:schemeClr val="bg1"/>
                </a:solidFill>
              </a:rPr>
              <a:t>Noite Especial !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263200" name="Text Box 32"/>
          <p:cNvSpPr txBox="1">
            <a:spLocks noChangeArrowheads="1"/>
          </p:cNvSpPr>
          <p:nvPr/>
        </p:nvSpPr>
        <p:spPr bwMode="auto">
          <a:xfrm>
            <a:off x="2012950" y="4897438"/>
            <a:ext cx="10429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400" dirty="0">
                <a:solidFill>
                  <a:srgbClr val="FF0000"/>
                </a:solidFill>
              </a:rPr>
              <a:t>Problema</a:t>
            </a:r>
          </a:p>
        </p:txBody>
      </p:sp>
      <p:sp>
        <p:nvSpPr>
          <p:cNvPr id="263201" name="Text Box 33"/>
          <p:cNvSpPr txBox="1">
            <a:spLocks noChangeArrowheads="1"/>
          </p:cNvSpPr>
          <p:nvPr/>
        </p:nvSpPr>
        <p:spPr bwMode="auto">
          <a:xfrm>
            <a:off x="2982913" y="4510088"/>
            <a:ext cx="1368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400" dirty="0">
                <a:solidFill>
                  <a:srgbClr val="FF0000"/>
                </a:solidFill>
              </a:rPr>
              <a:t>Complicação</a:t>
            </a:r>
          </a:p>
        </p:txBody>
      </p:sp>
      <p:sp>
        <p:nvSpPr>
          <p:cNvPr id="263202" name="Text Box 34"/>
          <p:cNvSpPr txBox="1">
            <a:spLocks noChangeArrowheads="1"/>
          </p:cNvSpPr>
          <p:nvPr/>
        </p:nvSpPr>
        <p:spPr bwMode="auto">
          <a:xfrm>
            <a:off x="4103687" y="3921125"/>
            <a:ext cx="1649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400" dirty="0" smtClean="0">
                <a:solidFill>
                  <a:srgbClr val="FF0000"/>
                </a:solidFill>
              </a:rPr>
              <a:t>Conflito</a:t>
            </a:r>
            <a:r>
              <a:rPr lang="pt-BR" sz="1400" dirty="0" smtClean="0">
                <a:solidFill>
                  <a:schemeClr val="bg1"/>
                </a:solidFill>
              </a:rPr>
              <a:t> </a:t>
            </a:r>
            <a:r>
              <a:rPr lang="pt-BR" sz="1400" dirty="0" smtClean="0">
                <a:solidFill>
                  <a:srgbClr val="FF0000"/>
                </a:solidFill>
              </a:rPr>
              <a:t>Emerge</a:t>
            </a:r>
            <a:endParaRPr lang="pt-BR" sz="1400" dirty="0">
              <a:solidFill>
                <a:srgbClr val="FF0000"/>
              </a:solidFill>
            </a:endParaRPr>
          </a:p>
        </p:txBody>
      </p:sp>
      <p:sp>
        <p:nvSpPr>
          <p:cNvPr id="263203" name="Text Box 35"/>
          <p:cNvSpPr txBox="1">
            <a:spLocks noChangeArrowheads="1"/>
          </p:cNvSpPr>
          <p:nvPr/>
        </p:nvSpPr>
        <p:spPr bwMode="auto">
          <a:xfrm>
            <a:off x="5087938" y="3175000"/>
            <a:ext cx="615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400" dirty="0">
                <a:solidFill>
                  <a:srgbClr val="FF0000"/>
                </a:solidFill>
              </a:rPr>
              <a:t>Crise</a:t>
            </a:r>
          </a:p>
        </p:txBody>
      </p:sp>
      <p:sp>
        <p:nvSpPr>
          <p:cNvPr id="263204" name="Text Box 36"/>
          <p:cNvSpPr txBox="1">
            <a:spLocks noChangeArrowheads="1"/>
          </p:cNvSpPr>
          <p:nvPr/>
        </p:nvSpPr>
        <p:spPr bwMode="auto">
          <a:xfrm>
            <a:off x="5703888" y="1739900"/>
            <a:ext cx="7397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400" dirty="0" err="1">
                <a:solidFill>
                  <a:srgbClr val="FF0000"/>
                </a:solidFill>
              </a:rPr>
              <a:t>Climax</a:t>
            </a:r>
            <a:endParaRPr lang="pt-BR" sz="1400" dirty="0">
              <a:solidFill>
                <a:srgbClr val="FF0000"/>
              </a:solidFill>
            </a:endParaRPr>
          </a:p>
        </p:txBody>
      </p:sp>
      <p:sp>
        <p:nvSpPr>
          <p:cNvPr id="263205" name="Text Box 37"/>
          <p:cNvSpPr txBox="1">
            <a:spLocks noChangeArrowheads="1"/>
          </p:cNvSpPr>
          <p:nvPr/>
        </p:nvSpPr>
        <p:spPr bwMode="auto">
          <a:xfrm>
            <a:off x="6443663" y="3392488"/>
            <a:ext cx="10429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400" dirty="0">
                <a:solidFill>
                  <a:srgbClr val="FF0000"/>
                </a:solidFill>
              </a:rPr>
              <a:t>Resolução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06450"/>
            <a:ext cx="7975600" cy="873125"/>
          </a:xfrm>
        </p:spPr>
        <p:txBody>
          <a:bodyPr/>
          <a:lstStyle/>
          <a:p>
            <a:pPr algn="l"/>
            <a:r>
              <a:rPr lang="en-US" dirty="0" err="1" smtClean="0"/>
              <a:t>Diagrama</a:t>
            </a:r>
            <a:r>
              <a:rPr lang="en-US" dirty="0" smtClean="0"/>
              <a:t> </a:t>
            </a:r>
            <a:r>
              <a:rPr lang="en-US" dirty="0" err="1" smtClean="0"/>
              <a:t>Curta</a:t>
            </a:r>
            <a:r>
              <a:rPr lang="en-US" dirty="0" smtClean="0"/>
              <a:t> </a:t>
            </a:r>
            <a:r>
              <a:rPr lang="en-US" dirty="0" err="1" smtClean="0"/>
              <a:t>Metragem</a:t>
            </a:r>
            <a:endParaRPr lang="en-US" dirty="0"/>
          </a:p>
        </p:txBody>
      </p:sp>
      <p:sp>
        <p:nvSpPr>
          <p:cNvPr id="265219" name="Text Box 3"/>
          <p:cNvSpPr txBox="1">
            <a:spLocks noChangeArrowheads="1"/>
          </p:cNvSpPr>
          <p:nvPr/>
        </p:nvSpPr>
        <p:spPr bwMode="auto">
          <a:xfrm>
            <a:off x="6110288" y="5613400"/>
            <a:ext cx="1485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Tempo</a:t>
            </a:r>
          </a:p>
        </p:txBody>
      </p:sp>
      <p:sp>
        <p:nvSpPr>
          <p:cNvPr id="265220" name="Text Box 4"/>
          <p:cNvSpPr txBox="1">
            <a:spLocks noChangeArrowheads="1"/>
          </p:cNvSpPr>
          <p:nvPr/>
        </p:nvSpPr>
        <p:spPr bwMode="auto">
          <a:xfrm rot="16200000">
            <a:off x="6250781" y="3507582"/>
            <a:ext cx="3260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Ação Dramática</a:t>
            </a:r>
          </a:p>
        </p:txBody>
      </p:sp>
      <p:grpSp>
        <p:nvGrpSpPr>
          <p:cNvPr id="265222" name="Group 6"/>
          <p:cNvGrpSpPr>
            <a:grpSpLocks/>
          </p:cNvGrpSpPr>
          <p:nvPr/>
        </p:nvGrpSpPr>
        <p:grpSpPr bwMode="auto">
          <a:xfrm>
            <a:off x="1230313" y="2136775"/>
            <a:ext cx="6365875" cy="3476625"/>
            <a:chOff x="667" y="1058"/>
            <a:chExt cx="4124" cy="2252"/>
          </a:xfrm>
        </p:grpSpPr>
        <p:sp>
          <p:nvSpPr>
            <p:cNvPr id="265223" name="Line 7"/>
            <p:cNvSpPr>
              <a:spLocks noChangeShapeType="1"/>
            </p:cNvSpPr>
            <p:nvPr/>
          </p:nvSpPr>
          <p:spPr bwMode="auto">
            <a:xfrm>
              <a:off x="667" y="3310"/>
              <a:ext cx="4124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265224" name="Line 8"/>
            <p:cNvSpPr>
              <a:spLocks noChangeShapeType="1"/>
            </p:cNvSpPr>
            <p:nvPr/>
          </p:nvSpPr>
          <p:spPr bwMode="auto">
            <a:xfrm flipV="1">
              <a:off x="4791" y="1058"/>
              <a:ext cx="0" cy="225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65225" name="Line 9"/>
          <p:cNvSpPr>
            <a:spLocks noChangeShapeType="1"/>
          </p:cNvSpPr>
          <p:nvPr/>
        </p:nvSpPr>
        <p:spPr bwMode="auto">
          <a:xfrm flipV="1">
            <a:off x="1230313" y="4552950"/>
            <a:ext cx="0" cy="10604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65227" name="Line 11"/>
          <p:cNvSpPr>
            <a:spLocks noChangeShapeType="1"/>
          </p:cNvSpPr>
          <p:nvPr/>
        </p:nvSpPr>
        <p:spPr bwMode="auto">
          <a:xfrm flipV="1">
            <a:off x="1230313" y="2400300"/>
            <a:ext cx="5183187" cy="21526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65230" name="Line 14"/>
          <p:cNvSpPr>
            <a:spLocks noChangeShapeType="1"/>
          </p:cNvSpPr>
          <p:nvPr/>
        </p:nvSpPr>
        <p:spPr bwMode="auto">
          <a:xfrm>
            <a:off x="6413500" y="2400300"/>
            <a:ext cx="1182688" cy="7048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65234" name="Oval 18"/>
          <p:cNvSpPr>
            <a:spLocks noChangeArrowheads="1"/>
          </p:cNvSpPr>
          <p:nvPr/>
        </p:nvSpPr>
        <p:spPr bwMode="auto">
          <a:xfrm>
            <a:off x="1120775" y="4441825"/>
            <a:ext cx="219075" cy="2222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65235" name="Oval 19"/>
          <p:cNvSpPr>
            <a:spLocks noChangeArrowheads="1"/>
          </p:cNvSpPr>
          <p:nvPr/>
        </p:nvSpPr>
        <p:spPr bwMode="auto">
          <a:xfrm>
            <a:off x="6303963" y="2289175"/>
            <a:ext cx="219075" cy="2206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65236" name="Oval 20"/>
          <p:cNvSpPr>
            <a:spLocks noChangeArrowheads="1"/>
          </p:cNvSpPr>
          <p:nvPr/>
        </p:nvSpPr>
        <p:spPr bwMode="auto">
          <a:xfrm>
            <a:off x="7486650" y="2995613"/>
            <a:ext cx="219075" cy="2222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65237" name="Text Box 21"/>
          <p:cNvSpPr txBox="1">
            <a:spLocks noChangeArrowheads="1"/>
          </p:cNvSpPr>
          <p:nvPr/>
        </p:nvSpPr>
        <p:spPr bwMode="auto">
          <a:xfrm>
            <a:off x="0" y="3467100"/>
            <a:ext cx="16335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</a:rPr>
              <a:t>Problema</a:t>
            </a:r>
            <a:r>
              <a:rPr lang="pt-BR" sz="1400">
                <a:solidFill>
                  <a:schemeClr val="bg1"/>
                </a:solidFill>
              </a:rPr>
              <a:t/>
            </a:r>
            <a:br>
              <a:rPr lang="pt-BR" sz="1400">
                <a:solidFill>
                  <a:schemeClr val="bg1"/>
                </a:solidFill>
              </a:rPr>
            </a:br>
            <a:r>
              <a:rPr lang="pt-BR" sz="1400">
                <a:solidFill>
                  <a:schemeClr val="bg1"/>
                </a:solidFill>
              </a:rPr>
              <a:t>Complicação</a:t>
            </a:r>
            <a:br>
              <a:rPr lang="pt-BR" sz="1400">
                <a:solidFill>
                  <a:schemeClr val="bg1"/>
                </a:solidFill>
              </a:rPr>
            </a:br>
            <a:r>
              <a:rPr lang="pt-BR" sz="1400">
                <a:solidFill>
                  <a:schemeClr val="bg1"/>
                </a:solidFill>
              </a:rPr>
              <a:t>Conflito</a:t>
            </a:r>
          </a:p>
        </p:txBody>
      </p:sp>
      <p:sp>
        <p:nvSpPr>
          <p:cNvPr id="265243" name="Text Box 27"/>
          <p:cNvSpPr txBox="1">
            <a:spLocks noChangeArrowheads="1"/>
          </p:cNvSpPr>
          <p:nvPr/>
        </p:nvSpPr>
        <p:spPr bwMode="auto">
          <a:xfrm>
            <a:off x="4572000" y="1779588"/>
            <a:ext cx="17319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</a:rPr>
              <a:t>Climax</a:t>
            </a:r>
            <a:r>
              <a:rPr lang="pt-BR" sz="1400">
                <a:solidFill>
                  <a:schemeClr val="bg1"/>
                </a:solidFill>
              </a:rPr>
              <a:t/>
            </a:r>
            <a:br>
              <a:rPr lang="pt-BR" sz="1400">
                <a:solidFill>
                  <a:schemeClr val="bg1"/>
                </a:solidFill>
              </a:rPr>
            </a:br>
            <a:r>
              <a:rPr lang="pt-BR" sz="1400">
                <a:solidFill>
                  <a:schemeClr val="bg1"/>
                </a:solidFill>
              </a:rPr>
              <a:t>(ponto de virada)</a:t>
            </a:r>
          </a:p>
        </p:txBody>
      </p:sp>
      <p:sp>
        <p:nvSpPr>
          <p:cNvPr id="265244" name="Text Box 28"/>
          <p:cNvSpPr txBox="1">
            <a:spLocks noChangeArrowheads="1"/>
          </p:cNvSpPr>
          <p:nvPr/>
        </p:nvSpPr>
        <p:spPr bwMode="auto">
          <a:xfrm>
            <a:off x="5656263" y="3105150"/>
            <a:ext cx="173196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</a:rPr>
              <a:t>Resolução</a:t>
            </a:r>
            <a:r>
              <a:rPr lang="pt-BR" sz="1400">
                <a:solidFill>
                  <a:schemeClr val="bg1"/>
                </a:solidFill>
              </a:rPr>
              <a:t/>
            </a:r>
            <a:br>
              <a:rPr lang="pt-BR" sz="1400">
                <a:solidFill>
                  <a:schemeClr val="bg1"/>
                </a:solidFill>
              </a:rPr>
            </a:br>
            <a:r>
              <a:rPr lang="pt-BR" sz="1400">
                <a:solidFill>
                  <a:schemeClr val="bg1"/>
                </a:solidFill>
              </a:rPr>
              <a:t>(conclusão)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39788"/>
            <a:ext cx="7975600" cy="873125"/>
          </a:xfrm>
        </p:spPr>
        <p:txBody>
          <a:bodyPr/>
          <a:lstStyle/>
          <a:p>
            <a:pPr algn="l"/>
            <a:r>
              <a:rPr lang="en-GB" dirty="0" err="1" smtClean="0"/>
              <a:t>História</a:t>
            </a:r>
            <a:r>
              <a:rPr lang="en-GB" dirty="0" smtClean="0"/>
              <a:t> </a:t>
            </a:r>
            <a:r>
              <a:rPr lang="en-GB" dirty="0" err="1" smtClean="0"/>
              <a:t>em</a:t>
            </a:r>
            <a:r>
              <a:rPr lang="en-GB" dirty="0" smtClean="0"/>
              <a:t> </a:t>
            </a:r>
            <a:r>
              <a:rPr lang="en-GB" dirty="0" err="1" smtClean="0"/>
              <a:t>Linhas</a:t>
            </a:r>
            <a:r>
              <a:rPr lang="en-GB" dirty="0" smtClean="0"/>
              <a:t>: O </a:t>
            </a:r>
            <a:r>
              <a:rPr lang="en-GB" dirty="0" err="1" smtClean="0"/>
              <a:t>Dilema</a:t>
            </a:r>
            <a:r>
              <a:rPr lang="en-GB" dirty="0" smtClean="0"/>
              <a:t> 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1712913"/>
            <a:ext cx="8343901" cy="3895725"/>
          </a:xfrm>
        </p:spPr>
        <p:txBody>
          <a:bodyPr/>
          <a:lstStyle/>
          <a:p>
            <a:pPr lvl="1" algn="just"/>
            <a:r>
              <a:rPr lang="pt-BR" sz="2400" dirty="0" smtClean="0">
                <a:solidFill>
                  <a:schemeClr val="bg1"/>
                </a:solidFill>
                <a:latin typeface="+mn-lt"/>
              </a:rPr>
              <a:t>Paula e Bruna são duas amigas da escola são inseparáveis, p</a:t>
            </a:r>
            <a:r>
              <a:rPr lang="pt-BR" sz="2400" dirty="0" smtClean="0"/>
              <a:t>assam o dia na escola falando dos namorados ou </a:t>
            </a:r>
            <a:r>
              <a:rPr lang="pt-BR" sz="2400" dirty="0" err="1" smtClean="0"/>
              <a:t>ficantes</a:t>
            </a:r>
            <a:r>
              <a:rPr lang="pt-BR" sz="2400" dirty="0" smtClean="0"/>
              <a:t> e o que fizeram juntos. Um dia uma das amigas Amanda descobre que elas namoram a mesma pessoa. Então começa a confusão, o que fazer?</a:t>
            </a:r>
            <a:endParaRPr lang="pt-BR" sz="2400" dirty="0">
              <a:solidFill>
                <a:schemeClr val="bg1"/>
              </a:solidFill>
              <a:latin typeface="+mn-lt"/>
            </a:endParaRPr>
          </a:p>
          <a:p>
            <a:pPr lvl="1">
              <a:buNone/>
            </a:pPr>
            <a:r>
              <a:rPr lang="en-GB" sz="2400" dirty="0"/>
              <a:t>	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06450"/>
            <a:ext cx="7975600" cy="873125"/>
          </a:xfrm>
        </p:spPr>
        <p:txBody>
          <a:bodyPr/>
          <a:lstStyle/>
          <a:p>
            <a:pPr algn="l"/>
            <a:r>
              <a:rPr lang="en-US" dirty="0" err="1" smtClean="0"/>
              <a:t>Diagrama</a:t>
            </a:r>
            <a:r>
              <a:rPr lang="en-US" dirty="0" smtClean="0"/>
              <a:t>  </a:t>
            </a:r>
            <a:r>
              <a:rPr lang="en-US" dirty="0" err="1" smtClean="0"/>
              <a:t>roteiro</a:t>
            </a:r>
            <a:r>
              <a:rPr lang="en-US" dirty="0" smtClean="0"/>
              <a:t> – O </a:t>
            </a:r>
            <a:r>
              <a:rPr lang="en-US" dirty="0" err="1" smtClean="0"/>
              <a:t>Dilema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67267" name="Text Box 3"/>
          <p:cNvSpPr txBox="1">
            <a:spLocks noChangeArrowheads="1"/>
          </p:cNvSpPr>
          <p:nvPr/>
        </p:nvSpPr>
        <p:spPr bwMode="auto">
          <a:xfrm>
            <a:off x="6110288" y="5613400"/>
            <a:ext cx="1485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Tempo</a:t>
            </a:r>
          </a:p>
        </p:txBody>
      </p:sp>
      <p:sp>
        <p:nvSpPr>
          <p:cNvPr id="267268" name="Text Box 4"/>
          <p:cNvSpPr txBox="1">
            <a:spLocks noChangeArrowheads="1"/>
          </p:cNvSpPr>
          <p:nvPr/>
        </p:nvSpPr>
        <p:spPr bwMode="auto">
          <a:xfrm rot="16200000">
            <a:off x="6250781" y="3507582"/>
            <a:ext cx="3260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Ação Dramática</a:t>
            </a:r>
          </a:p>
        </p:txBody>
      </p:sp>
      <p:grpSp>
        <p:nvGrpSpPr>
          <p:cNvPr id="267269" name="Group 5"/>
          <p:cNvGrpSpPr>
            <a:grpSpLocks/>
          </p:cNvGrpSpPr>
          <p:nvPr/>
        </p:nvGrpSpPr>
        <p:grpSpPr bwMode="auto">
          <a:xfrm>
            <a:off x="1230313" y="2136775"/>
            <a:ext cx="6365875" cy="3476625"/>
            <a:chOff x="667" y="1058"/>
            <a:chExt cx="4124" cy="2252"/>
          </a:xfrm>
        </p:grpSpPr>
        <p:sp>
          <p:nvSpPr>
            <p:cNvPr id="267270" name="Line 6"/>
            <p:cNvSpPr>
              <a:spLocks noChangeShapeType="1"/>
            </p:cNvSpPr>
            <p:nvPr/>
          </p:nvSpPr>
          <p:spPr bwMode="auto">
            <a:xfrm>
              <a:off x="667" y="3310"/>
              <a:ext cx="4124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267271" name="Line 7"/>
            <p:cNvSpPr>
              <a:spLocks noChangeShapeType="1"/>
            </p:cNvSpPr>
            <p:nvPr/>
          </p:nvSpPr>
          <p:spPr bwMode="auto">
            <a:xfrm flipV="1">
              <a:off x="4791" y="1058"/>
              <a:ext cx="0" cy="225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67272" name="Line 8"/>
          <p:cNvSpPr>
            <a:spLocks noChangeShapeType="1"/>
          </p:cNvSpPr>
          <p:nvPr/>
        </p:nvSpPr>
        <p:spPr bwMode="auto">
          <a:xfrm flipV="1">
            <a:off x="1230313" y="4552950"/>
            <a:ext cx="0" cy="10604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67273" name="Line 9"/>
          <p:cNvSpPr>
            <a:spLocks noChangeShapeType="1"/>
          </p:cNvSpPr>
          <p:nvPr/>
        </p:nvSpPr>
        <p:spPr bwMode="auto">
          <a:xfrm flipV="1">
            <a:off x="1230313" y="2400300"/>
            <a:ext cx="5183187" cy="21526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67274" name="Line 10"/>
          <p:cNvSpPr>
            <a:spLocks noChangeShapeType="1"/>
          </p:cNvSpPr>
          <p:nvPr/>
        </p:nvSpPr>
        <p:spPr bwMode="auto">
          <a:xfrm>
            <a:off x="6413500" y="2400300"/>
            <a:ext cx="1182688" cy="7048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67275" name="Oval 11"/>
          <p:cNvSpPr>
            <a:spLocks noChangeArrowheads="1"/>
          </p:cNvSpPr>
          <p:nvPr/>
        </p:nvSpPr>
        <p:spPr bwMode="auto">
          <a:xfrm>
            <a:off x="1120775" y="4441825"/>
            <a:ext cx="219075" cy="2222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67276" name="Oval 12"/>
          <p:cNvSpPr>
            <a:spLocks noChangeArrowheads="1"/>
          </p:cNvSpPr>
          <p:nvPr/>
        </p:nvSpPr>
        <p:spPr bwMode="auto">
          <a:xfrm>
            <a:off x="6303963" y="2289175"/>
            <a:ext cx="219075" cy="2206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67277" name="Oval 13"/>
          <p:cNvSpPr>
            <a:spLocks noChangeArrowheads="1"/>
          </p:cNvSpPr>
          <p:nvPr/>
        </p:nvSpPr>
        <p:spPr bwMode="auto">
          <a:xfrm>
            <a:off x="7486650" y="2995613"/>
            <a:ext cx="219075" cy="2222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67278" name="Text Box 14"/>
          <p:cNvSpPr txBox="1">
            <a:spLocks noChangeArrowheads="1"/>
          </p:cNvSpPr>
          <p:nvPr/>
        </p:nvSpPr>
        <p:spPr bwMode="auto">
          <a:xfrm>
            <a:off x="995363" y="4575175"/>
            <a:ext cx="16335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</a:rPr>
              <a:t>Problema</a:t>
            </a:r>
            <a:r>
              <a:rPr lang="pt-BR" sz="1400">
                <a:solidFill>
                  <a:schemeClr val="bg1"/>
                </a:solidFill>
              </a:rPr>
              <a:t/>
            </a:r>
            <a:br>
              <a:rPr lang="pt-BR" sz="1400">
                <a:solidFill>
                  <a:schemeClr val="bg1"/>
                </a:solidFill>
              </a:rPr>
            </a:br>
            <a:r>
              <a:rPr lang="pt-BR" sz="1400">
                <a:solidFill>
                  <a:schemeClr val="bg1"/>
                </a:solidFill>
              </a:rPr>
              <a:t>Complicação</a:t>
            </a:r>
            <a:br>
              <a:rPr lang="pt-BR" sz="1400">
                <a:solidFill>
                  <a:schemeClr val="bg1"/>
                </a:solidFill>
              </a:rPr>
            </a:br>
            <a:r>
              <a:rPr lang="pt-BR" sz="1400">
                <a:solidFill>
                  <a:schemeClr val="bg1"/>
                </a:solidFill>
              </a:rPr>
              <a:t>Conflito</a:t>
            </a:r>
          </a:p>
        </p:txBody>
      </p:sp>
      <p:sp>
        <p:nvSpPr>
          <p:cNvPr id="267279" name="Text Box 15"/>
          <p:cNvSpPr txBox="1">
            <a:spLocks noChangeArrowheads="1"/>
          </p:cNvSpPr>
          <p:nvPr/>
        </p:nvSpPr>
        <p:spPr bwMode="auto">
          <a:xfrm>
            <a:off x="4264025" y="1984375"/>
            <a:ext cx="17319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</a:rPr>
              <a:t>Climax</a:t>
            </a:r>
            <a:r>
              <a:rPr lang="pt-BR" sz="1400">
                <a:solidFill>
                  <a:schemeClr val="bg1"/>
                </a:solidFill>
              </a:rPr>
              <a:t/>
            </a:r>
            <a:br>
              <a:rPr lang="pt-BR" sz="1400">
                <a:solidFill>
                  <a:schemeClr val="bg1"/>
                </a:solidFill>
              </a:rPr>
            </a:br>
            <a:r>
              <a:rPr lang="pt-BR" sz="1400">
                <a:solidFill>
                  <a:schemeClr val="bg1"/>
                </a:solidFill>
              </a:rPr>
              <a:t>(ponto de virada)</a:t>
            </a:r>
          </a:p>
        </p:txBody>
      </p:sp>
      <p:sp>
        <p:nvSpPr>
          <p:cNvPr id="267280" name="Text Box 16"/>
          <p:cNvSpPr txBox="1">
            <a:spLocks noChangeArrowheads="1"/>
          </p:cNvSpPr>
          <p:nvPr/>
        </p:nvSpPr>
        <p:spPr bwMode="auto">
          <a:xfrm>
            <a:off x="5705475" y="3714750"/>
            <a:ext cx="17319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</a:rPr>
              <a:t>Resolução</a:t>
            </a:r>
            <a:r>
              <a:rPr lang="pt-BR" sz="1400">
                <a:solidFill>
                  <a:schemeClr val="bg1"/>
                </a:solidFill>
              </a:rPr>
              <a:t/>
            </a:r>
            <a:br>
              <a:rPr lang="pt-BR" sz="1400">
                <a:solidFill>
                  <a:schemeClr val="bg1"/>
                </a:solidFill>
              </a:rPr>
            </a:br>
            <a:r>
              <a:rPr lang="pt-BR" sz="1400">
                <a:solidFill>
                  <a:schemeClr val="bg1"/>
                </a:solidFill>
              </a:rPr>
              <a:t>(conclusão)</a:t>
            </a:r>
          </a:p>
        </p:txBody>
      </p:sp>
      <p:sp>
        <p:nvSpPr>
          <p:cNvPr id="267281" name="Text Box 17"/>
          <p:cNvSpPr txBox="1">
            <a:spLocks noChangeArrowheads="1"/>
          </p:cNvSpPr>
          <p:nvPr/>
        </p:nvSpPr>
        <p:spPr bwMode="auto">
          <a:xfrm>
            <a:off x="365125" y="3714750"/>
            <a:ext cx="1384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200" dirty="0" smtClean="0">
                <a:solidFill>
                  <a:schemeClr val="bg1"/>
                </a:solidFill>
              </a:rPr>
              <a:t>Duas meninas namoram o mesmo menino 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267282" name="Text Box 18"/>
          <p:cNvSpPr txBox="1">
            <a:spLocks noChangeArrowheads="1"/>
          </p:cNvSpPr>
          <p:nvPr/>
        </p:nvSpPr>
        <p:spPr bwMode="auto">
          <a:xfrm>
            <a:off x="5305425" y="1730375"/>
            <a:ext cx="30114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200" dirty="0" smtClean="0">
                <a:solidFill>
                  <a:schemeClr val="bg1"/>
                </a:solidFill>
              </a:rPr>
              <a:t>Elas são amigas e descobrem que tem o namorado em comum 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267283" name="Text Box 19"/>
          <p:cNvSpPr txBox="1">
            <a:spLocks noChangeArrowheads="1"/>
          </p:cNvSpPr>
          <p:nvPr/>
        </p:nvSpPr>
        <p:spPr bwMode="auto">
          <a:xfrm>
            <a:off x="5607050" y="3105150"/>
            <a:ext cx="18303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200" dirty="0" smtClean="0">
                <a:solidFill>
                  <a:schemeClr val="bg1"/>
                </a:solidFill>
              </a:rPr>
              <a:t>Elas preferem ficar sem namorado</a:t>
            </a:r>
            <a:endParaRPr lang="pt-BR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06450"/>
            <a:ext cx="7975600" cy="873125"/>
          </a:xfrm>
        </p:spPr>
        <p:txBody>
          <a:bodyPr/>
          <a:lstStyle/>
          <a:p>
            <a:pPr algn="l"/>
            <a:r>
              <a:rPr lang="en-US" sz="4000" dirty="0" err="1" smtClean="0"/>
              <a:t>Estrutura</a:t>
            </a:r>
            <a:r>
              <a:rPr lang="en-US" sz="4000" dirty="0" smtClean="0"/>
              <a:t> </a:t>
            </a:r>
            <a:r>
              <a:rPr lang="en-US" sz="4000" dirty="0"/>
              <a:t>de </a:t>
            </a:r>
            <a:r>
              <a:rPr lang="en-US" sz="4000" dirty="0" err="1" smtClean="0"/>
              <a:t>roteiro</a:t>
            </a:r>
            <a:endParaRPr lang="en-US" sz="4000" dirty="0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1538" y="2598738"/>
            <a:ext cx="7800975" cy="3109912"/>
          </a:xfrm>
        </p:spPr>
        <p:txBody>
          <a:bodyPr/>
          <a:lstStyle/>
          <a:p>
            <a:r>
              <a:rPr lang="en-GB" dirty="0" err="1" smtClean="0"/>
              <a:t>Algo</a:t>
            </a:r>
            <a:r>
              <a:rPr lang="en-GB" dirty="0" smtClean="0"/>
              <a:t> </a:t>
            </a:r>
            <a:r>
              <a:rPr lang="en-GB" dirty="0" err="1"/>
              <a:t>interessante</a:t>
            </a:r>
            <a:r>
              <a:rPr lang="en-GB" dirty="0"/>
              <a:t> </a:t>
            </a:r>
            <a:r>
              <a:rPr lang="en-GB" dirty="0" err="1"/>
              <a:t>sempre</a:t>
            </a:r>
            <a:r>
              <a:rPr lang="en-GB" dirty="0"/>
              <a:t> </a:t>
            </a:r>
            <a:r>
              <a:rPr lang="en-GB" dirty="0" err="1"/>
              <a:t>deve</a:t>
            </a:r>
            <a:r>
              <a:rPr lang="en-GB" dirty="0"/>
              <a:t> </a:t>
            </a:r>
            <a:r>
              <a:rPr lang="en-GB" dirty="0" err="1"/>
              <a:t>estar</a:t>
            </a:r>
            <a:r>
              <a:rPr lang="en-GB" dirty="0"/>
              <a:t> </a:t>
            </a:r>
            <a:r>
              <a:rPr lang="en-GB" dirty="0" err="1"/>
              <a:t>acontecendo</a:t>
            </a:r>
            <a:r>
              <a:rPr lang="en-GB" dirty="0"/>
              <a:t> no </a:t>
            </a:r>
            <a:r>
              <a:rPr lang="en-GB" dirty="0" err="1"/>
              <a:t>filme</a:t>
            </a:r>
            <a:r>
              <a:rPr lang="en-GB" dirty="0"/>
              <a:t>.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806450"/>
            <a:ext cx="7975600" cy="873125"/>
          </a:xfrm>
          <a:noFill/>
          <a:ln/>
        </p:spPr>
        <p:txBody>
          <a:bodyPr/>
          <a:lstStyle/>
          <a:p>
            <a:pPr algn="l"/>
            <a:r>
              <a:rPr lang="en-US"/>
              <a:t>Conclusão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1679575"/>
            <a:ext cx="7961313" cy="4416425"/>
          </a:xfrm>
          <a:noFill/>
          <a:ln/>
        </p:spPr>
        <p:txBody>
          <a:bodyPr/>
          <a:lstStyle/>
          <a:p>
            <a:pPr lvl="1"/>
            <a:r>
              <a:rPr lang="pt-BR"/>
              <a:t>O que faz um roteiro brilhante não é o processo de elaboração. É a idéia.</a:t>
            </a:r>
          </a:p>
          <a:p>
            <a:pPr lvl="1"/>
            <a:endParaRPr lang="pt-BR"/>
          </a:p>
          <a:p>
            <a:pPr lvl="1"/>
            <a:r>
              <a:rPr lang="pt-BR"/>
              <a:t>Inventar é romper com as regras.</a:t>
            </a:r>
          </a:p>
          <a:p>
            <a:pPr lvl="1"/>
            <a:endParaRPr lang="pt-BR"/>
          </a:p>
          <a:p>
            <a:pPr lvl="1"/>
            <a:r>
              <a:rPr lang="pt-BR"/>
              <a:t>Como artista você deve criar</a:t>
            </a:r>
          </a:p>
          <a:p>
            <a:pPr lvl="1"/>
            <a:r>
              <a:rPr lang="pt-BR"/>
              <a:t>Como profissional você deve manter os pés no chão.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ChangeArrowheads="1"/>
          </p:cNvSpPr>
          <p:nvPr/>
        </p:nvSpPr>
        <p:spPr bwMode="auto">
          <a:xfrm>
            <a:off x="2043113" y="908050"/>
            <a:ext cx="5038725" cy="5038725"/>
          </a:xfrm>
          <a:prstGeom prst="rect">
            <a:avLst/>
          </a:prstGeom>
          <a:solidFill>
            <a:srgbClr val="777777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grpSp>
        <p:nvGrpSpPr>
          <p:cNvPr id="101379" name="Group 3"/>
          <p:cNvGrpSpPr>
            <a:grpSpLocks/>
          </p:cNvGrpSpPr>
          <p:nvPr/>
        </p:nvGrpSpPr>
        <p:grpSpPr bwMode="auto">
          <a:xfrm>
            <a:off x="2589213" y="1436688"/>
            <a:ext cx="3948112" cy="3981450"/>
            <a:chOff x="1292" y="572"/>
            <a:chExt cx="3176" cy="3175"/>
          </a:xfrm>
        </p:grpSpPr>
        <p:sp>
          <p:nvSpPr>
            <p:cNvPr id="101380" name="Oval 4"/>
            <p:cNvSpPr>
              <a:spLocks noChangeArrowheads="1"/>
            </p:cNvSpPr>
            <p:nvPr/>
          </p:nvSpPr>
          <p:spPr bwMode="auto">
            <a:xfrm>
              <a:off x="1292" y="572"/>
              <a:ext cx="3176" cy="3175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1381" name="Rectangle 5"/>
            <p:cNvSpPr>
              <a:spLocks noChangeArrowheads="1"/>
            </p:cNvSpPr>
            <p:nvPr/>
          </p:nvSpPr>
          <p:spPr bwMode="auto">
            <a:xfrm>
              <a:off x="2829" y="582"/>
              <a:ext cx="102" cy="157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101382" name="Line 6"/>
          <p:cNvSpPr>
            <a:spLocks noChangeShapeType="1"/>
          </p:cNvSpPr>
          <p:nvPr/>
        </p:nvSpPr>
        <p:spPr bwMode="auto">
          <a:xfrm>
            <a:off x="4556125" y="901700"/>
            <a:ext cx="14288" cy="5051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101383" name="Line 7"/>
          <p:cNvSpPr>
            <a:spLocks noChangeShapeType="1"/>
          </p:cNvSpPr>
          <p:nvPr/>
        </p:nvSpPr>
        <p:spPr bwMode="auto">
          <a:xfrm rot="5400000">
            <a:off x="4559301" y="908050"/>
            <a:ext cx="6350" cy="5038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101384" name="Oval 8"/>
          <p:cNvSpPr>
            <a:spLocks noChangeAspect="1" noChangeArrowheads="1"/>
          </p:cNvSpPr>
          <p:nvPr/>
        </p:nvSpPr>
        <p:spPr bwMode="auto">
          <a:xfrm>
            <a:off x="2573338" y="1436688"/>
            <a:ext cx="3979862" cy="3981450"/>
          </a:xfrm>
          <a:prstGeom prst="ellipse">
            <a:avLst/>
          </a:prstGeom>
          <a:noFill/>
          <a:ln w="1270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0800" b="1"/>
              <a:t>4</a:t>
            </a:r>
            <a:endParaRPr lang="en-US" sz="20800" b="1"/>
          </a:p>
        </p:txBody>
      </p:sp>
      <p:sp>
        <p:nvSpPr>
          <p:cNvPr id="101385" name="Oval 9"/>
          <p:cNvSpPr>
            <a:spLocks noChangeAspect="1" noChangeArrowheads="1"/>
          </p:cNvSpPr>
          <p:nvPr/>
        </p:nvSpPr>
        <p:spPr bwMode="auto">
          <a:xfrm>
            <a:off x="2311400" y="1174750"/>
            <a:ext cx="4503738" cy="4505325"/>
          </a:xfrm>
          <a:prstGeom prst="ellipse">
            <a:avLst/>
          </a:prstGeom>
          <a:noFill/>
          <a:ln w="1270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300000">
                                      <p:cBhvr>
                                        <p:cTn id="6" dur="2000" fill="hold"/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2043113" y="908050"/>
            <a:ext cx="5038725" cy="5038725"/>
          </a:xfrm>
          <a:prstGeom prst="rect">
            <a:avLst/>
          </a:prstGeom>
          <a:solidFill>
            <a:srgbClr val="777777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grpSp>
        <p:nvGrpSpPr>
          <p:cNvPr id="102403" name="Group 3"/>
          <p:cNvGrpSpPr>
            <a:grpSpLocks/>
          </p:cNvGrpSpPr>
          <p:nvPr/>
        </p:nvGrpSpPr>
        <p:grpSpPr bwMode="auto">
          <a:xfrm>
            <a:off x="2589213" y="1436688"/>
            <a:ext cx="3948112" cy="3981450"/>
            <a:chOff x="1292" y="572"/>
            <a:chExt cx="3176" cy="3175"/>
          </a:xfrm>
        </p:grpSpPr>
        <p:sp>
          <p:nvSpPr>
            <p:cNvPr id="102404" name="Oval 4"/>
            <p:cNvSpPr>
              <a:spLocks noChangeArrowheads="1"/>
            </p:cNvSpPr>
            <p:nvPr/>
          </p:nvSpPr>
          <p:spPr bwMode="auto">
            <a:xfrm>
              <a:off x="1292" y="572"/>
              <a:ext cx="3176" cy="3175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2405" name="Rectangle 5"/>
            <p:cNvSpPr>
              <a:spLocks noChangeArrowheads="1"/>
            </p:cNvSpPr>
            <p:nvPr/>
          </p:nvSpPr>
          <p:spPr bwMode="auto">
            <a:xfrm>
              <a:off x="2829" y="582"/>
              <a:ext cx="102" cy="157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102406" name="Line 6"/>
          <p:cNvSpPr>
            <a:spLocks noChangeShapeType="1"/>
          </p:cNvSpPr>
          <p:nvPr/>
        </p:nvSpPr>
        <p:spPr bwMode="auto">
          <a:xfrm>
            <a:off x="4556125" y="901700"/>
            <a:ext cx="14288" cy="5051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102407" name="Line 7"/>
          <p:cNvSpPr>
            <a:spLocks noChangeShapeType="1"/>
          </p:cNvSpPr>
          <p:nvPr/>
        </p:nvSpPr>
        <p:spPr bwMode="auto">
          <a:xfrm rot="5400000">
            <a:off x="4559301" y="908050"/>
            <a:ext cx="6350" cy="5038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102408" name="Oval 8"/>
          <p:cNvSpPr>
            <a:spLocks noChangeAspect="1" noChangeArrowheads="1"/>
          </p:cNvSpPr>
          <p:nvPr/>
        </p:nvSpPr>
        <p:spPr bwMode="auto">
          <a:xfrm>
            <a:off x="2573338" y="1436688"/>
            <a:ext cx="3979862" cy="3981450"/>
          </a:xfrm>
          <a:prstGeom prst="ellipse">
            <a:avLst/>
          </a:prstGeom>
          <a:noFill/>
          <a:ln w="1270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0800" b="1"/>
              <a:t>3</a:t>
            </a:r>
            <a:endParaRPr lang="en-US" sz="20800" b="1"/>
          </a:p>
        </p:txBody>
      </p:sp>
      <p:sp>
        <p:nvSpPr>
          <p:cNvPr id="102409" name="Oval 9"/>
          <p:cNvSpPr>
            <a:spLocks noChangeAspect="1" noChangeArrowheads="1"/>
          </p:cNvSpPr>
          <p:nvPr/>
        </p:nvSpPr>
        <p:spPr bwMode="auto">
          <a:xfrm>
            <a:off x="2311400" y="1174750"/>
            <a:ext cx="4503738" cy="4505325"/>
          </a:xfrm>
          <a:prstGeom prst="ellipse">
            <a:avLst/>
          </a:prstGeom>
          <a:noFill/>
          <a:ln w="1270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300000">
                                      <p:cBhvr>
                                        <p:cTn id="6" dur="2000" fill="hold"/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5" name="Picture 5">
            <a:hlinkClick r:id="" action="ppaction://media"/>
          </p:cNvPr>
          <p:cNvPicPr>
            <a:picLocks noRot="1" noChangeAspect="1" noChangeArrowheads="1"/>
          </p:cNvPicPr>
          <p:nvPr>
            <a:wavAudioFile r:embed="rId1" name="bip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304800" cy="304800"/>
          </a:xfrm>
          <a:prstGeom prst="rect">
            <a:avLst/>
          </a:prstGeom>
          <a:noFill/>
        </p:spPr>
      </p:pic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2043113" y="908050"/>
            <a:ext cx="5038725" cy="5038725"/>
          </a:xfrm>
          <a:prstGeom prst="rect">
            <a:avLst/>
          </a:prstGeom>
          <a:solidFill>
            <a:srgbClr val="777777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3921125" y="1268413"/>
            <a:ext cx="228600" cy="431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BR" sz="1800"/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4997450" y="1268413"/>
            <a:ext cx="228600" cy="431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BR" sz="1800"/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0" fill="hold"/>
                                        <p:tgtEl>
                                          <p:spTgt spid="665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656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6" name="Rectangle 12"/>
          <p:cNvSpPr>
            <a:spLocks noChangeArrowheads="1"/>
          </p:cNvSpPr>
          <p:nvPr/>
        </p:nvSpPr>
        <p:spPr bwMode="auto">
          <a:xfrm>
            <a:off x="2043113" y="908050"/>
            <a:ext cx="5038725" cy="5038725"/>
          </a:xfrm>
          <a:prstGeom prst="rect">
            <a:avLst/>
          </a:prstGeom>
          <a:solidFill>
            <a:srgbClr val="777777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3921125" y="1268413"/>
            <a:ext cx="228600" cy="17224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BR" sz="1800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4997450" y="1268413"/>
            <a:ext cx="228600" cy="17224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BR" sz="1800"/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3921125" y="3817938"/>
            <a:ext cx="228600" cy="176847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BR" sz="1800"/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4997450" y="3817938"/>
            <a:ext cx="228600" cy="176847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BR" sz="1800"/>
          </a:p>
        </p:txBody>
      </p:sp>
      <p:sp>
        <p:nvSpPr>
          <p:cNvPr id="67591" name="Rectangle 7"/>
          <p:cNvSpPr>
            <a:spLocks noChangeArrowheads="1"/>
          </p:cNvSpPr>
          <p:nvPr/>
        </p:nvSpPr>
        <p:spPr bwMode="auto">
          <a:xfrm rot="5400000">
            <a:off x="3162300" y="2003425"/>
            <a:ext cx="228600" cy="17462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/>
            <a:endParaRPr lang="pt-BR" sz="1800"/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 rot="5400000">
            <a:off x="5745163" y="2014537"/>
            <a:ext cx="228600" cy="17240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/>
            <a:endParaRPr lang="pt-BR" sz="1800"/>
          </a:p>
        </p:txBody>
      </p:sp>
      <p:sp>
        <p:nvSpPr>
          <p:cNvPr id="67593" name="Rectangle 9"/>
          <p:cNvSpPr>
            <a:spLocks noChangeArrowheads="1"/>
          </p:cNvSpPr>
          <p:nvPr/>
        </p:nvSpPr>
        <p:spPr bwMode="auto">
          <a:xfrm rot="5400000">
            <a:off x="3162300" y="3059113"/>
            <a:ext cx="228600" cy="17462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/>
            <a:endParaRPr lang="pt-BR" sz="1800"/>
          </a:p>
        </p:txBody>
      </p:sp>
      <p:sp>
        <p:nvSpPr>
          <p:cNvPr id="67594" name="Rectangle 10"/>
          <p:cNvSpPr>
            <a:spLocks noChangeArrowheads="1"/>
          </p:cNvSpPr>
          <p:nvPr/>
        </p:nvSpPr>
        <p:spPr bwMode="auto">
          <a:xfrm rot="5400000">
            <a:off x="5745163" y="3070225"/>
            <a:ext cx="228600" cy="17240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/>
            <a:endParaRPr lang="pt-BR" sz="1800"/>
          </a:p>
        </p:txBody>
      </p:sp>
      <p:pic>
        <p:nvPicPr>
          <p:cNvPr id="67595" name="Picture 11">
            <a:hlinkClick r:id="" action="ppaction://media"/>
          </p:cNvPr>
          <p:cNvPicPr>
            <a:picLocks noRot="1" noChangeAspect="1" noChangeArrowheads="1"/>
          </p:cNvPicPr>
          <p:nvPr>
            <a:wavAudioFile r:embed="rId1" name="bip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0" fill="hold"/>
                                        <p:tgtEl>
                                          <p:spTgt spid="6759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759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Oval 3"/>
          <p:cNvSpPr>
            <a:spLocks noChangeAspect="1" noChangeArrowheads="1"/>
          </p:cNvSpPr>
          <p:nvPr/>
        </p:nvSpPr>
        <p:spPr bwMode="auto">
          <a:xfrm>
            <a:off x="2025650" y="866775"/>
            <a:ext cx="5084763" cy="5086350"/>
          </a:xfrm>
          <a:prstGeom prst="ellipse">
            <a:avLst/>
          </a:prstGeom>
          <a:noFill/>
          <a:ln w="1270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BR" sz="20800" b="1"/>
          </a:p>
        </p:txBody>
      </p:sp>
      <p:sp>
        <p:nvSpPr>
          <p:cNvPr id="68617" name="Rectangle 9"/>
          <p:cNvSpPr>
            <a:spLocks noChangeArrowheads="1"/>
          </p:cNvSpPr>
          <p:nvPr/>
        </p:nvSpPr>
        <p:spPr bwMode="auto">
          <a:xfrm>
            <a:off x="2043113" y="908050"/>
            <a:ext cx="5038725" cy="5038725"/>
          </a:xfrm>
          <a:prstGeom prst="rect">
            <a:avLst/>
          </a:prstGeom>
          <a:solidFill>
            <a:srgbClr val="777777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68618" name="Oval 10"/>
          <p:cNvSpPr>
            <a:spLocks noChangeAspect="1" noChangeArrowheads="1"/>
          </p:cNvSpPr>
          <p:nvPr/>
        </p:nvSpPr>
        <p:spPr bwMode="auto">
          <a:xfrm>
            <a:off x="2573338" y="1436688"/>
            <a:ext cx="3979862" cy="3981450"/>
          </a:xfrm>
          <a:prstGeom prst="ellipse">
            <a:avLst/>
          </a:prstGeom>
          <a:noFill/>
          <a:ln w="1270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BR" sz="20800" b="1"/>
          </a:p>
        </p:txBody>
      </p:sp>
      <p:sp>
        <p:nvSpPr>
          <p:cNvPr id="68619" name="Oval 11"/>
          <p:cNvSpPr>
            <a:spLocks noChangeAspect="1" noChangeArrowheads="1"/>
          </p:cNvSpPr>
          <p:nvPr/>
        </p:nvSpPr>
        <p:spPr bwMode="auto">
          <a:xfrm>
            <a:off x="2311400" y="1174750"/>
            <a:ext cx="4503738" cy="4505325"/>
          </a:xfrm>
          <a:prstGeom prst="ellipse">
            <a:avLst/>
          </a:prstGeom>
          <a:noFill/>
          <a:ln w="1270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2025650" y="1803400"/>
            <a:ext cx="505618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/>
            <a:r>
              <a:rPr lang="en-GB" sz="8000" b="1"/>
              <a:t>PICTURE</a:t>
            </a:r>
            <a:r>
              <a:rPr lang="en-GB" sz="800"/>
              <a:t> </a:t>
            </a:r>
          </a:p>
          <a:p>
            <a:pPr algn="ctr">
              <a:lnSpc>
                <a:spcPct val="85000"/>
              </a:lnSpc>
            </a:pPr>
            <a:r>
              <a:rPr lang="en-GB" sz="12900" b="1">
                <a:latin typeface="Arial Narrow" pitchFamily="34" charset="0"/>
              </a:rPr>
              <a:t>START</a:t>
            </a:r>
            <a:endParaRPr lang="en-US" sz="9600" b="1">
              <a:latin typeface="Arial Narrow" pitchFamily="34" charset="0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2400300"/>
            <a:ext cx="8229600" cy="1143000"/>
          </a:xfrm>
        </p:spPr>
        <p:txBody>
          <a:bodyPr/>
          <a:lstStyle/>
          <a:p>
            <a:r>
              <a:rPr lang="en-GB" sz="4000" dirty="0"/>
              <a:t>Se </a:t>
            </a:r>
            <a:r>
              <a:rPr lang="en-GB" sz="4000" dirty="0" err="1"/>
              <a:t>uma</a:t>
            </a:r>
            <a:r>
              <a:rPr lang="en-GB" sz="4000" dirty="0"/>
              <a:t> </a:t>
            </a:r>
            <a:r>
              <a:rPr lang="en-GB" sz="4000" dirty="0" err="1"/>
              <a:t>história</a:t>
            </a:r>
            <a:r>
              <a:rPr lang="en-GB" sz="4000" dirty="0"/>
              <a:t> </a:t>
            </a:r>
            <a:r>
              <a:rPr lang="en-GB" sz="4000" dirty="0" err="1"/>
              <a:t>não</a:t>
            </a:r>
            <a:r>
              <a:rPr lang="en-GB" sz="4000" dirty="0"/>
              <a:t> </a:t>
            </a:r>
            <a:r>
              <a:rPr lang="en-GB" sz="4000" dirty="0" err="1"/>
              <a:t>consegue</a:t>
            </a:r>
            <a:r>
              <a:rPr lang="en-GB" sz="4000" dirty="0"/>
              <a:t> ser </a:t>
            </a:r>
            <a:r>
              <a:rPr lang="en-GB" sz="4000" dirty="0" err="1" smtClean="0"/>
              <a:t>pensada</a:t>
            </a:r>
            <a:r>
              <a:rPr lang="en-GB" sz="4000" dirty="0"/>
              <a:t>, </a:t>
            </a:r>
            <a:r>
              <a:rPr lang="en-GB" sz="4000" dirty="0" err="1"/>
              <a:t>não</a:t>
            </a:r>
            <a:r>
              <a:rPr lang="en-GB" sz="4000" dirty="0"/>
              <a:t> </a:t>
            </a:r>
            <a:r>
              <a:rPr lang="en-GB" sz="4000" dirty="0" err="1"/>
              <a:t>pode</a:t>
            </a:r>
            <a:r>
              <a:rPr lang="en-GB" sz="4000" dirty="0"/>
              <a:t> ser </a:t>
            </a:r>
            <a:r>
              <a:rPr lang="en-GB" sz="4000" dirty="0" err="1"/>
              <a:t>filmada</a:t>
            </a:r>
            <a:r>
              <a:rPr lang="en-GB" sz="4000" dirty="0"/>
              <a:t>.</a:t>
            </a:r>
            <a:endParaRPr lang="en-US" sz="4000" dirty="0"/>
          </a:p>
        </p:txBody>
      </p:sp>
      <p:sp>
        <p:nvSpPr>
          <p:cNvPr id="12288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Concurso Escola Roteiro e Cinema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346" y="5381065"/>
            <a:ext cx="1100185" cy="544131"/>
          </a:xfrm>
          <a:prstGeom prst="rect">
            <a:avLst/>
          </a:prstGeom>
          <a:noFill/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1321" y="5403097"/>
            <a:ext cx="50006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oteiro2-091113111845-phpapp02">
  <a:themeElements>
    <a:clrScheme name="Default Design 15">
      <a:dk1>
        <a:srgbClr val="336699"/>
      </a:dk1>
      <a:lt1>
        <a:srgbClr val="FFFFFF"/>
      </a:lt1>
      <a:dk2>
        <a:srgbClr val="000000"/>
      </a:dk2>
      <a:lt2>
        <a:srgbClr val="FFFFFF"/>
      </a:lt2>
      <a:accent1>
        <a:srgbClr val="333333"/>
      </a:accent1>
      <a:accent2>
        <a:srgbClr val="808080"/>
      </a:accent2>
      <a:accent3>
        <a:srgbClr val="AAAAAA"/>
      </a:accent3>
      <a:accent4>
        <a:srgbClr val="DADADA"/>
      </a:accent4>
      <a:accent5>
        <a:srgbClr val="ADADAD"/>
      </a:accent5>
      <a:accent6>
        <a:srgbClr val="737373"/>
      </a:accent6>
      <a:hlink>
        <a:srgbClr val="969696"/>
      </a:hlink>
      <a:folHlink>
        <a:srgbClr val="C0C0C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B2B2B2"/>
        </a:accent1>
        <a:accent2>
          <a:srgbClr val="808080"/>
        </a:accent2>
        <a:accent3>
          <a:srgbClr val="AAAAAA"/>
        </a:accent3>
        <a:accent4>
          <a:srgbClr val="DADADA"/>
        </a:accent4>
        <a:accent5>
          <a:srgbClr val="D5D5D5"/>
        </a:accent5>
        <a:accent6>
          <a:srgbClr val="737373"/>
        </a:accent6>
        <a:hlink>
          <a:srgbClr val="969696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333333"/>
        </a:accent1>
        <a:accent2>
          <a:srgbClr val="808080"/>
        </a:accent2>
        <a:accent3>
          <a:srgbClr val="AAAAAA"/>
        </a:accent3>
        <a:accent4>
          <a:srgbClr val="DADADA"/>
        </a:accent4>
        <a:accent5>
          <a:srgbClr val="ADADAD"/>
        </a:accent5>
        <a:accent6>
          <a:srgbClr val="737373"/>
        </a:accent6>
        <a:hlink>
          <a:srgbClr val="969696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336699"/>
        </a:dk1>
        <a:lt1>
          <a:srgbClr val="FFFFFF"/>
        </a:lt1>
        <a:dk2>
          <a:srgbClr val="000000"/>
        </a:dk2>
        <a:lt2>
          <a:srgbClr val="FFFFFF"/>
        </a:lt2>
        <a:accent1>
          <a:srgbClr val="333333"/>
        </a:accent1>
        <a:accent2>
          <a:srgbClr val="808080"/>
        </a:accent2>
        <a:accent3>
          <a:srgbClr val="AAAAAA"/>
        </a:accent3>
        <a:accent4>
          <a:srgbClr val="DADADA"/>
        </a:accent4>
        <a:accent5>
          <a:srgbClr val="ADADAD"/>
        </a:accent5>
        <a:accent6>
          <a:srgbClr val="737373"/>
        </a:accent6>
        <a:hlink>
          <a:srgbClr val="969696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roteiro2-091113111845-phpapp02</Template>
  <TotalTime>207</TotalTime>
  <Words>733</Words>
  <Application>Microsoft Office PowerPoint</Application>
  <PresentationFormat>Apresentação na tela (4:3)</PresentationFormat>
  <Paragraphs>182</Paragraphs>
  <Slides>36</Slides>
  <Notes>31</Notes>
  <HiddenSlides>0</HiddenSlides>
  <MMClips>2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36</vt:i4>
      </vt:variant>
    </vt:vector>
  </HeadingPairs>
  <TitlesOfParts>
    <vt:vector size="37" baseType="lpstr">
      <vt:lpstr>roteiro2-091113111845-phpapp02</vt:lpstr>
      <vt:lpstr>Festival de Vídeo Estudantil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Se uma história não consegue ser pensada, não pode ser filmada.</vt:lpstr>
      <vt:lpstr>Apresentação do PowerPoint</vt:lpstr>
      <vt:lpstr>Temáticas para o roteiro costumes da região onde os estudantes vivem e deverão estar relacionadas com as pessoas que lá moram, suas lendas e tradições, costumes, testemunhos, memórias, crônicas. </vt:lpstr>
      <vt:lpstr>Apresentação do PowerPoint</vt:lpstr>
      <vt:lpstr>Sinopse</vt:lpstr>
      <vt:lpstr>Sinopse deve ter:</vt:lpstr>
      <vt:lpstr>Como escrever?</vt:lpstr>
      <vt:lpstr>História em Linhas</vt:lpstr>
      <vt:lpstr>Escaleta - Operação Camisinha </vt:lpstr>
      <vt:lpstr>Apresentação do PowerPoint</vt:lpstr>
      <vt:lpstr> Operação Camisinha </vt:lpstr>
      <vt:lpstr> Operação Camisinha </vt:lpstr>
      <vt:lpstr>Esquema de estrutura de roteiro</vt:lpstr>
      <vt:lpstr>Esquema de estrutura de roteiro</vt:lpstr>
      <vt:lpstr>Conflito ou Plot</vt:lpstr>
      <vt:lpstr>Conflito Básico X Fundamental</vt:lpstr>
      <vt:lpstr>Conflito Básico X Fundamental</vt:lpstr>
      <vt:lpstr>Conflito Básico X Fundamental</vt:lpstr>
      <vt:lpstr>Exemplo:</vt:lpstr>
      <vt:lpstr>É no Plot que está a força do roteiro! </vt:lpstr>
      <vt:lpstr>Ponto de Virada</vt:lpstr>
      <vt:lpstr>Diagrama  Roteiro de Cinema</vt:lpstr>
      <vt:lpstr>Operação Camisinha </vt:lpstr>
      <vt:lpstr>Diagrama Curta Metragem</vt:lpstr>
      <vt:lpstr>História em Linhas: O Dilema  </vt:lpstr>
      <vt:lpstr>Diagrama  roteiro – O Dilema </vt:lpstr>
      <vt:lpstr>Estrutura de roteiro</vt:lpstr>
      <vt:lpstr>Conclusão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Roteiro para filme publicitário</dc:title>
  <dc:creator>Cliente</dc:creator>
  <cp:lastModifiedBy>Windows</cp:lastModifiedBy>
  <cp:revision>21</cp:revision>
  <dcterms:created xsi:type="dcterms:W3CDTF">2012-03-23T12:19:13Z</dcterms:created>
  <dcterms:modified xsi:type="dcterms:W3CDTF">2018-05-09T17:28:12Z</dcterms:modified>
</cp:coreProperties>
</file>