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74" r:id="rId3"/>
    <p:sldId id="267" r:id="rId4"/>
    <p:sldId id="268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9" r:id="rId16"/>
    <p:sldId id="270" r:id="rId1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de cantos arredondados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ítulo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20" name="Subtítulo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19" name="Espaço Reservado para Data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1" name="Espaço Reservado para Número de Slide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de cantos arredondados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de cantos arredondados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tângulo de cantos arredondados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Arredondar Retângulo em um Canto Único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/>
              <a:t>Clique no ícone para adicionar uma imagem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de cantos arredondados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de cantos arredondados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spaço Reservado para Título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25" name="Espaço Reservado para Data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27C6BB7-8510-4BEF-8EB0-54A7B0F3D261}" type="datetimeFigureOut">
              <a:rPr lang="pt-BR" smtClean="0"/>
              <a:pPr/>
              <a:t>08/05/2018</a:t>
            </a:fld>
            <a:endParaRPr lang="pt-BR"/>
          </a:p>
        </p:txBody>
      </p:sp>
      <p:sp>
        <p:nvSpPr>
          <p:cNvPr id="18" name="Espaço Reservado para Rodapé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83BB238-ADED-4044-AB46-A31E4F3F6A6E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42910" y="1571612"/>
            <a:ext cx="7772400" cy="1828800"/>
          </a:xfrm>
        </p:spPr>
        <p:txBody>
          <a:bodyPr/>
          <a:lstStyle/>
          <a:p>
            <a:r>
              <a:rPr lang="pt-BR" dirty="0"/>
              <a:t>Produção de vídeo e a Emoção: visão </a:t>
            </a:r>
            <a:r>
              <a:rPr lang="pt-BR" dirty="0" smtClean="0"/>
              <a:t>teórica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Josias Pereira</a:t>
            </a:r>
          </a:p>
          <a:p>
            <a:endParaRPr lang="pt-BR" dirty="0"/>
          </a:p>
        </p:txBody>
      </p:sp>
      <p:pic>
        <p:nvPicPr>
          <p:cNvPr id="5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955560"/>
            <a:ext cx="8183880" cy="41879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A Internet é um meio de comunicação que permite, pela primeira vez, comunicação de muitos com muitos, num momento escolhido, em escala global. Assim como a difusão da máquina impressora no Ocidente criou o que </a:t>
            </a:r>
            <a:r>
              <a:rPr lang="pt-BR" sz="2400" dirty="0" err="1"/>
              <a:t>MacLuhan</a:t>
            </a:r>
            <a:r>
              <a:rPr lang="pt-BR" sz="2400" dirty="0"/>
              <a:t> chamou de a Galáxia de Gutenberg, ingressamos agora num novo mundo de comunicação: a Galáxia da </a:t>
            </a:r>
            <a:r>
              <a:rPr lang="pt-BR" sz="2400" dirty="0" smtClean="0"/>
              <a:t>Internet. </a:t>
            </a:r>
            <a:r>
              <a:rPr lang="pt-BR" sz="2400" dirty="0"/>
              <a:t>(CASTELLS, 2003, p.8).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955560"/>
            <a:ext cx="8183880" cy="41879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dirty="0"/>
              <a:t> </a:t>
            </a:r>
            <a:r>
              <a:rPr lang="pt-BR" sz="2400" dirty="0"/>
              <a:t>Se a sociedade mudou, se o aluno mudou, existe a necessidade do processo de ensino realizado na escola mudar também. </a:t>
            </a:r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955560"/>
            <a:ext cx="8183880" cy="41879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2400" dirty="0"/>
              <a:t>A pedagogia é o conjunto de meios empregados pelo professor para atingir seus objetivos no âmbito das interações educativas com os alunos. Para isso é utilizado um meio que o docente ache mais eficaz para transmitir esse conhecimento. E o </a:t>
            </a:r>
            <a:r>
              <a:rPr lang="pt-BR" sz="2400" dirty="0" smtClean="0"/>
              <a:t>diálogo</a:t>
            </a:r>
            <a:r>
              <a:rPr lang="pt-BR" sz="2400" dirty="0"/>
              <a:t>, a troca de conhecimento pode ser construída na </a:t>
            </a:r>
            <a:r>
              <a:rPr lang="pt-BR" sz="2400" dirty="0" smtClean="0"/>
              <a:t>diálogo</a:t>
            </a:r>
            <a:r>
              <a:rPr lang="pt-BR" sz="2400" dirty="0"/>
              <a:t>. 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955560"/>
            <a:ext cx="8426798" cy="41879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“encontrar a alegria na escola no que ela oferece de particular, de insubstituível e um tipo de alegria que a escola é a única ou pelo menos a mais bem situada para propor: que seria </a:t>
            </a:r>
            <a:r>
              <a:rPr lang="pt-BR" sz="2400" dirty="0" smtClean="0"/>
              <a:t>uma </a:t>
            </a:r>
            <a:r>
              <a:rPr lang="pt-BR" sz="2400" dirty="0"/>
              <a:t>escola que tivesse realmente a audácia de apostar tudo na satisfação da cultura elaborada, das exigências culturais mais elevadas, de uma extrema ambição cultural</a:t>
            </a:r>
            <a:r>
              <a:rPr lang="pt-BR" sz="2400" dirty="0" smtClean="0"/>
              <a:t>?”.(</a:t>
            </a:r>
            <a:r>
              <a:rPr lang="pt-BR" sz="2400" dirty="0"/>
              <a:t>SNYDERS, 1988, p.13) 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1000108"/>
            <a:ext cx="8183880" cy="41879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“Trata-se então, na verdade, de desorganizar a escola, a partir de novos conteúdos. Por que existe um tal abismo entre o que a escola poderia ser, o que os alunos poderiam viver – e o que eles vivem na realidade? Por que o cultural não lhes dá satisfação? Por que o cultural escolar lhes dá tão pouca satisfação</a:t>
            </a:r>
            <a:r>
              <a:rPr lang="pt-BR" sz="2400" dirty="0" smtClean="0"/>
              <a:t>?”. </a:t>
            </a:r>
            <a:r>
              <a:rPr lang="pt-BR" sz="2400" dirty="0"/>
              <a:t>(SNYDERS, 1988, p.15) 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0086" y="884122"/>
            <a:ext cx="8183880" cy="41879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2400" dirty="0"/>
              <a:t>Quero pensar a escola e o aluno no presente. O que isto pode oferecer aos jovens, na sua vida de jovens, durante sua vida de jovens, passar tantos dias na escola? (...) Como podemos transformar a escola para que..."Dez anos obrigatórios de escola: </a:t>
            </a:r>
            <a:r>
              <a:rPr lang="pt-BR" sz="2400" dirty="0" smtClean="0"/>
              <a:t>são </a:t>
            </a:r>
            <a:r>
              <a:rPr lang="pt-BR" sz="2400" dirty="0"/>
              <a:t>dez anos feitos para satisfação </a:t>
            </a:r>
            <a:r>
              <a:rPr lang="pt-BR" sz="2400" dirty="0" smtClean="0"/>
              <a:t>cultural(...). </a:t>
            </a:r>
            <a:r>
              <a:rPr lang="pt-BR" sz="2400" dirty="0"/>
              <a:t>(SNYDERS, 1988, p13).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t-BR" sz="2400" dirty="0"/>
              <a:t>Conhecer os conteúdos a serem ensinados é a menor das coisas, quando se pretende instruir alguém. </a:t>
            </a:r>
            <a:r>
              <a:rPr lang="pt-BR" sz="2400" dirty="0" smtClean="0"/>
              <a:t>Porém</a:t>
            </a:r>
            <a:r>
              <a:rPr lang="pt-BR" sz="2400" dirty="0"/>
              <a:t>, a verdadeira competência pedagógica não está ai, ela consiste, de um lado, em relacionar os conteúdos a objetivos e de outro, a situações de </a:t>
            </a:r>
            <a:r>
              <a:rPr lang="pt-BR" sz="2400" dirty="0" smtClean="0"/>
              <a:t>aprendizagem. </a:t>
            </a:r>
            <a:r>
              <a:rPr lang="pt-BR" sz="2400" dirty="0"/>
              <a:t>(PERRENOD,2000,p26)</a:t>
            </a:r>
          </a:p>
          <a:p>
            <a:pPr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0086" y="1026998"/>
            <a:ext cx="8183880" cy="418795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pt-BR" dirty="0"/>
              <a:t>A emoção e a sensibilidade constituem porta de entrada no mundo dos meios de comunicação. Uma formação docente com mídias imagéticas vai além de relações lógico-cognitivas entre sujeitos. Privilegia a comunicação afetiva, permitindo-lhes um "mergulho" nas sensações proporcionadas ao contato com </a:t>
            </a:r>
            <a:r>
              <a:rPr lang="pt-BR" dirty="0" smtClean="0"/>
              <a:t>elas. </a:t>
            </a:r>
            <a:r>
              <a:rPr lang="pt-BR" dirty="0"/>
              <a:t>(PORTO, 2006,p9)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1169874"/>
            <a:ext cx="8183880" cy="418795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Educamos como fomos educados, de certa forma reproduzimos o padrão que </a:t>
            </a:r>
            <a:r>
              <a:rPr lang="pt-BR" sz="2400" dirty="0" smtClean="0"/>
              <a:t>nos foi</a:t>
            </a:r>
            <a:r>
              <a:rPr lang="pt-BR" sz="2400" dirty="0" smtClean="0"/>
              <a:t> </a:t>
            </a:r>
            <a:r>
              <a:rPr lang="pt-BR" sz="2400" dirty="0"/>
              <a:t>ensinados, essa “forma” nos condiciona como professores.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54185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pt-BR" sz="3200" dirty="0"/>
              <a:t>É provável que a docência seja a única profissão para a qual, no momento em que o aluno (futuro professor) inicia um curso de licenciatura, ou seja, a sua profissionalização, ele já traz uma experiência, de no mínimo onze anos de escola, mesmo que seja do outro lado da sala de aula – como aluno.  Mas não é somente a observação de antigos professores e o conhecimento adquirido nos cursos de licenciatura que fazem com que um professor aprenda a prática pedagógica. Ele também aprende a ser professor na sala de aula, trabalhando como professor. (LOUREIRO, 2007, p35)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673228"/>
            <a:ext cx="8183880" cy="5327540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Nossas escolas são construídas segundo o modelo </a:t>
            </a:r>
            <a:r>
              <a:rPr lang="pt-BR" sz="2400" dirty="0" smtClean="0"/>
              <a:t>de </a:t>
            </a:r>
            <a:r>
              <a:rPr lang="pt-BR" sz="2400" dirty="0"/>
              <a:t>linhas de montagem.</a:t>
            </a:r>
          </a:p>
          <a:p>
            <a:pPr>
              <a:lnSpc>
                <a:spcPct val="150000"/>
              </a:lnSpc>
            </a:pPr>
            <a:r>
              <a:rPr lang="pt-BR" sz="2400" dirty="0" smtClean="0"/>
              <a:t>Escolas </a:t>
            </a:r>
            <a:r>
              <a:rPr lang="pt-BR" sz="2400" dirty="0"/>
              <a:t>são fábricas para a produção de unidades </a:t>
            </a:r>
            <a:r>
              <a:rPr lang="pt-BR" sz="2400" dirty="0" err="1"/>
              <a:t>biopsicológicas</a:t>
            </a:r>
            <a:r>
              <a:rPr lang="pt-BR" sz="2400" dirty="0"/>
              <a:t> móveis, portadoras de conhecimentos e </a:t>
            </a:r>
            <a:r>
              <a:rPr lang="pt-BR" sz="2400" dirty="0" smtClean="0"/>
              <a:t>habilidades.[...] Unidades </a:t>
            </a:r>
            <a:r>
              <a:rPr lang="pt-BR" sz="2400" dirty="0" err="1"/>
              <a:t>biopsicológicas</a:t>
            </a:r>
            <a:r>
              <a:rPr lang="pt-BR" sz="2400" dirty="0"/>
              <a:t> móveis que, ao final do processo, não estejam de acordo com tais modelos são </a:t>
            </a:r>
            <a:r>
              <a:rPr lang="pt-BR" sz="2400" dirty="0" smtClean="0"/>
              <a:t>descartadas[...]elas </a:t>
            </a:r>
            <a:r>
              <a:rPr lang="pt-BR" sz="2400" dirty="0"/>
              <a:t>não recebem os certificados de excelência ISSO-12.000, vulgarmente denominados diplomas.</a:t>
            </a:r>
          </a:p>
          <a:p>
            <a:pPr>
              <a:lnSpc>
                <a:spcPct val="150000"/>
              </a:lnSpc>
            </a:pPr>
            <a:r>
              <a:rPr lang="pt-BR" sz="2400" dirty="0"/>
              <a:t> As unidades </a:t>
            </a:r>
            <a:r>
              <a:rPr lang="pt-BR" sz="2400" dirty="0" err="1"/>
              <a:t>biopsicológicas</a:t>
            </a:r>
            <a:r>
              <a:rPr lang="pt-BR" sz="2400" dirty="0"/>
              <a:t> móveis são aquilo de vulgarmente recebe o nome de “alunos”. (ALVES, 2005, p.36)</a:t>
            </a:r>
          </a:p>
          <a:p>
            <a:pPr algn="just"/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673228"/>
            <a:ext cx="8183880" cy="4684598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“muitas escolas consideradas como tradicionais são instituições fechadas em  si mesmas, onde a espontaneidade, a curiosidade, a criatividade e o espírito critico não tem lugar. Apresentam-se como um “supermercado” que oferece conhecimentos prontos para serem consumidos. Detém o conhecimento e não trabalham com a produção, sua função é “transmitir conteúdos para as novas gerações</a:t>
            </a:r>
            <a:r>
              <a:rPr lang="pt-BR" sz="2400" dirty="0" smtClean="0"/>
              <a:t>”. </a:t>
            </a:r>
            <a:r>
              <a:rPr lang="pt-BR" sz="2400" dirty="0"/>
              <a:t>(Porto, 1996,p13)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812684"/>
            <a:ext cx="8183880" cy="418795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pt-BR" sz="2400" dirty="0"/>
              <a:t>“nós, educadores brasileiros, somos filhos de uma sociedade patriarcal de passado colonialista e frutos de uma escola fortemente marcada pelo modelo tradicional de ensino, que transparece em nossa atuação profissional </a:t>
            </a:r>
            <a:r>
              <a:rPr lang="pt-BR" sz="2400" dirty="0" smtClean="0"/>
              <a:t>cotidiana. </a:t>
            </a:r>
            <a:r>
              <a:rPr lang="pt-BR" sz="2400" dirty="0"/>
              <a:t>(PENTEADO, 2002, p7</a:t>
            </a:r>
            <a:r>
              <a:rPr lang="pt-BR" sz="2400" dirty="0" smtClean="0"/>
              <a:t>)</a:t>
            </a:r>
            <a:endParaRPr lang="pt-BR" sz="2400" dirty="0"/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812684"/>
            <a:ext cx="8183880" cy="41879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A imprensa, o rádio e a televisão são estruturados de acordo com o princípio </a:t>
            </a:r>
            <a:r>
              <a:rPr lang="pt-BR" sz="2400" dirty="0" err="1"/>
              <a:t>um-todos</a:t>
            </a:r>
            <a:r>
              <a:rPr lang="pt-BR" sz="2400" dirty="0"/>
              <a:t>: um centro emissor envia suas mensagens a um grande número de receptores passivos e dispersos. O correio ou telefone organizam relações recíprocas entre interlocutores, mas apenas para contato indivíduo a indivíduo ou ponto a ponto (LEVY, 1999, p.63).</a:t>
            </a:r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2920" y="812684"/>
            <a:ext cx="8183880" cy="4187952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pt-BR" sz="2400" dirty="0"/>
              <a:t>O ciberespaço permite que comunidades constituam de forma progressiva e de maneira cooperativa um contexto comum (dispositivo </a:t>
            </a:r>
            <a:r>
              <a:rPr lang="pt-BR" sz="2400" dirty="0" err="1"/>
              <a:t>todos-todos</a:t>
            </a:r>
            <a:r>
              <a:rPr lang="pt-BR" sz="2400" dirty="0"/>
              <a:t>) </a:t>
            </a:r>
            <a:r>
              <a:rPr lang="pt-BR" sz="2400" dirty="0" smtClean="0"/>
              <a:t>[...] </a:t>
            </a:r>
            <a:r>
              <a:rPr lang="pt-BR" sz="2400" dirty="0"/>
              <a:t>são os novos dispositivos </a:t>
            </a:r>
            <a:r>
              <a:rPr lang="pt-BR" sz="2400" dirty="0" err="1"/>
              <a:t>informacionais</a:t>
            </a:r>
            <a:r>
              <a:rPr lang="pt-BR" sz="2400" dirty="0"/>
              <a:t> (mundos virtuais, informações em fluxo) e </a:t>
            </a:r>
            <a:r>
              <a:rPr lang="pt-BR" sz="2400" dirty="0" err="1"/>
              <a:t>comunicacionais</a:t>
            </a:r>
            <a:r>
              <a:rPr lang="pt-BR" sz="2400" dirty="0"/>
              <a:t> (comunicação </a:t>
            </a:r>
            <a:r>
              <a:rPr lang="pt-BR" sz="2400" dirty="0" err="1"/>
              <a:t>todos-todos</a:t>
            </a:r>
            <a:r>
              <a:rPr lang="pt-BR" sz="2400" dirty="0"/>
              <a:t>) que são os maiores portadores de mutações culturais. (LEVY, 1999, p.63)</a:t>
            </a:r>
          </a:p>
          <a:p>
            <a:endParaRPr lang="pt-BR" dirty="0"/>
          </a:p>
        </p:txBody>
      </p:sp>
      <p:pic>
        <p:nvPicPr>
          <p:cNvPr id="4" name="Picture 2" descr="C:\Users\cinema UFPel\Desktop\power points produção de vídeo estudantil\cropped-produçãovide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29520" y="6000768"/>
            <a:ext cx="992356" cy="490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Users\cinema UFPel\Desktop\power points produção de vídeo estudantil\200px-UFPEL-ESCUDO-2013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58214" y="6072206"/>
            <a:ext cx="428623" cy="428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48</TotalTime>
  <Words>929</Words>
  <Application>Microsoft Office PowerPoint</Application>
  <PresentationFormat>Apresentação na tela (4:3)</PresentationFormat>
  <Paragraphs>19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Aspecto</vt:lpstr>
      <vt:lpstr>Produção de vídeo e a Emoção: visão teórica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Prática docente </dc:title>
  <dc:creator>Cliente</dc:creator>
  <cp:lastModifiedBy>Cinema UFPel</cp:lastModifiedBy>
  <cp:revision>8</cp:revision>
  <dcterms:created xsi:type="dcterms:W3CDTF">2013-02-24T23:58:48Z</dcterms:created>
  <dcterms:modified xsi:type="dcterms:W3CDTF">2018-05-08T14:20:08Z</dcterms:modified>
</cp:coreProperties>
</file>