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FA27-05CA-4DFF-8544-3ED69EAEC57D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F3C795-A08D-4DBD-B1AC-8AECD2C88FD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FA27-05CA-4DFF-8544-3ED69EAEC57D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C795-A08D-4DBD-B1AC-8AECD2C88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FA27-05CA-4DFF-8544-3ED69EAEC57D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C795-A08D-4DBD-B1AC-8AECD2C88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FA27-05CA-4DFF-8544-3ED69EAEC57D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F3C795-A08D-4DBD-B1AC-8AECD2C88FD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FA27-05CA-4DFF-8544-3ED69EAEC57D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F3C795-A08D-4DBD-B1AC-8AECD2C88FD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FA27-05CA-4DFF-8544-3ED69EAEC57D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F3C795-A08D-4DBD-B1AC-8AECD2C88FD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FA27-05CA-4DFF-8544-3ED69EAEC57D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F3C795-A08D-4DBD-B1AC-8AECD2C88FD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FA27-05CA-4DFF-8544-3ED69EAEC57D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F3C795-A08D-4DBD-B1AC-8AECD2C88FD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FA27-05CA-4DFF-8544-3ED69EAEC57D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F3C795-A08D-4DBD-B1AC-8AECD2C88FD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FA27-05CA-4DFF-8544-3ED69EAEC57D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F3C795-A08D-4DBD-B1AC-8AECD2C88FD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FA27-05CA-4DFF-8544-3ED69EAEC57D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F3C795-A08D-4DBD-B1AC-8AECD2C88FD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98DFA27-05CA-4DFF-8544-3ED69EAEC57D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BF3C795-A08D-4DBD-B1AC-8AECD2C88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inema De Porão\IMAGENS\4129185944_d3d69d3bc0_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52"/>
            <a:ext cx="9144000" cy="68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0100" y="620688"/>
            <a:ext cx="7543800" cy="2152650"/>
          </a:xfrm>
        </p:spPr>
        <p:txBody>
          <a:bodyPr/>
          <a:lstStyle/>
          <a:p>
            <a:r>
              <a:rPr lang="pt-BR" sz="4400" b="1" dirty="0" smtClean="0">
                <a:solidFill>
                  <a:srgbClr val="002060"/>
                </a:solidFill>
              </a:rPr>
              <a:t>O</a:t>
            </a:r>
            <a:r>
              <a:rPr lang="pt-BR" sz="4400" b="1" dirty="0" smtClean="0">
                <a:solidFill>
                  <a:srgbClr val="002060"/>
                </a:solidFill>
              </a:rPr>
              <a:t>ficina </a:t>
            </a:r>
            <a:r>
              <a:rPr lang="pt-BR" sz="4400" b="1" dirty="0" smtClean="0">
                <a:solidFill>
                  <a:srgbClr val="002060"/>
                </a:solidFill>
              </a:rPr>
              <a:t>de vídeo </a:t>
            </a:r>
            <a:r>
              <a:rPr lang="pt-BR" sz="7200" b="1" dirty="0" smtClean="0">
                <a:solidFill>
                  <a:srgbClr val="002060"/>
                </a:solidFill>
              </a:rPr>
              <a:t>estudantil</a:t>
            </a:r>
            <a:endParaRPr lang="pt-BR" sz="7200" b="1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42362" y="3706772"/>
            <a:ext cx="4101638" cy="1008112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effectLst/>
              </a:rPr>
              <a:t>tudo que você precisa saber para fazer</a:t>
            </a:r>
          </a:p>
          <a:p>
            <a:r>
              <a:rPr lang="pt-BR" sz="3600" b="1" dirty="0" smtClean="0">
                <a:effectLst/>
              </a:rPr>
              <a:t>seu filme</a:t>
            </a:r>
            <a:endParaRPr lang="pt-BR" sz="3600" b="1" dirty="0">
              <a:effectLst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431821" y="6414120"/>
            <a:ext cx="5712179" cy="443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600" b="1" dirty="0" smtClean="0"/>
              <a:t>Kelly Demo </a:t>
            </a:r>
            <a:r>
              <a:rPr lang="pt-BR" sz="1600" b="1" dirty="0" err="1" smtClean="0"/>
              <a:t>Christ</a:t>
            </a:r>
            <a:r>
              <a:rPr lang="pt-BR" sz="1600" b="1" dirty="0" smtClean="0"/>
              <a:t> - Cinema e Audiovisual UFPEL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xmlns="" val="25905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771900" y="764704"/>
            <a:ext cx="4375448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dirty="0" smtClean="0">
                <a:solidFill>
                  <a:schemeClr val="bg1"/>
                </a:solidFill>
                <a:effectLst/>
              </a:rPr>
              <a:t>DIRETOR DE ARTE</a:t>
            </a:r>
            <a:endParaRPr lang="pt-BR" sz="60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23928" y="1556792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 diretor de arte é o responsável pelos objetos, figurinos, maquiagens, e ambientação. E isso não significa apenas </a:t>
            </a:r>
            <a:r>
              <a:rPr lang="pt-BR" sz="2400" i="1" dirty="0" smtClean="0"/>
              <a:t>arranjar </a:t>
            </a:r>
            <a:r>
              <a:rPr lang="pt-BR" sz="2400" dirty="0" smtClean="0"/>
              <a:t>este material, mas pensar sobre sua </a:t>
            </a:r>
            <a:r>
              <a:rPr lang="pt-BR" sz="2400" dirty="0" smtClean="0"/>
              <a:t>composição e cores. </a:t>
            </a:r>
            <a:r>
              <a:rPr lang="pt-BR" sz="2400" dirty="0" smtClean="0"/>
              <a:t>Como estes objetos ajudarão a contar a história, como eles serão usados, como compor os personagens: tudo isso passa pelo trabalho do diretor de arte.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309320"/>
            <a:ext cx="7543800" cy="5486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dirty="0" err="1" smtClean="0">
                <a:solidFill>
                  <a:schemeClr val="bg1"/>
                </a:solidFill>
                <a:effectLst/>
              </a:rPr>
              <a:t>Pré</a:t>
            </a:r>
            <a:r>
              <a:rPr lang="pt-BR" sz="2400" dirty="0" smtClean="0">
                <a:solidFill>
                  <a:schemeClr val="bg1"/>
                </a:solidFill>
                <a:effectLst/>
              </a:rPr>
              <a:t> e produção</a:t>
            </a:r>
            <a:endParaRPr lang="pt-BR" sz="4400" dirty="0">
              <a:solidFill>
                <a:schemeClr val="bg1"/>
              </a:solidFill>
              <a:effectLst/>
            </a:endParaRPr>
          </a:p>
        </p:txBody>
      </p:sp>
      <p:pic>
        <p:nvPicPr>
          <p:cNvPr id="6146" name="Picture 2" descr="F:\BOLSA\FOTOS\IMG_75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31810">
            <a:off x="106432" y="764704"/>
            <a:ext cx="3402274" cy="51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68" y="6143644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6202381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94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29934" y="1772816"/>
            <a:ext cx="7543800" cy="13806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dirty="0" smtClean="0">
                <a:solidFill>
                  <a:schemeClr val="bg1"/>
                </a:solidFill>
                <a:effectLst/>
              </a:rPr>
              <a:t>MONTADOR /</a:t>
            </a:r>
          </a:p>
          <a:p>
            <a:r>
              <a:rPr lang="pt-BR" sz="3600" dirty="0" smtClean="0">
                <a:solidFill>
                  <a:schemeClr val="bg1"/>
                </a:solidFill>
                <a:effectLst/>
              </a:rPr>
              <a:t>EDITOR</a:t>
            </a:r>
            <a:endParaRPr lang="pt-BR" sz="60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7036" y="3402870"/>
            <a:ext cx="8253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 primeiro que começa a trabalhar na etapa de pós-produção é o montador. O diretor precisa passar para o montador as planilhas onde consta tudo que foi gravado para que ele comece a executar seu trabalho. Muitas das escolhas feitas na montagem são feitas em conjunto com o diretor do filme.</a:t>
            </a:r>
          </a:p>
          <a:p>
            <a:endParaRPr lang="pt-BR" sz="2400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309320"/>
            <a:ext cx="7543800" cy="5486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dirty="0" smtClean="0">
                <a:solidFill>
                  <a:schemeClr val="bg1"/>
                </a:solidFill>
                <a:effectLst/>
              </a:rPr>
              <a:t>Pós-produção</a:t>
            </a:r>
            <a:endParaRPr lang="pt-BR" sz="4400" dirty="0">
              <a:solidFill>
                <a:schemeClr val="bg1"/>
              </a:soli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3237">
            <a:off x="4320846" y="33090"/>
            <a:ext cx="5012990" cy="313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68" y="6143644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6202381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55576" y="620688"/>
            <a:ext cx="754380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dirty="0" smtClean="0">
                <a:solidFill>
                  <a:schemeClr val="bg1"/>
                </a:solidFill>
                <a:effectLst/>
              </a:rPr>
              <a:t>FINALIZADOR</a:t>
            </a:r>
            <a:endParaRPr lang="pt-BR" sz="60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141291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É o responsável pelos créditos, e por certos tratamentos que são feitos na imagem (brilho, contraste, saturação, </a:t>
            </a:r>
            <a:r>
              <a:rPr lang="pt-BR" sz="2400" dirty="0" err="1" smtClean="0"/>
              <a:t>gamma</a:t>
            </a:r>
            <a:r>
              <a:rPr lang="pt-BR" sz="2400" dirty="0" smtClean="0"/>
              <a:t>, etc.)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309320"/>
            <a:ext cx="7543800" cy="5486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dirty="0" smtClean="0">
                <a:solidFill>
                  <a:schemeClr val="bg1"/>
                </a:solidFill>
                <a:effectLst/>
              </a:rPr>
              <a:t>Pós-produção</a:t>
            </a:r>
            <a:endParaRPr lang="pt-BR" sz="4400" dirty="0">
              <a:solidFill>
                <a:schemeClr val="bg1"/>
              </a:solidFill>
              <a:effectLst/>
            </a:endParaRPr>
          </a:p>
        </p:txBody>
      </p:sp>
      <p:pic>
        <p:nvPicPr>
          <p:cNvPr id="7171" name="Picture 3" descr="C:\Users\Kelly\Desktop\Cinem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5747" y="2767128"/>
            <a:ext cx="2064725" cy="321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elly\Desktop\Cinem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6297" y="2767128"/>
            <a:ext cx="2064725" cy="321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Kelly\Desktop\Originals\Cinem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1022" y="2767128"/>
            <a:ext cx="2064725" cy="321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68" y="6143644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6202381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624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3568" y="685801"/>
            <a:ext cx="7546032" cy="36575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>
                <a:solidFill>
                  <a:schemeClr val="bg1"/>
                </a:solidFill>
                <a:effectLst/>
              </a:rPr>
              <a:t>   Um </a:t>
            </a:r>
            <a:r>
              <a:rPr lang="pt-BR" sz="2400" dirty="0" smtClean="0">
                <a:solidFill>
                  <a:schemeClr val="bg1"/>
                </a:solidFill>
                <a:effectLst/>
              </a:rPr>
              <a:t>filme raramente é gravado na ordem de </a:t>
            </a:r>
            <a:r>
              <a:rPr lang="pt-BR" sz="2400" dirty="0" smtClean="0">
                <a:solidFill>
                  <a:schemeClr val="bg1"/>
                </a:solidFill>
                <a:effectLst/>
              </a:rPr>
              <a:t>seu roteiro</a:t>
            </a:r>
            <a:r>
              <a:rPr lang="pt-BR" sz="2400" dirty="0" smtClean="0">
                <a:solidFill>
                  <a:schemeClr val="bg1"/>
                </a:solidFill>
                <a:effectLst/>
              </a:rPr>
              <a:t>. Ele será realizado na ordem que for mais conveniente pensando-se na produção, direção, e as vezes até na direção dos atores.</a:t>
            </a:r>
          </a:p>
          <a:p>
            <a:pPr algn="just"/>
            <a:endParaRPr lang="pt-BR" sz="2400" dirty="0" smtClean="0">
              <a:solidFill>
                <a:schemeClr val="bg1"/>
              </a:solidFill>
              <a:effectLst/>
            </a:endParaRPr>
          </a:p>
          <a:p>
            <a:pPr algn="just">
              <a:buNone/>
            </a:pPr>
            <a:r>
              <a:rPr lang="pt-BR" sz="2400" dirty="0" smtClean="0">
                <a:solidFill>
                  <a:schemeClr val="bg1"/>
                </a:solidFill>
                <a:effectLst/>
              </a:rPr>
              <a:t>   Isso </a:t>
            </a:r>
            <a:r>
              <a:rPr lang="pt-BR" sz="2400" dirty="0" smtClean="0">
                <a:solidFill>
                  <a:schemeClr val="bg1"/>
                </a:solidFill>
                <a:effectLst/>
              </a:rPr>
              <a:t>não significa que o trabalho do montador irá iniciar apenas quando tudo estiver gravado, ou que as etapas de pré, produção e pós não se misturem.</a:t>
            </a:r>
            <a:endParaRPr lang="pt-BR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IMPORTANTE!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68" y="6143644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6202381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18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lly\Desktop\crédi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6647" y="2636912"/>
            <a:ext cx="661221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99592" y="476672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Nos </a:t>
            </a:r>
            <a:r>
              <a:rPr lang="pt-BR" sz="2800" dirty="0" smtClean="0">
                <a:solidFill>
                  <a:srgbClr val="002060"/>
                </a:solidFill>
              </a:rPr>
              <a:t>créditos</a:t>
            </a:r>
            <a:r>
              <a:rPr lang="pt-BR" sz="2800" dirty="0" smtClean="0">
                <a:solidFill>
                  <a:schemeClr val="bg1"/>
                </a:solidFill>
              </a:rPr>
              <a:t> de um filme, sempre vemos uma série de </a:t>
            </a:r>
            <a:r>
              <a:rPr lang="pt-BR" sz="2800" dirty="0" smtClean="0">
                <a:solidFill>
                  <a:srgbClr val="002060"/>
                </a:solidFill>
              </a:rPr>
              <a:t>nomes e funções </a:t>
            </a:r>
            <a:r>
              <a:rPr lang="pt-BR" sz="2800" dirty="0" smtClean="0">
                <a:solidFill>
                  <a:schemeClr val="bg1"/>
                </a:solidFill>
              </a:rPr>
              <a:t>que colaboraram na realização daquela obra. Alguns desses nomes aparecem até mesmo </a:t>
            </a:r>
            <a:r>
              <a:rPr lang="pt-BR" sz="2800" dirty="0" smtClean="0">
                <a:solidFill>
                  <a:srgbClr val="002060"/>
                </a:solidFill>
              </a:rPr>
              <a:t>mais de uma vez</a:t>
            </a:r>
            <a:r>
              <a:rPr lang="pt-BR" sz="2800" dirty="0" smtClean="0">
                <a:solidFill>
                  <a:schemeClr val="bg1"/>
                </a:solidFill>
              </a:rPr>
              <a:t>.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68" y="6143644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6202381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451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Imagens\Minhas figurinhas\Cinema5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755576" y="620688"/>
            <a:ext cx="754380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dirty="0" smtClean="0">
                <a:solidFill>
                  <a:srgbClr val="002060"/>
                </a:solidFill>
                <a:effectLst/>
              </a:rPr>
              <a:t>Principais funções de um filme:</a:t>
            </a:r>
            <a:endParaRPr lang="pt-BR" sz="600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56048" y="1556792"/>
            <a:ext cx="393088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Roteirista</a:t>
            </a:r>
          </a:p>
          <a:p>
            <a:r>
              <a:rPr lang="pt-BR" sz="3200" dirty="0" smtClean="0"/>
              <a:t>Diretor</a:t>
            </a:r>
          </a:p>
          <a:p>
            <a:r>
              <a:rPr lang="pt-BR" sz="3200" dirty="0" smtClean="0"/>
              <a:t>Diretor de produção</a:t>
            </a:r>
          </a:p>
          <a:p>
            <a:r>
              <a:rPr lang="pt-BR" sz="3200" dirty="0" smtClean="0"/>
              <a:t>Diretor de fotografia</a:t>
            </a:r>
          </a:p>
          <a:p>
            <a:r>
              <a:rPr lang="pt-BR" sz="3200" dirty="0" smtClean="0"/>
              <a:t>Diretor de som</a:t>
            </a:r>
          </a:p>
          <a:p>
            <a:r>
              <a:rPr lang="pt-BR" sz="3200" dirty="0" smtClean="0"/>
              <a:t>Diretor de arte</a:t>
            </a:r>
          </a:p>
          <a:p>
            <a:r>
              <a:rPr lang="pt-BR" sz="3200" dirty="0" smtClean="0"/>
              <a:t>Montador</a:t>
            </a:r>
          </a:p>
          <a:p>
            <a:r>
              <a:rPr lang="pt-BR" sz="3200" dirty="0" smtClean="0"/>
              <a:t>Finalizador</a:t>
            </a:r>
          </a:p>
          <a:p>
            <a:r>
              <a:rPr lang="pt-BR" sz="3200" dirty="0" smtClean="0"/>
              <a:t>Atores</a:t>
            </a:r>
          </a:p>
        </p:txBody>
      </p:sp>
      <p:pic>
        <p:nvPicPr>
          <p:cNvPr id="7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68" y="6143644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6202381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782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64896" cy="2714600"/>
          </a:xfrm>
        </p:spPr>
        <p:txBody>
          <a:bodyPr/>
          <a:lstStyle/>
          <a:p>
            <a:r>
              <a:rPr lang="pt-BR" sz="2800" dirty="0" smtClean="0">
                <a:effectLst/>
              </a:rPr>
              <a:t>Alguns trabalham em todas as etapas, outros trabalham apenas em algum momento específico da realização do filme.</a:t>
            </a:r>
            <a:br>
              <a:rPr lang="pt-BR" sz="2800" dirty="0" smtClean="0">
                <a:effectLst/>
              </a:rPr>
            </a:br>
            <a:r>
              <a:rPr lang="pt-BR" sz="2800" dirty="0" smtClean="0">
                <a:effectLst/>
              </a:rPr>
              <a:t/>
            </a:r>
            <a:br>
              <a:rPr lang="pt-BR" sz="2800" dirty="0" smtClean="0">
                <a:effectLst/>
              </a:rPr>
            </a:br>
            <a:r>
              <a:rPr lang="pt-BR" sz="2800" dirty="0" smtClean="0">
                <a:effectLst/>
              </a:rPr>
              <a:t>Desta forma, podemos dividir a realização de um filme da seguinte maneira:</a:t>
            </a:r>
            <a:endParaRPr lang="pt-BR" sz="2800" dirty="0">
              <a:effectLst/>
            </a:endParaRPr>
          </a:p>
        </p:txBody>
      </p:sp>
      <p:sp>
        <p:nvSpPr>
          <p:cNvPr id="6" name="Arredondar Retângulo em um Canto Diagonal 5"/>
          <p:cNvSpPr/>
          <p:nvPr/>
        </p:nvSpPr>
        <p:spPr>
          <a:xfrm>
            <a:off x="611560" y="3717032"/>
            <a:ext cx="2448272" cy="1224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Pré-produção</a:t>
            </a:r>
            <a:endParaRPr lang="pt-BR" sz="2400" b="1" dirty="0"/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3354378" y="3717032"/>
            <a:ext cx="2585773" cy="1224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Produção</a:t>
            </a:r>
            <a:endParaRPr lang="pt-BR" sz="2400" b="1" dirty="0"/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6228184" y="3717032"/>
            <a:ext cx="2448272" cy="1224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Pós-produção</a:t>
            </a:r>
            <a:endParaRPr lang="pt-BR" sz="2400" b="1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11560" y="5517232"/>
            <a:ext cx="8064896" cy="5627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dirty="0" smtClean="0">
                <a:effectLst/>
              </a:rPr>
              <a:t>Mas qual é o papel de cada função?</a:t>
            </a:r>
            <a:endParaRPr lang="pt-BR" sz="2800" dirty="0">
              <a:effectLst/>
            </a:endParaRPr>
          </a:p>
        </p:txBody>
      </p:sp>
      <p:pic>
        <p:nvPicPr>
          <p:cNvPr id="10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68" y="6143644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6202381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07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68" y="6143644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755576" y="620688"/>
            <a:ext cx="754380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dirty="0" smtClean="0">
                <a:solidFill>
                  <a:schemeClr val="bg1"/>
                </a:solidFill>
                <a:effectLst/>
              </a:rPr>
              <a:t>ROTEIRISTA</a:t>
            </a:r>
            <a:endParaRPr lang="pt-BR" sz="60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144952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É quem dá forma escrita para uma história através de um roteiro. </a:t>
            </a:r>
          </a:p>
        </p:txBody>
      </p:sp>
      <p:pic>
        <p:nvPicPr>
          <p:cNvPr id="5" name="Picture 2" descr="F:\Imagens\Minhas figurinhas\Chibi - Cópi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79412" y1="57253" x2="79412" y2="57253"/>
                        <a14:foregroundMark x1="76261" y1="55513" x2="76261" y2="55513"/>
                        <a14:foregroundMark x1="67017" y1="63250" x2="67017" y2="63250"/>
                        <a14:foregroundMark x1="73319" y1="68665" x2="73319" y2="68665"/>
                        <a14:foregroundMark x1="85504" y1="61702" x2="85504" y2="61702"/>
                        <a14:foregroundMark x1="88025" y1="55319" x2="88025" y2="55319"/>
                        <a14:foregroundMark x1="79412" y1="49130" x2="79412" y2="49130"/>
                        <a14:foregroundMark x1="69748" y1="50097" x2="69748" y2="50097"/>
                        <a14:foregroundMark x1="66387" y1="52998" x2="66387" y2="52998"/>
                        <a14:foregroundMark x1="60714" y1="59768" x2="60714" y2="59768"/>
                        <a14:foregroundMark x1="68277" y1="67118" x2="68277" y2="67118"/>
                        <a14:foregroundMark x1="71429" y1="63636" x2="71429" y2="63636"/>
                        <a14:foregroundMark x1="75000" y1="61315" x2="75000" y2="61315"/>
                        <a14:foregroundMark x1="77521" y1="60542" x2="77521" y2="60542"/>
                        <a14:foregroundMark x1="74580" y1="53965" x2="74580" y2="53965"/>
                        <a14:foregroundMark x1="71429" y1="57447" x2="71429" y2="57447"/>
                        <a14:foregroundMark x1="70588" y1="53965" x2="70588" y2="53965"/>
                        <a14:foregroundMark x1="66807" y1="59188" x2="66807" y2="59188"/>
                        <a14:foregroundMark x1="64076" y1="62282" x2="64076" y2="62282"/>
                        <a14:foregroundMark x1="73109" y1="66731" x2="73109" y2="66731"/>
                        <a14:foregroundMark x1="71429" y1="61509" x2="71429" y2="61509"/>
                        <a14:foregroundMark x1="72269" y1="59188" x2="72269" y2="59188"/>
                        <a14:foregroundMark x1="68487" y1="62476" x2="68487" y2="62476"/>
                        <a14:foregroundMark x1="50420" y1="18762" x2="50420" y2="18762"/>
                        <a14:foregroundMark x1="47479" y1="20116" x2="47479" y2="20116"/>
                        <a14:foregroundMark x1="34244" y1="14120" x2="34244" y2="14120"/>
                        <a14:foregroundMark x1="39076" y1="13540" x2="39076" y2="13540"/>
                        <a14:foregroundMark x1="46429" y1="12186" x2="46429" y2="12186"/>
                        <a14:foregroundMark x1="48739" y1="10638" x2="48739" y2="10638"/>
                        <a14:foregroundMark x1="51681" y1="10638" x2="51681" y2="10638"/>
                        <a14:foregroundMark x1="53361" y1="10638" x2="53361" y2="10638"/>
                        <a14:foregroundMark x1="57353" y1="9865" x2="57353" y2="9865"/>
                        <a14:foregroundMark x1="33403" y1="7930" x2="33403" y2="7930"/>
                        <a14:foregroundMark x1="36765" y1="6383" x2="36765" y2="6383"/>
                        <a14:foregroundMark x1="43697" y1="6383" x2="43697" y2="6383"/>
                        <a14:foregroundMark x1="40966" y1="6190" x2="40966" y2="6190"/>
                        <a14:foregroundMark x1="48529" y1="4836" x2="48529" y2="4836"/>
                        <a14:foregroundMark x1="50840" y1="4255" x2="50840" y2="4255"/>
                        <a14:foregroundMark x1="79832" y1="50870" x2="79832" y2="50870"/>
                        <a14:backgroundMark x1="58403" y1="39845" x2="58403" y2="39845"/>
                        <a14:backgroundMark x1="80252" y1="47002" x2="80252" y2="47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923" y="1789102"/>
            <a:ext cx="4205235" cy="456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55576" y="2280523"/>
            <a:ext cx="4104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Apesar do papel do roteirista ser crucial para a realização de um filme, o seu trabalho termina assim que ele passa seu roteiro para a etapa de produção.</a:t>
            </a:r>
          </a:p>
          <a:p>
            <a:r>
              <a:rPr lang="pt-BR" sz="2400" dirty="0" smtClean="0"/>
              <a:t>Muitas vezes se diz que o roteiro pertence a um estágio anterior ao da pré-produção.</a:t>
            </a:r>
          </a:p>
        </p:txBody>
      </p:sp>
      <p:pic>
        <p:nvPicPr>
          <p:cNvPr id="7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6202381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23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55576" y="620688"/>
            <a:ext cx="754380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dirty="0" smtClean="0">
                <a:solidFill>
                  <a:schemeClr val="bg1"/>
                </a:solidFill>
                <a:effectLst/>
              </a:rPr>
              <a:t>DIRETOR</a:t>
            </a:r>
            <a:endParaRPr lang="pt-BR" sz="60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16014" y="1556792"/>
            <a:ext cx="40324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 direção é uma das principais funções de um filme. O diretor o responsável geral pela obra, quem dá a palavra final sobre todas as concepções estéticas e narrativas. Sua responsabilidade principal é a escolha de cada um dos planos do filme, e a direção dos atores.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309320"/>
            <a:ext cx="7543800" cy="5486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dirty="0" err="1" smtClean="0">
                <a:solidFill>
                  <a:schemeClr val="bg1"/>
                </a:solidFill>
                <a:effectLst/>
              </a:rPr>
              <a:t>Pré</a:t>
            </a:r>
            <a:r>
              <a:rPr lang="pt-BR" sz="2400" dirty="0" smtClean="0">
                <a:solidFill>
                  <a:schemeClr val="bg1"/>
                </a:solidFill>
                <a:effectLst/>
              </a:rPr>
              <a:t>, produção e pós</a:t>
            </a:r>
            <a:endParaRPr lang="pt-BR" sz="4400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Picture 2" descr="http://previews.123rf.com/images/shambulin/shambulin1203/shambulin120300002/12827140-Movie-director--Stock-Vector-fil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154" b="98154" l="1378" r="98622">
                        <a14:foregroundMark x1="57709" y1="19692" x2="57709" y2="19692"/>
                        <a14:foregroundMark x1="59604" y1="15231" x2="59604" y2="15231"/>
                        <a14:foregroundMark x1="67183" y1="6154" x2="67183" y2="6154"/>
                        <a14:foregroundMark x1="72524" y1="24231" x2="72524" y2="24231"/>
                        <a14:foregroundMark x1="38329" y1="26692" x2="38329" y2="26692"/>
                        <a14:foregroundMark x1="36606" y1="22462" x2="36606" y2="22462"/>
                        <a14:foregroundMark x1="54608" y1="12462" x2="54608" y2="12462"/>
                        <a14:foregroundMark x1="53488" y1="17692" x2="53488" y2="17692"/>
                        <a14:foregroundMark x1="43669" y1="23000" x2="74763" y2="18923"/>
                        <a14:foregroundMark x1="38846" y1="26231" x2="72524" y2="23462"/>
                        <a14:foregroundMark x1="72868" y1="23462" x2="72868" y2="2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838" y="1470793"/>
            <a:ext cx="4321177" cy="483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68" y="6143644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6202381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69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55576" y="620688"/>
            <a:ext cx="754380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dirty="0" smtClean="0">
                <a:solidFill>
                  <a:schemeClr val="bg1"/>
                </a:solidFill>
                <a:effectLst/>
              </a:rPr>
              <a:t>DIRETOR DE PRODUÇÃO</a:t>
            </a:r>
            <a:endParaRPr lang="pt-BR" sz="60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1556792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 diretor de produção é quem organiza o filme. Ele une a equipe, organiza as datas das gravações, viabiliza tudo que for necessário para que o filme seja realizado (equipamentos, objetos de cena, figurinos, alimentação).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309320"/>
            <a:ext cx="7543800" cy="5486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dirty="0" err="1" smtClean="0">
                <a:solidFill>
                  <a:schemeClr val="bg1"/>
                </a:solidFill>
                <a:effectLst/>
              </a:rPr>
              <a:t>Pré</a:t>
            </a:r>
            <a:r>
              <a:rPr lang="pt-BR" sz="2400" dirty="0" smtClean="0">
                <a:solidFill>
                  <a:schemeClr val="bg1"/>
                </a:solidFill>
                <a:effectLst/>
              </a:rPr>
              <a:t>, produção e pós</a:t>
            </a:r>
            <a:endParaRPr lang="pt-BR" sz="4400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Picture 2" descr="http://2.bp.blogspot.com/-NRrCmVlrWNs/TY9tDGMwrdI/AAAAAAAAFp4/Tf3KIRM7mt0/s1600/desenho%2Bde%2Bcelular%2Bpara%2Bcolorir%2B%25C3%258DNTAR%2BCELULAR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312" b="93840" l="3833" r="89547">
                        <a14:foregroundMark x1="75610" y1="4517" x2="75610" y2="4517"/>
                        <a14:foregroundMark x1="40070" y1="22587" x2="40070" y2="22587"/>
                        <a14:foregroundMark x1="42857" y1="56674" x2="42857" y2="56674"/>
                        <a14:foregroundMark x1="51568" y1="49487" x2="51568" y2="49487"/>
                        <a14:foregroundMark x1="54355" y1="50924" x2="54355" y2="50924"/>
                        <a14:foregroundMark x1="59582" y1="48871" x2="59582" y2="48871"/>
                        <a14:foregroundMark x1="66899" y1="49692" x2="66899" y2="49692"/>
                        <a14:foregroundMark x1="72474" y1="50513" x2="72474" y2="50513"/>
                        <a14:foregroundMark x1="68641" y1="52977" x2="68641" y2="52977"/>
                        <a14:foregroundMark x1="65854" y1="58727" x2="65854" y2="58727"/>
                        <a14:foregroundMark x1="60976" y1="64066" x2="60976" y2="64066"/>
                        <a14:foregroundMark x1="54355" y1="63244" x2="54355" y2="63244"/>
                        <a14:foregroundMark x1="45993" y1="57700" x2="22300" y2="83984"/>
                        <a14:foregroundMark x1="3833" y1="85421" x2="46341" y2="93840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86453">
            <a:off x="5271261" y="798859"/>
            <a:ext cx="3308086" cy="575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68" y="6143644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6202381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171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55576" y="620688"/>
            <a:ext cx="754380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dirty="0" smtClean="0">
                <a:solidFill>
                  <a:schemeClr val="bg1"/>
                </a:solidFill>
                <a:effectLst/>
              </a:rPr>
              <a:t>DIRETOR DE FOTOGRAFIA</a:t>
            </a:r>
            <a:endParaRPr lang="pt-BR" sz="60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27476" y="1556792"/>
            <a:ext cx="42209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Na maioria dos casos, o diretor de fotografia é também o câmera (cinegrafista). Ele é o responsável por transformar o filmes em imagens, então precisa conhecer bem seu equipamento, e saber lidar com a luz que tem disponível (ou muitas vezes, indisponível).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309320"/>
            <a:ext cx="7543800" cy="5486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dirty="0" err="1" smtClean="0">
                <a:solidFill>
                  <a:schemeClr val="bg1"/>
                </a:solidFill>
                <a:effectLst/>
              </a:rPr>
              <a:t>Pré</a:t>
            </a:r>
            <a:r>
              <a:rPr lang="pt-BR" sz="2400" dirty="0" smtClean="0">
                <a:solidFill>
                  <a:schemeClr val="bg1"/>
                </a:solidFill>
                <a:effectLst/>
              </a:rPr>
              <a:t> e produção</a:t>
            </a:r>
            <a:endParaRPr lang="pt-BR" sz="4400" dirty="0">
              <a:solidFill>
                <a:schemeClr val="bg1"/>
              </a:solidFill>
              <a:effectLst/>
            </a:endParaRPr>
          </a:p>
        </p:txBody>
      </p:sp>
      <p:pic>
        <p:nvPicPr>
          <p:cNvPr id="5122" name="Picture 2" descr="F:\Cinema De Porão\IMAGENS\6660112219_eaef89d46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91722">
            <a:off x="-251829" y="1845599"/>
            <a:ext cx="4454686" cy="33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68" y="6143644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6202381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19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55576" y="620688"/>
            <a:ext cx="754380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dirty="0" smtClean="0">
                <a:solidFill>
                  <a:schemeClr val="bg1"/>
                </a:solidFill>
                <a:effectLst/>
              </a:rPr>
              <a:t>DIRETOR DE SOM</a:t>
            </a:r>
            <a:endParaRPr lang="pt-BR" sz="60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1661899"/>
            <a:ext cx="8109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Ele é o responsável pelo som em todas as suas camadas: vozes, ruídos (efeitos sonoros), e músicas.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309320"/>
            <a:ext cx="7543800" cy="5486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dirty="0" err="1" smtClean="0">
                <a:solidFill>
                  <a:schemeClr val="bg1"/>
                </a:solidFill>
                <a:effectLst/>
              </a:rPr>
              <a:t>Pré</a:t>
            </a:r>
            <a:r>
              <a:rPr lang="pt-BR" sz="2400" dirty="0" smtClean="0">
                <a:solidFill>
                  <a:schemeClr val="bg1"/>
                </a:solidFill>
                <a:effectLst/>
              </a:rPr>
              <a:t>, produção e pós</a:t>
            </a:r>
            <a:endParaRPr lang="pt-BR" sz="4400" dirty="0">
              <a:solidFill>
                <a:schemeClr val="bg1"/>
              </a:solidFill>
              <a:effectLst/>
            </a:endParaRPr>
          </a:p>
        </p:txBody>
      </p:sp>
      <p:pic>
        <p:nvPicPr>
          <p:cNvPr id="4098" name="Picture 2" descr="F:\Cinema De Porão\IMAGENS\5843448474_cfe80eef37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57" r="16863"/>
          <a:stretch/>
        </p:blipFill>
        <p:spPr bwMode="auto">
          <a:xfrm rot="700203">
            <a:off x="4582855" y="2922808"/>
            <a:ext cx="4224854" cy="375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55575" y="2852936"/>
            <a:ext cx="40547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Precisa saber operar o equipamento, isolar o ambiente para não captar sons indesejados, e pesquisar a melhor música para ser usada no filme.</a:t>
            </a:r>
          </a:p>
        </p:txBody>
      </p:sp>
      <p:pic>
        <p:nvPicPr>
          <p:cNvPr id="7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68" y="6143644"/>
            <a:ext cx="1352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6202381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5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111</TotalTime>
  <Words>612</Words>
  <Application>Microsoft Office PowerPoint</Application>
  <PresentationFormat>Apresentação na tela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Elementar</vt:lpstr>
      <vt:lpstr>Oficina de vídeo estudantil</vt:lpstr>
      <vt:lpstr>Slide 2</vt:lpstr>
      <vt:lpstr>Slide 3</vt:lpstr>
      <vt:lpstr>Alguns trabalham em todas as etapas, outros trabalham apenas em algum momento específico da realização do filme.  Desta forma, podemos dividir a realização de um filme da seguinte maneira: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IMPORTANTE!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oficina de vídeo estudantil</dc:title>
  <dc:creator>Kelly</dc:creator>
  <cp:lastModifiedBy>Cinema UFPel</cp:lastModifiedBy>
  <cp:revision>22</cp:revision>
  <dcterms:created xsi:type="dcterms:W3CDTF">2015-10-08T23:01:12Z</dcterms:created>
  <dcterms:modified xsi:type="dcterms:W3CDTF">2018-05-08T13:31:54Z</dcterms:modified>
</cp:coreProperties>
</file>