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6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93" autoAdjust="0"/>
    <p:restoredTop sz="94660"/>
  </p:normalViewPr>
  <p:slideViewPr>
    <p:cSldViewPr>
      <p:cViewPr>
        <p:scale>
          <a:sx n="100" d="100"/>
          <a:sy n="100" d="100"/>
        </p:scale>
        <p:origin x="-202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4A62-5341-404B-AE8D-C8C7E7A02351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78641-1A4C-495D-BCE0-357985B68D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3890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1A74-ED6A-4F06-8203-06E7E97EE0B2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651EF-DA5D-4BB5-B22D-7B6745679A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1A74-ED6A-4F06-8203-06E7E97EE0B2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51EF-DA5D-4BB5-B22D-7B6745679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1A74-ED6A-4F06-8203-06E7E97EE0B2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51EF-DA5D-4BB5-B22D-7B6745679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1A74-ED6A-4F06-8203-06E7E97EE0B2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51EF-DA5D-4BB5-B22D-7B6745679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1A74-ED6A-4F06-8203-06E7E97EE0B2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51EF-DA5D-4BB5-B22D-7B6745679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1A74-ED6A-4F06-8203-06E7E97EE0B2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51EF-DA5D-4BB5-B22D-7B6745679A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1A74-ED6A-4F06-8203-06E7E97EE0B2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51EF-DA5D-4BB5-B22D-7B6745679A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1A74-ED6A-4F06-8203-06E7E97EE0B2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51EF-DA5D-4BB5-B22D-7B6745679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1A74-ED6A-4F06-8203-06E7E97EE0B2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51EF-DA5D-4BB5-B22D-7B6745679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1A74-ED6A-4F06-8203-06E7E97EE0B2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51EF-DA5D-4BB5-B22D-7B6745679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1A74-ED6A-4F06-8203-06E7E97EE0B2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51EF-DA5D-4BB5-B22D-7B6745679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6EB1A74-ED6A-4F06-8203-06E7E97EE0B2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0F651EF-DA5D-4BB5-B22D-7B6745679A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ilmmuseum.at/jart/prj3/filmmuseum/data/uploads/Pressefotos/Publikationen/OEFM_Celovek%20s%20kinoapparatom_0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4688"/>
            <a:ext cx="9433048" cy="698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92796" y="1556792"/>
            <a:ext cx="5758408" cy="3744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7200" dirty="0" smtClean="0">
                <a:solidFill>
                  <a:schemeClr val="bg1"/>
                </a:solidFill>
                <a:latin typeface="Cambria" pitchFamily="18" charset="0"/>
              </a:rPr>
              <a:t>O que faz um</a:t>
            </a:r>
            <a:br>
              <a:rPr lang="pt-BR" sz="72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pt-BR" sz="9600" dirty="0" smtClean="0">
                <a:solidFill>
                  <a:schemeClr val="bg1"/>
                </a:solidFill>
                <a:latin typeface="Cambria" pitchFamily="18" charset="0"/>
              </a:rPr>
              <a:t>DIRETOR</a:t>
            </a:r>
            <a:r>
              <a:rPr lang="pt-BR" sz="72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pt-BR" sz="72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pt-BR" sz="7200" dirty="0" smtClean="0">
                <a:solidFill>
                  <a:schemeClr val="bg1"/>
                </a:solidFill>
                <a:latin typeface="Cambria" pitchFamily="18" charset="0"/>
              </a:rPr>
              <a:t>DE CINEMA?</a:t>
            </a:r>
            <a:endParaRPr lang="pt-BR" sz="7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80527" y="6165304"/>
            <a:ext cx="575840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Kelly Demo </a:t>
            </a:r>
            <a:r>
              <a:rPr lang="pt-BR" sz="2800" dirty="0" err="1" smtClean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Christ</a:t>
            </a:r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 (UFPEL)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3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4664"/>
            <a:ext cx="4095750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0715" y="1644281"/>
            <a:ext cx="4139951" cy="2328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472204"/>
            <a:ext cx="3477117" cy="2086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4932040" y="4725144"/>
            <a:ext cx="348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Retratar emoções</a:t>
            </a:r>
            <a:endParaRPr lang="pt-BR" sz="3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456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852936"/>
            <a:ext cx="4834112" cy="2719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7820" y="1556792"/>
            <a:ext cx="3429000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60648"/>
            <a:ext cx="4698268" cy="2181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5873786" y="473993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Frisar detalhes</a:t>
            </a:r>
            <a:endParaRPr lang="pt-BR" sz="3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25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533" y="548680"/>
            <a:ext cx="7812360" cy="273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729583"/>
            <a:ext cx="2905125" cy="15716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600991"/>
            <a:ext cx="2520320" cy="17722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72200" y="5008820"/>
            <a:ext cx="242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Diálogos</a:t>
            </a:r>
            <a:endParaRPr lang="pt-BR" sz="3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36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PLANO GERAL OU</a:t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dirty="0" smtClean="0">
                <a:solidFill>
                  <a:schemeClr val="accent1"/>
                </a:solidFill>
              </a:rPr>
              <a:t>SUPER PLANO GERAL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449" y="2276872"/>
            <a:ext cx="5309101" cy="3538537"/>
          </a:xfrm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62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7315200" cy="1154097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PLANO CONJUNTO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449" y="2276872"/>
            <a:ext cx="5309101" cy="3538536"/>
          </a:xfrm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99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7315200" cy="1154097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PLANO MÉDIO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449" y="2276872"/>
            <a:ext cx="5309100" cy="3538536"/>
          </a:xfrm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87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7315200" cy="1154097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PLANO AMERICANO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449" y="2276872"/>
            <a:ext cx="5309100" cy="3538535"/>
          </a:xfrm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48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7315200" cy="1154097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PLANO MEIO APROXIMADO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219" y="2276872"/>
            <a:ext cx="5303559" cy="3538535"/>
          </a:xfrm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22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7315200" cy="1154097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PRIMEIRO PLANO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219" y="2278718"/>
            <a:ext cx="5303559" cy="3534842"/>
          </a:xfrm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85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7315200" cy="1154097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PRIMEIRÍSSIMO PLANO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220" y="2278718"/>
            <a:ext cx="5303557" cy="3534842"/>
          </a:xfrm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40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315200" cy="1154097"/>
          </a:xfrm>
        </p:spPr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UM DIRETOR PRECISA...</a:t>
            </a:r>
            <a:endParaRPr lang="pt-BR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92896"/>
            <a:ext cx="7978080" cy="3539527"/>
          </a:xfrm>
        </p:spPr>
        <p:txBody>
          <a:bodyPr/>
          <a:lstStyle/>
          <a:p>
            <a:pPr>
              <a:buFont typeface="Wingdings"/>
              <a:buChar char="à"/>
            </a:pPr>
            <a:r>
              <a:rPr lang="pt-BR" sz="2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Conhecer bem o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roteiro;</a:t>
            </a:r>
            <a:endParaRPr lang="pt-BR" sz="28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pt-BR" sz="28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Ter em mente cada enquadramento do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filme;</a:t>
            </a:r>
            <a:endParaRPr lang="pt-BR" sz="28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pt-BR" sz="28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Saber um pouco de cada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função.</a:t>
            </a:r>
            <a:endParaRPr lang="pt-BR" sz="28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pt-BR" dirty="0">
              <a:sym typeface="Wingdings" pitchFamily="2" charset="2"/>
            </a:endParaRPr>
          </a:p>
          <a:p>
            <a:endParaRPr lang="pt-BR" dirty="0"/>
          </a:p>
        </p:txBody>
      </p:sp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340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7315200" cy="1154097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PLANO DETALHE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220" y="2278718"/>
            <a:ext cx="5303557" cy="3534841"/>
          </a:xfrm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55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Além da escala, também precisa-se pensar...</a:t>
            </a:r>
            <a:endParaRPr lang="pt-BR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276872"/>
            <a:ext cx="7978080" cy="35395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/>
              <a:buChar char="à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Ângulo da câmera (nenhum ângulo é neutro!)</a:t>
            </a:r>
          </a:p>
          <a:p>
            <a:pPr>
              <a:lnSpc>
                <a:spcPct val="110000"/>
              </a:lnSpc>
              <a:buFont typeface="Wingdings"/>
              <a:buChar char="à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Frontal ou lateral</a:t>
            </a:r>
          </a:p>
          <a:p>
            <a:pPr>
              <a:lnSpc>
                <a:spcPct val="110000"/>
              </a:lnSpc>
              <a:buFont typeface="Wingdings"/>
              <a:buChar char="à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Câmera fixa ou em movimento (</a:t>
            </a:r>
            <a:r>
              <a:rPr lang="pt-BR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pan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pt-BR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tilt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pt-BR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travelling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zoom ou câmera na mão)</a:t>
            </a:r>
          </a:p>
          <a:p>
            <a:pPr>
              <a:lnSpc>
                <a:spcPct val="110000"/>
              </a:lnSpc>
              <a:buFont typeface="Wingdings"/>
              <a:buChar char="à"/>
            </a:pPr>
            <a:r>
              <a:rPr lang="pt-BR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Ponto de vista</a:t>
            </a:r>
          </a:p>
          <a:p>
            <a:pPr>
              <a:lnSpc>
                <a:spcPct val="110000"/>
              </a:lnSpc>
              <a:buFont typeface="Wingdings"/>
              <a:buChar char="à"/>
            </a:pPr>
            <a:r>
              <a:rPr lang="pt-BR" sz="2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Ritmo (montagem paralela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</a:p>
          <a:p>
            <a:pPr marL="45720" indent="0">
              <a:lnSpc>
                <a:spcPct val="110000"/>
              </a:lnSpc>
              <a:buNone/>
            </a:pPr>
            <a:endParaRPr lang="pt-BR" sz="2800" dirty="0">
              <a:sym typeface="Wingdings" pitchFamily="2" charset="2"/>
            </a:endParaRPr>
          </a:p>
          <a:p>
            <a:pPr marL="45720" indent="0">
              <a:lnSpc>
                <a:spcPct val="110000"/>
              </a:lnSpc>
              <a:buNone/>
            </a:pPr>
            <a:endParaRPr lang="pt-BR" sz="28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pt-BR" sz="2800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pt-BR" dirty="0">
              <a:sym typeface="Wingdings" pitchFamily="2" charset="2"/>
            </a:endParaRPr>
          </a:p>
          <a:p>
            <a:endParaRPr lang="pt-BR" dirty="0"/>
          </a:p>
        </p:txBody>
      </p:sp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79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454836" y="1349498"/>
            <a:ext cx="7861580" cy="49598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38" y="1662452"/>
            <a:ext cx="7731902" cy="464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4836" y="476672"/>
            <a:ext cx="8077604" cy="2595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solidFill>
                  <a:schemeClr val="accent1"/>
                </a:solidFill>
              </a:rPr>
              <a:t>COMO FICA ESSA DECUPAGEM?</a:t>
            </a:r>
            <a:endParaRPr lang="pt-BR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2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1.bp.blogspot.com/_eC6JhYZs3aI/TNXe9lVfSKI/AAAAAAAABOk/u-D1qhxFXVs/s1600/My_Dear_Secretary_Close-U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1187624" y="620688"/>
            <a:ext cx="6925395" cy="265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_eC6JhYZs3aI/TNXe9lVfSKI/AAAAAAAABOk/u-D1qhxFXVs/s1600/My_Dear_Secretary_Close-U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1187623" y="3501008"/>
            <a:ext cx="6925395" cy="262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70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8812" y="1774185"/>
            <a:ext cx="8293628" cy="42914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87"/>
          <a:stretch/>
        </p:blipFill>
        <p:spPr bwMode="auto">
          <a:xfrm>
            <a:off x="326665" y="1916833"/>
            <a:ext cx="8205775" cy="428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54836" y="476672"/>
            <a:ext cx="8077604" cy="2595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solidFill>
                  <a:schemeClr val="accent1"/>
                </a:solidFill>
              </a:rPr>
              <a:t>PLANILHA DE DIREÇÃO</a:t>
            </a:r>
            <a:endParaRPr lang="pt-BR" sz="3600" dirty="0">
              <a:solidFill>
                <a:schemeClr val="accent1"/>
              </a:solidFill>
            </a:endParaRPr>
          </a:p>
        </p:txBody>
      </p:sp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13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views.123rf.com/images/shambulin/shambulin1203/shambulin120300002/12827140-Movie-director--Stock-Vector-fil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154" b="98154" l="1378" r="98622">
                        <a14:foregroundMark x1="57709" y1="19692" x2="57709" y2="19692"/>
                        <a14:foregroundMark x1="59604" y1="15231" x2="59604" y2="15231"/>
                        <a14:foregroundMark x1="67183" y1="6154" x2="67183" y2="6154"/>
                        <a14:foregroundMark x1="72524" y1="24231" x2="72524" y2="24231"/>
                        <a14:foregroundMark x1="38329" y1="26692" x2="38329" y2="26692"/>
                        <a14:foregroundMark x1="36606" y1="22462" x2="36606" y2="22462"/>
                        <a14:foregroundMark x1="54608" y1="12462" x2="54608" y2="12462"/>
                        <a14:foregroundMark x1="53488" y1="17692" x2="53488" y2="17692"/>
                        <a14:foregroundMark x1="43669" y1="23000" x2="74763" y2="18923"/>
                        <a14:foregroundMark x1="38846" y1="26231" x2="72524" y2="23462"/>
                        <a14:foregroundMark x1="72868" y1="23462" x2="72868" y2="2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727" y="1988840"/>
            <a:ext cx="37299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379165" y="548680"/>
            <a:ext cx="7848872" cy="1584176"/>
          </a:xfrm>
        </p:spPr>
        <p:txBody>
          <a:bodyPr>
            <a:normAutofit fontScale="92500"/>
          </a:bodyPr>
          <a:lstStyle/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É função do diretor de cinema </a:t>
            </a:r>
            <a:r>
              <a:rPr lang="pt-BR" sz="28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coordena</a:t>
            </a:r>
            <a:r>
              <a:rPr lang="pt-BR" sz="28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 o trabalho de todas as outras equipes em suas respectivas funções (direção de fotografia, arte, som, atores e produção)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3923928" y="2204864"/>
            <a:ext cx="4915272" cy="445683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>
                <a:latin typeface="Calibri" pitchFamily="34" charset="0"/>
                <a:cs typeface="Calibri" pitchFamily="34" charset="0"/>
              </a:rPr>
              <a:t>É o diretor que dá a </a:t>
            </a:r>
            <a:r>
              <a:rPr lang="pt-BR" sz="28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palavra final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sobre qualquer decisão tomada em termos </a:t>
            </a: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técnicos e estéticos no filme.</a:t>
            </a:r>
          </a:p>
          <a:p>
            <a:pPr algn="just"/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800" dirty="0" smtClean="0">
                <a:latin typeface="Calibri" pitchFamily="34" charset="0"/>
                <a:cs typeface="Calibri" pitchFamily="34" charset="0"/>
              </a:rPr>
              <a:t>“É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essencial que tenha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paciência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e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perseverança,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ser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perfeccionista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, ter sensibilidade artística e senso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crítico”.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24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hQWFBQXGBgXFxcYFxgcFxgYFxUXGBoXFRgYHCggGRwlHhYXITEhJSksLi4uFx8zODMsNygtLisBCgoKBQUFDgUFDisZExkrKysrKysrKysrKysrKysrKysrKysrKysrKysrKysrKysrKysrKysrKysrKysrKysrK//AABEIALYBFQMBIgACEQEDEQH/xAAcAAAABwEBAAAAAAAAAAAAAAAAAgMEBQYHAQj/xABDEAACAQIDBQUFBQUHBAMBAAABAgMAEQQSIQUGMUFREyJhcYEHMpGhsSNCUnLBFGKy0fAVJDNDY5LhNFNzolSC8Rb/xAAUAQEAAAAAAAAAAAAAAAAAAAAA/8QAFBEBAAAAAAAAAAAAAAAAAAAAAP/aAAwDAQACEQMRAD8AzuOuYY/aNTPCYa5NydDTyPAi9wSKB+tQu1j36khhW5OaiMehVjc38aBAGlAaRFKigOprt64BXRQGBopNdotAdTSgNJLRxQKLQNFBo16AV0Vy9GUUB1p/h4gEDniGB+B/4NMEqRw8jKysj5MoVi34bc9OGv1oNo9lrj+zodRe7X1/ePGriDXmzYuIljdlWVlW+gVtOY5aHhUrtHbmJgVWSZzc2Oax+GlB6AFdFYTsveXaE2kRLsNbKtz8hSsm3dqKftA8a82dHCjzNtKDcq7WBDf3HLzU+rfzpRvaTjR+H4t/Og3kUV+BrKoN48eyK3aoLgGxQm1xw96oyXfDaLPLH2qAIL5smh0BIHMaEUD7d45omb8Ukh+MjUtJHXN28OUw6qTci9z1uSf1pdhQMHiFFaCoTau+WHhkaNs5ZTY2HP41HP7Q4BwjkPw/nQW+CG1OslUI+0iMcIX/ANwo+F9ookkVBARmYLfN1NuFqCV3bH95xZ/1APlVoFVrdb/Gxf8A5f0qzCgMortdWu0GLYGQEt51JxVHw4RbDSl1wg5Ej1oH61B7W9808jw7FiM7WFMdoQ5Sbm9AzFKKKSFLJQKChauWo4oOUMtGNKxY2KHvSIXa10S3cY/6hDBgPKgsuD3GxEsXaRqWB8Of6+lQ2I3ax6KznCSZVtchSfeAIsOLaMOF7c7U+h9oUyIHiAhcAoAoJW2hBJkZteI018aZYffTaIkEv7S0jKb5S11PknDoOHWgr0mOcEgqARoQRqPAjlRRtJ/D4VoL7/4XHxdntLDDPnB7SIWue8AxIIYWBAtreq9vPsCIYZMXhbdn2jRSqGdsh4xs2cXXML87aL1oK6dpv4fCpDYeKZ5CG1GUnhUFUxuz/iN+Q0Esq0dsOrEZgDQWlBQL7HGp8z/EalUxuFknXDYrtFU6h0ZRlc+6pDKdCOfLSozBkhgAOLXHmQAV9bC3iLc6qu0py0kja6s1vCxsPpQWreTGx4fFn9kZgsWWzHLcta7HuixGtvQ1O7P9pRLRq6d1mCtc6Wfum44Ea3+NZ/Lh0EaEzJncBihWXMATxJKZTfjoTT7+yGCXsbWBB8OvzoJfacLCV7IbZmtYG1rm1vCmkeHZpEUqdSOIPC9WbATkxoT+Bf4RThpaCRWSoDAtnxWI6DKCBzuBofhUlLKUiaRh3UFyfHkL9T0qN2Dhyqs7aPKxdh0vwFBedmf4dFtXdn/4I8jRVB0vQYXvab4yf/yGompHeNr4qc/6jfWo4UAqS3bS+KhH76/Wo61S+6a/3yD8/wChoNI3L17duszfKrUBVW3FH2Uh6yv9ata0HQKFGIoUGO4c6Dyp2lNcPwFOUoCwN329Kjtse96U+wx77+dMNrHvelAwFKJSYo60C1GC0mrUujaUBAKitqylpXJCghiLKLAWNtPhzqZRbkDqah8QmeQlRYFjw5c6CX3a2QmIdUckZgbHxqZ2h7O8XF9pCucfu6kelMt3ZUidS2bKvEhSbeJArf8Ac/Hxzwho3VxwuDz8enrQefI93sap/wCjJ5axkjn/AF6Vb9iR4nDYCR5Yg0LiQTgi5I0RWYcBkPPiLVvsa3rAd7d4Jokx2FjsTPiJQRfRIiV4aWu92HgPSgyapjdv3n/Iaaf2ZJ0HxqT2HhWQuWtqtuPjQP0NO1wzWBytY8DlNj4g2pjewvUVFtrEM+k0iXN7IzKo5d1VIA4UFqiSwNxpY8aqGL2nKwSN2bIihVUsSB1IuTa/hT/Ze0JC8qvI0gySWzsSdL8LnS/OoTFEZu6xcfiIsT6Emg7igLixvp89bj41qGO3phfDlAoDZVHwtf6GsummDPmyhRpoL2+d/P1rgmPWgv8As7GyGNAsdxYnMfOwUd+xHjYVIpiHvol+lwAD1vZzamOxFIgjB/CKkkNAoryOoWZ7orFljUWjB6kfeYDS5o7PRA1cY0Fu2d/gjyo0rcKJgTbDqfCuvwoMB2s155T/AKj/AMRprlrQcZ7OnZmZZRdiTqOpvTc+zeX/ALyfA0FIqW3T/wCriPQsf/VqsQ9nMv8A3U+Bp5s/cVsO3bNKDkVjYA/hNBPbhH+7X6yOfnVnWqruAf7qviWPzq1rQHrldFcoMVTAkDRiKEEMhJGc6G1PkouE+950CUGGdbkMDfrUdtAtmObjU+tQ22D3/hQMVNHWiijqKDtdV6Fq5agXjltY0IcOFvbgTcdR4USNSSABckgADiSTYAeNSW8ODfDOkUqlJFjXMpIJBYsdbacCPjQXfDbmLiY4ZMOQoK2kUEgm44gjmPHSp3c7dc4THsIZCI2jOdSbnOLWF+BHE+F6rfs03oSAGOeRUQHusxsNeVWLcPaE8mOlkkjRomd7TJJdD+FQp6Lb50E3sODaDYt5J5j+zoSQneSwAvwGh6alrisSxWMMrvIeLsW/3Emtw9pm9AwuFaND9rOpRf3VOjv8DYeJrBRwoDhzQvRRQZqA0nunyP0qtRtY1YJJsqlrXsL2PD1tVeAuaCV3fQtI/wCRh8aiKm9hY0RK3czFiOdrDmfHy8ac4PdeWaULCAS+ojYhGK3vbvfXhpQVupLduHPioBcD7RSSeACnMSfAAGpfbG42Jw4LShYgDYgsWydM5jDBb8r2vVk3M3TgUq00l5HFlXgNQT3QwubqL+V6DW8H+y7TQo5jMi/fjsGHiLXuKoW8Ww3wkuRjmU6o44MP0I5ip/Z27a4d1kjcqByH865vbIzxEFSezkuH6K6g6+F6Cng0Ca4oo1qC3Yc2wy/lo54UjKbYUdMo/SljQcFcYUBXbUHVFNNrf4Ev5G+lPVplt7TDTH9xvpQQO4I/uqev1q1qKru4y2wkXlVlWgAoUa1CgyVBTPDwFixDEa8qMuPHMN8K5gcWoBvoSSeFA4ED8n+IqGxtwxzcb1YI8Sv4hUFtNwXNutA1Q0qtJKKkdkbMkxEixQqXduAH1JOgHiaBsRUoNhssQmxDDDxHRWcHO/8A441GZvM2HjWnbI9m0uHhEsUsRxg72V41eI6aJdtQf3hz8Kybe/ak08zdvmV1Yho2NxGw0YL0Fx/zQHg3hTCSLJhFzuL2eZV0HC6IL5D43Jom2HmxjNilDSggdpYEspAt3rfWq6wqf3J3ofZ8/aAZ0IsydehH9cKB7unMj3ilYIjkHMyggEaDU8OJ1raN3t2IBEE+ydWsO6MlydAWynU61nu5G8mFxGIRcVDDDI5bNKoyh3Y6AqO6nTnfzq8Y/bZjlVcLh+0sC0EarZZJFzL2shUXyjXKvO2Y27tBme/M85xki4kWaM9mq65Qimy5SeII1vzuagA9bNPtNNqYEPLFG86i0kZ7uWQGzore8l+WvTjVBG6qYhHkwUhZkNnw8gtMngrDuv4cPjQVW9KEUHiKkhgQQbEEEEHoQeFdoG+JlZcuVbjW/DkL2ueHPTnaoIGrVhsD27CPujMRqzBVABuSzH3RpxqA2mqB2CJkAYi2fOLCwsGsM3Am/O9BLbttFxkzZ75UVQOIFyxLd0aczcDvG3CnmNZEj/aoGmF2MWdmBzPYO2Q5FbhoSQOPpVdw03cKg5WBJBva4KlWXwNv1poaCw7a263atJhyUV7i40ZgdDnPFr873vSEG9eLS2Sd1sMoAY2A6ceHhQOFL3FszZM1vdN8jObDna17c7VDFDa9ja9r20v0+VBZBv8AY/8A+Q1ulk/Vam9h79yusi4qUBW+/l73CxWy2vf9Kz6lifsx+Y/Qf80GjbL2tFOSI21HIixt1A5inxrOsCrJPH2Ny118dNL+laNmoJ3b05XCoii7yFEQdWNd2TjTJH3lKspKMDyZdDw8a7t3Dq+FTML2KEeBuNRXcFhFiXKgsDr6njQPFNHzU3oMaBwGpjvQ9sJN+Q05So7e5rYKf8hoE9z1thIfyirDHUJuyLYaL8gqZiNApQoChQZOi0fsh0FNExD2/wAM/GutjyurIwFAY4cdsNBwqK2sgEpAFqksPjQ0obUDLbWovaThpWI4UCCitS9nOGXDdg97yz95tPdjGiKPFrlj6dKzCCIswUcSQB5k2r0VsXYojWFgoICADqvdFgPQCgsGGiZZNPd106XFxWJ+3bd5YMSmJjBCz3EnTtVtw6XXX0recNqvjWb+3vZxbAiYHRJUuLfizKDfl71qDz0aIRShohoFI5rAqQCD8R5HlW1+yHbvY4HFSyaiFM689bHujnckDTxrD6kNlY+SMOEcqjgBxfRrG63HOx1oNa3bZoYLyMO0kJkl14s9z6akVXsKz4ZsbOHGZlJXLxvZrX9QKrcm25ZDci2gXS9rDpSO1Me5iZfxnXXleg1zdt8Nt7CkTALi4hlMi2D2+6zAe+vIg/Ks223suTDTPDKLOhseh5hh1BFj60+9jrPHj4CpNpGZGHVQjE/T5Voftj3ekk7PExRlgiMspHEAG6sw6C7a0GNmLO6rJIIYjxdlLJnAYqGyi6g8L+ttKNNsWGOS2IxMdrX+yu+a4BXK1strEG5rR9gYePD7LkaeJJnxDFoYnUEEIMokIPK+a3nWVbwuDKSYBAWCnIvuiwy90AWsbX870EVXa5QoJ+GRogMxU50U3JDXUi44G6kcORFiOVG/alYEFI2Gp1L8geGvSoTCxBmGY2Xmenn06XpdtnOQXjR2jvYMBe1zZQ2XgSSBra9AMTh1vdWUeFzb0J1+NWz2ebqRYybscV2qf5ihRbOAASMxGgI6ddKt+4u82KigyTbNnnKvbMkKpYBFUKwyjMe7qxpvsjHSrt5S4liilVpUhkJGQNHqMl7KboRp0FBp2zNz8FFFJFDAkfaCzMBdr8R3mudDY2vWX4vDtE7I4sykqR4g1s+GawHXj6nj9apHtI2XlkTEKNJO635xwPqP4aBDGR3iQW5pSM7U7l9xfSmWIag4JKCPc0jRlPOgeRCojfhrYGb8v61LxcKg9/j/AHKXxyj50D/YH+BEP3F+lSqVG7FW0KflX6CpFaBUGhXEFCgzCPhSWPF42o6TrYd4cOtJY2dcjaigcYWMZRoOAqsYtftG86tGGbur5CqvjJh2ja86BzsY/bxX4don8Qr1Fs8XRelhbyry3skgzRAHjIn8Qr01sDGgoqMQHUAefSgm4xVb9p+AE2y8Wp5RGQecVpB81qzLRcRCrqyMLqwKsDwIIsRQeLK4ak95tmHC4qeA/wCVIyDxUHun1W1RdByjK1cJri8aBXD4pkN1NvDlXJsQzcTSRrqISbDiaDZfYZsgMwnP3AwXzci587Lb/wCxrb5MOsiMji6sCrDqGFiPhWRex2b7JMpDRglTbirKPveBGvrWxQmgxL2oYd8PiFDXyEEoQLLlUWCKOWUfUVj20NoyYgp2r3yLkS9gFUEtbQdSfjXrzejd+LHQGKVQdcyE37rDgdNbciOYNeSt49iyYPEPh5hZ0Nj0IOoZeqkag0EXThhHlFi4e2oIGW99bEG9ra8P50rtDDhFisNWQknqc7C/yt6VZcLhMFNs+QRxP+2RRdo79/KAsi5idcvum3Cgq8Ub37MW74W+g6BhrbT0q+4dcRs3AyhpmAeXD9kFN0zWaUstwQbNGoOmuWq5u1hC8uGc95CzxnwKqWsfNW09elR+0ttzTKI3dmiQkoh4A8L/ANdaD0juNj0fBw2cuwVQzMSWL2u+Ytre5PGqX7RYCu28AyaMyFf9rPa/h3qPuPtKOLC4ZYyA2rPbU3K6k9T/ACo+9+JWTaOzXJVwe2F/CyWI6EE0GkYIGwJpTbOzhicNJFztdfzDUf140hhZ7gUridqRwLmlcKD8T5AamgpeJuAAeOmnQio+XjUxtmdHkLJfKTfXrbWoSc60BLUolEpWGgdQioD2g/8ARN4sg/8AarDCar3tD/6UDrLGP/agmdlL9mo/dH0FRe+O05MPErRtkubE5M7eAQE2B8TpTHfPbUuEgiETMok7rZTZrBNCp+6wPA1mp2jiJgUaZ3Au9pJLjui+mbidOHOgsWM3nxz5OxeYAL3sypfNfU+4B0oVUsVA0bFXtmFr6huIvx9aFA+YUAtELV0PQKiRup+NIPBc3owej9pQP90sFmxmHH+qn1r0NtbDAzBYtZCBcD7o/Ex5frWA7qSWxcBzZO+O9a+XxtztW57P2/EpCYZWlLHVzxcnTMTx4/TSgtmAUooViWI4mxt5U8DVS8V7Q8HHKYjJ3lJDMQQgINiBYEmpuHePCsmcTxZTzLgD50HmX2kY3ttp4t8uX7Vkt/4wI7+uS/rVZrSN+dzMViMfiJ8JD20MjmRWjZDcEC5tmvxvyrPsXhXjZkkVkdTZlYEMD0IPCgbk062Xhu0kCXsTe3namtK4OYo6sNCCDQDE4dkNmH/NOVQpEWItewU+d7/IGniYiOa4ceXXhyNO5diu8CiNibFmVTz4CwPXT50Ej7ONtNHJHh0/zsQhc3+4guV9bfAGvTmzcUJEV14ML1462RiWimRhoVJ9Lgg/WvVe5bMMFhgfeaJXPgH73x1oLPes79su6CY3BvMoAnw6lw1hdkQEtGTxtYkjxqwpvOmZ4yLSIbGxBU8NQb+I08a5tneiKAKGsWble3d6nQ/Cg8w4DYcs7BVRnNtALE29ToLm9aPut7PmVWaVZ9UKlBGSrqeKMya20GnDStHOLwuUGM4PtmN1BORTc6C4uQbdL+VOtn7SxZBCRYVlFx3Z3N7XFr9n104UGG4vZj4eMqkMsN7MGZTbPYoCt+BOa3kTVAmjKkg6EcQa3ba+8IWV48Vs2ZZEe3atJeJVdwFYE6MvetoNL1CbP3F/b4p5J+zhyd5XW2dSB3llsLHUaUFS3H3oTDtknByHRWHFfDWrhhsTh8ZiM8TgSQEZBYWKkAk9TqbeGXxrLdu7LbCzNE5DWsQRwIOoNDZe02hPc7p5MOPkeooN4i29ODYxjKOSmx08T/xRp8dHiI3SxR7XysNbjXjwPLnzrLsHvw2nacRzHCnWG3ifESoqE6uBfpfifheg0KYCwt/WlRsz61IY85QLf1pUNI+t6BwHpdZaYrRgxoJeB6rvtBb7GIdZo/4qm8KSAKgN+zdcOOs6UEX7V2tHhx+85+Cr/Os8wswVrkXFiPiKvvtbOuGHhIf4Kzu9A6xk4dywFgbWGmlhbkKFNxQoJXs64yU8yUVkoGfZ1wLT3s6R7E0HcDP2ciPxsQbVfto7yjDYaP8AZTaV4tZOa5ifd6Na3lVE7KpFZ0kgCFSzAZeQsVNgQfK1BFSyG97m9JjEsDe+o4Us+CkPQfOmU+EZdTf4UGtezfarmEZySRIAG5gMRwP4b8R41fd8dxMNtRftLxzKO5MgF/Jvxr4H0tWWezbaI7VFtaNcK7MORdHJLHxygVfdu72NgdkriEA7SQosatcgF+8fgoNBiu+O5WI2eQZMrwsxVJkPdYjWxB1VrDgfS9Vitc3Ux52rs3GYTEtnliUzRH7+ZQzAgc9bqQOTVm2xsPCXHbliOSoQCfzMb2HkD6UEaDapvYm8LQd1hnQ8uY8RWkbv7tbLxJQDCutrMzGZ7cfdIvrf0qwYr2WbMLkpJLBfkrqy+naKbetBj+Lw8WLlX9nIE0jWyk5VJPE3Pum3x8zWpLv20OzUiaRTi83YsyEEBUA74sLXy2A8aYbR9j0oc9hPA0Vgwci03MFcq90+dx5VE4/2YY437BbgC4fQBvAWYkeooHO5DviZpTmKhAGI52BPx11J5mq/7Rd4GfHTiNu6rZQRzsB8uVOdhbC25hWfsMNMpawbuLY24WJ8+VVbeDZOKhctioZImY3JZCFJ8DwoIySdibsSTWo+w7apWWaO5LNlIuxtpfW3Mkn5VR8Duu8mGOIDrkAdsoBLdy9x0+7TLZk7QsJomKtGQ17876Lp119L0HoLbu/kWHlXDY6JGDk3zKCgA4Mb36inu8OwUSB8ZhXkUIplkhja8c6qe0PdPBh3iCD4cDWVb64RdptgsXG1jiAY5ATwaIEsVGtjYEeYXrWq+zOdo8K8MjZ1hbs7kalMisL+jW9KDJfaNs1J4kxkRDE/h4NGb5Sb/eHA+R6VnKjxtVhfaSw4iaJGzYbtZAnQLnNiAeGlR+28EI2DJ7rajwPSgVw+KjaBopAgKhmjkIOcm2kd1B0vc66Ufdraz4aZZEsSNLMoZSOYIP1GvjUNS8BsaDcZdsYfFxBoDkkAu0J15a9meflVcj2vC47sin1FUvA4vmNLGlMZgI2Ym3HX4i9BfcPiB1vTpZBWaJs4D3XdfJjTiMYhfcxD+utBp6N41B72td8Gp5zj6VWodo41eEiN5r/Kmu2cdipuzzqvca4KE3vQSPtcf7WAdEc/Fh/Ks/qW3ixDvIO0LEhdLnlc1E0BxQotCguRwBopwJraRumnNRXP/wCXjA9wfCgx7AbElncRxIXc8APqTwA8TVzh9kOKKXMsIb8N2PzC2pm2+K4OVjBGG46nTQHu/Ed71HSiz+1vFtoAi+QN6BHbXs7xWFhaaTsyi8crEkDrYgVVti4CE9q82JeFhrEqKTnbj3zwA4CpXbm/eMxMbRySDI3EAAX8zxqpu9BIbWlkmUfakkHgXsLGon+znPNP94o5ei5rUFp2Fj3BVMROiRLDJDHkykoJAMxIA7xJAJJNT+2NtYbF4DDQYmYBobsyxmwZsuVdSp5E8OtZkZKTaQ0FkebDw3OG+zk+7L20mZedxkA15dKrbA5i2cE3uTrxve/CkyaKTQXbd7eyOCwYMxsB3Rre/j1q+bO3ohkxRwZjcTrcFiQVLgXZALaW1F7624VhYaxuOVabujsyTE7RTaUeTsA3azkugMbFe+rKTfUkkG1iDQaZg8RAxsz5WP16VMYTBEaxSi3y9RWS7Q2tHnbt4ysUjNYlTbVtLNrbSmDyT4b7bZ2LZlFiYXa9tfu394eAoN2SIrfNmPkdB8dacRpHKpRrMDoUYXv5q1Y9u/7ZeCYuLKeBddRx5jiPnWj7L3jwuLUNG6uOoOo/UetA0xHs7ww7T9mJhEgIaK947niUvfJcaWGnhWc7R9kcyYXRXaRFL5UkVg8ltQBlB8AeXTU1sfe+44cdG4/7hrQOLAFnVlv6j4ig8+bJ3P2pAxcYeZTGpdVIzK4J1UWNrketO9tb4SRYNoU+zmxLu0lic0cY+zyMCAQ5yG/QE8OW97Mx8dmXOt1Y8zwPeHHhoeFLGOFZC6pFnYXZ8qljwGrcTwoPHeck6njxJP1qY2CkcrNHiZMiBWyk/iA0t/XhXo7buw9nYq7YrDxO34wMr2H7yWJFY1sTYmD2hjJoVj/Z41DGORGditiFXMGYg8zpagoDwlTY8vn40YjStJ2n7KsWo+zeGfLwYOEYj95Xtb4moDHbgbQS393zAi4KSRNmHUBXJI9KCvYN7A+f6VJvL7vl9KI+7eKjVi8End96wzZfzBSSPWuCO6qRQLJNS6YimJjNDKaCTXE0ocRUYpNdZzQR+8MmaUH90fU1GWqR2vC1wx4EAX8ddPlRNm4rsw2pF7cBfhegZgUKAoUHtBoRUNvc3Z4OdxochUHxbuj61Pwi9QXtBivgZfOK/l2qXoPMePmu7eJP10pjelpxZj50UCg5m61y96NeiOKDhNIkUaik0CRoprpoyxk8BQJE0U0owA8T/XOi3vQdhYBgSMwBBK3tcdLipneUQOVmwoCI4AaP/tuOIt0Nr1CkUWgtW7u9vZr2OKTt8O2hH3h4g07x+x2jU4jZ8wnw/T/MjHR1+9brVJpSGZlN1YqeoJH0oD4nEF2zEAHnbS9GwmNeJs0bsjdVNv8A9pCgRQaFu77T5oiBiB2i8Mw0YfoTWl7A33hxK/Zya/hb3h/OsS3U2CuKnVCTlsWcr90AiwueZq7Sezxbs2CmkSRfdDEFSQPduACL+tBpOFmjZ5CCATlLAcQcvMeWWqh7Rd7JMBJEsQVg6MTe97ggD61Utlb3vC7RYpSkquczc81wCCB4ADTwqJ9oWMkmmWRiTFqkJ5MAAWYde8belBzaO/2JkQoCFBFri97fzOvxqH2Nt+bCuXhIViLG4vpe/WosmuCgt2I9omNdGRnSzAqe4L2IsdarUGOkS2R2W2gsxFhfNYeFxe1NjQoLxu3vjKXVMQWlVR3LkXBFrXcgsBxvbUk1PY/Bx4grKAkQkz373Eo2lzYa5WAvbW16zHBYnISddRbS1/mKuzYSHsI1xWJEMoLFlGYEEm5Q908NPWgXxmyY41LNIAtr311HDS/H0qJE2HP+bbzVwPja1PJJ8BlVXxMkhW+VvtmIB5LmsoGg4AVG4nEYE6XxDjplAHzf9KCf2Zu/FPYJi4Mze6tzf1uBapnaXs/XDwpNNiVyvYDs0LCzKWBzEjTTjaqVBtzDRiyYdyP3jGp1vxYKW+dSGA9o8uH0gjyiwGV5mkWwAFsrCwHgKCJxMOHeQqJC1rKoYZSbk31Bt0rj7DT94etMNq7RbFSvKY41djnYrmAv5FsoHkKUO3JXuC6qADoEUfDS9A5GwU/E3y/lQqUhbugnmB9KFB6hw9Nd4sL2uGmT8UbW8CBcH4gUKFB5T2zEEme3Ate35tf1pkBQoUHaTYV2hQIkVwrQoUChw4Vcza+AqwYDCQzRWQMGsM2awF+Olr3HnQoUEJtrYj4cBmKkMbCxN+F9bgVGIK7QoHE5AUC2vG9NSKFCgLXVoUKAwFdNChQa5uRs1cNhVfQu9pGI424hRfw09amdkYg/2i8VzlEWbwzZ7X+dcoUEN7aNlxLCmICATNIqFuqqrnX+fgKhN9t34sNg4kS91LNm5sxCBifMfCwrtCgpmzNjvOsjIVAjtfMTfvXtawP4TTKWEqbG3pXaFAkaFChQdFSGLxzSABgBYk3HHy+VChQNXe9rC3KiUKFALULV2hQcpSKIm/gCT8QP1oUKC5RDujyH0oUKF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UEhQWFBQXGBgXFxcYFxgcFxgYFxUXGBoXFRgYHCggGRwlHhYXITEhJSksLi4uFx8zODMsNygtLisBCgoKBQUFDgUFDisZExkrKysrKysrKysrKysrKysrKysrKysrKysrKysrKysrKysrKysrKysrKysrKysrKysrK//AABEIALYBFQMBIgACEQEDEQH/xAAcAAAABwEBAAAAAAAAAAAAAAAAAgMEBQYHAQj/xABDEAACAQIDBQUFBQUHBAMBAAABAgMAEQQSIQUGMUFREyJhcYEHMpGhsSNCUnLBFGKy0fAVJDNDY5LhNFNzolSC8Rb/xAAUAQEAAAAAAAAAAAAAAAAAAAAA/8QAFBEBAAAAAAAAAAAAAAAAAAAAAP/aAAwDAQACEQMRAD8AzuOuYY/aNTPCYa5NydDTyPAi9wSKB+tQu1j36khhW5OaiMehVjc38aBAGlAaRFKigOprt64BXRQGBopNdotAdTSgNJLRxQKLQNFBo16AV0Vy9GUUB1p/h4gEDniGB+B/4NMEqRw8jKysj5MoVi34bc9OGv1oNo9lrj+zodRe7X1/ePGriDXmzYuIljdlWVlW+gVtOY5aHhUrtHbmJgVWSZzc2Oax+GlB6AFdFYTsveXaE2kRLsNbKtz8hSsm3dqKftA8a82dHCjzNtKDcq7WBDf3HLzU+rfzpRvaTjR+H4t/Og3kUV+BrKoN48eyK3aoLgGxQm1xw96oyXfDaLPLH2qAIL5smh0BIHMaEUD7d45omb8Ukh+MjUtJHXN28OUw6qTci9z1uSf1pdhQMHiFFaCoTau+WHhkaNs5ZTY2HP41HP7Q4BwjkPw/nQW+CG1OslUI+0iMcIX/ANwo+F9ookkVBARmYLfN1NuFqCV3bH95xZ/1APlVoFVrdb/Gxf8A5f0qzCgMortdWu0GLYGQEt51JxVHw4RbDSl1wg5Ej1oH61B7W9808jw7FiM7WFMdoQ5Sbm9AzFKKKSFLJQKChauWo4oOUMtGNKxY2KHvSIXa10S3cY/6hDBgPKgsuD3GxEsXaRqWB8Of6+lQ2I3ax6KznCSZVtchSfeAIsOLaMOF7c7U+h9oUyIHiAhcAoAoJW2hBJkZteI018aZYffTaIkEv7S0jKb5S11PknDoOHWgr0mOcEgqARoQRqPAjlRRtJ/D4VoL7/4XHxdntLDDPnB7SIWue8AxIIYWBAtreq9vPsCIYZMXhbdn2jRSqGdsh4xs2cXXML87aL1oK6dpv4fCpDYeKZ5CG1GUnhUFUxuz/iN+Q0Esq0dsOrEZgDQWlBQL7HGp8z/EalUxuFknXDYrtFU6h0ZRlc+6pDKdCOfLSozBkhgAOLXHmQAV9bC3iLc6qu0py0kja6s1vCxsPpQWreTGx4fFn9kZgsWWzHLcta7HuixGtvQ1O7P9pRLRq6d1mCtc6Wfum44Ea3+NZ/Lh0EaEzJncBihWXMATxJKZTfjoTT7+yGCXsbWBB8OvzoJfacLCV7IbZmtYG1rm1vCmkeHZpEUqdSOIPC9WbATkxoT+Bf4RThpaCRWSoDAtnxWI6DKCBzuBofhUlLKUiaRh3UFyfHkL9T0qN2Dhyqs7aPKxdh0vwFBedmf4dFtXdn/4I8jRVB0vQYXvab4yf/yGompHeNr4qc/6jfWo4UAqS3bS+KhH76/Wo61S+6a/3yD8/wChoNI3L17duszfKrUBVW3FH2Uh6yv9ata0HQKFGIoUGO4c6Dyp2lNcPwFOUoCwN329Kjtse96U+wx77+dMNrHvelAwFKJSYo60C1GC0mrUujaUBAKitqylpXJCghiLKLAWNtPhzqZRbkDqah8QmeQlRYFjw5c6CX3a2QmIdUckZgbHxqZ2h7O8XF9pCucfu6kelMt3ZUidS2bKvEhSbeJArf8Ac/Hxzwho3VxwuDz8enrQefI93sap/wCjJ5axkjn/AF6Vb9iR4nDYCR5Yg0LiQTgi5I0RWYcBkPPiLVvsa3rAd7d4Jokx2FjsTPiJQRfRIiV4aWu92HgPSgyapjdv3n/Iaaf2ZJ0HxqT2HhWQuWtqtuPjQP0NO1wzWBytY8DlNj4g2pjewvUVFtrEM+k0iXN7IzKo5d1VIA4UFqiSwNxpY8aqGL2nKwSN2bIihVUsSB1IuTa/hT/Ze0JC8qvI0gySWzsSdL8LnS/OoTFEZu6xcfiIsT6Emg7igLixvp89bj41qGO3phfDlAoDZVHwtf6GsummDPmyhRpoL2+d/P1rgmPWgv8As7GyGNAsdxYnMfOwUd+xHjYVIpiHvol+lwAD1vZzamOxFIgjB/CKkkNAoryOoWZ7orFljUWjB6kfeYDS5o7PRA1cY0Fu2d/gjyo0rcKJgTbDqfCuvwoMB2s155T/AKj/AMRprlrQcZ7OnZmZZRdiTqOpvTc+zeX/ALyfA0FIqW3T/wCriPQsf/VqsQ9nMv8A3U+Bp5s/cVsO3bNKDkVjYA/hNBPbhH+7X6yOfnVnWqruAf7qviWPzq1rQHrldFcoMVTAkDRiKEEMhJGc6G1PkouE+950CUGGdbkMDfrUdtAtmObjU+tQ22D3/hQMVNHWiijqKDtdV6Fq5agXjltY0IcOFvbgTcdR4USNSSABckgADiSTYAeNSW8ODfDOkUqlJFjXMpIJBYsdbacCPjQXfDbmLiY4ZMOQoK2kUEgm44gjmPHSp3c7dc4THsIZCI2jOdSbnOLWF+BHE+F6rfs03oSAGOeRUQHusxsNeVWLcPaE8mOlkkjRomd7TJJdD+FQp6Lb50E3sODaDYt5J5j+zoSQneSwAvwGh6alrisSxWMMrvIeLsW/3Emtw9pm9AwuFaND9rOpRf3VOjv8DYeJrBRwoDhzQvRRQZqA0nunyP0qtRtY1YJJsqlrXsL2PD1tVeAuaCV3fQtI/wCRh8aiKm9hY0RK3czFiOdrDmfHy8ac4PdeWaULCAS+ojYhGK3vbvfXhpQVupLduHPioBcD7RSSeACnMSfAAGpfbG42Jw4LShYgDYgsWydM5jDBb8r2vVk3M3TgUq00l5HFlXgNQT3QwubqL+V6DW8H+y7TQo5jMi/fjsGHiLXuKoW8Ww3wkuRjmU6o44MP0I5ip/Z27a4d1kjcqByH865vbIzxEFSezkuH6K6g6+F6Cng0Ca4oo1qC3Yc2wy/lo54UjKbYUdMo/SljQcFcYUBXbUHVFNNrf4Ev5G+lPVplt7TDTH9xvpQQO4I/uqev1q1qKru4y2wkXlVlWgAoUa1CgyVBTPDwFixDEa8qMuPHMN8K5gcWoBvoSSeFA4ED8n+IqGxtwxzcb1YI8Sv4hUFtNwXNutA1Q0qtJKKkdkbMkxEixQqXduAH1JOgHiaBsRUoNhssQmxDDDxHRWcHO/8A441GZvM2HjWnbI9m0uHhEsUsRxg72V41eI6aJdtQf3hz8Kybe/ak08zdvmV1Yho2NxGw0YL0Fx/zQHg3hTCSLJhFzuL2eZV0HC6IL5D43Jom2HmxjNilDSggdpYEspAt3rfWq6wqf3J3ofZ8/aAZ0IsydehH9cKB7unMj3ilYIjkHMyggEaDU8OJ1raN3t2IBEE+ydWsO6MlydAWynU61nu5G8mFxGIRcVDDDI5bNKoyh3Y6AqO6nTnfzq8Y/bZjlVcLh+0sC0EarZZJFzL2shUXyjXKvO2Y27tBme/M85xki4kWaM9mq65Qimy5SeII1vzuagA9bNPtNNqYEPLFG86i0kZ7uWQGzore8l+WvTjVBG6qYhHkwUhZkNnw8gtMngrDuv4cPjQVW9KEUHiKkhgQQbEEEEHoQeFdoG+JlZcuVbjW/DkL2ueHPTnaoIGrVhsD27CPujMRqzBVABuSzH3RpxqA2mqB2CJkAYi2fOLCwsGsM3Am/O9BLbttFxkzZ75UVQOIFyxLd0aczcDvG3CnmNZEj/aoGmF2MWdmBzPYO2Q5FbhoSQOPpVdw03cKg5WBJBva4KlWXwNv1poaCw7a263atJhyUV7i40ZgdDnPFr873vSEG9eLS2Sd1sMoAY2A6ceHhQOFL3FszZM1vdN8jObDna17c7VDFDa9ja9r20v0+VBZBv8AY/8A+Q1ulk/Vam9h79yusi4qUBW+/l73CxWy2vf9Kz6lifsx+Y/Qf80GjbL2tFOSI21HIixt1A5inxrOsCrJPH2Ny118dNL+laNmoJ3b05XCoii7yFEQdWNd2TjTJH3lKspKMDyZdDw8a7t3Dq+FTML2KEeBuNRXcFhFiXKgsDr6njQPFNHzU3oMaBwGpjvQ9sJN+Q05So7e5rYKf8hoE9z1thIfyirDHUJuyLYaL8gqZiNApQoChQZOi0fsh0FNExD2/wAM/GutjyurIwFAY4cdsNBwqK2sgEpAFqksPjQ0obUDLbWovaThpWI4UCCitS9nOGXDdg97yz95tPdjGiKPFrlj6dKzCCIswUcSQB5k2r0VsXYojWFgoICADqvdFgPQCgsGGiZZNPd106XFxWJ+3bd5YMSmJjBCz3EnTtVtw6XXX0recNqvjWb+3vZxbAiYHRJUuLfizKDfl71qDz0aIRShohoFI5rAqQCD8R5HlW1+yHbvY4HFSyaiFM689bHujnckDTxrD6kNlY+SMOEcqjgBxfRrG63HOx1oNa3bZoYLyMO0kJkl14s9z6akVXsKz4ZsbOHGZlJXLxvZrX9QKrcm25ZDci2gXS9rDpSO1Me5iZfxnXXleg1zdt8Nt7CkTALi4hlMi2D2+6zAe+vIg/Ks223suTDTPDKLOhseh5hh1BFj60+9jrPHj4CpNpGZGHVQjE/T5Voftj3ekk7PExRlgiMspHEAG6sw6C7a0GNmLO6rJIIYjxdlLJnAYqGyi6g8L+ttKNNsWGOS2IxMdrX+yu+a4BXK1strEG5rR9gYePD7LkaeJJnxDFoYnUEEIMokIPK+a3nWVbwuDKSYBAWCnIvuiwy90AWsbX870EVXa5QoJ+GRogMxU50U3JDXUi44G6kcORFiOVG/alYEFI2Gp1L8geGvSoTCxBmGY2Xmenn06XpdtnOQXjR2jvYMBe1zZQ2XgSSBra9AMTh1vdWUeFzb0J1+NWz2ebqRYybscV2qf5ihRbOAASMxGgI6ddKt+4u82KigyTbNnnKvbMkKpYBFUKwyjMe7qxpvsjHSrt5S4liilVpUhkJGQNHqMl7KboRp0FBp2zNz8FFFJFDAkfaCzMBdr8R3mudDY2vWX4vDtE7I4sykqR4g1s+GawHXj6nj9apHtI2XlkTEKNJO635xwPqP4aBDGR3iQW5pSM7U7l9xfSmWIag4JKCPc0jRlPOgeRCojfhrYGb8v61LxcKg9/j/AHKXxyj50D/YH+BEP3F+lSqVG7FW0KflX6CpFaBUGhXEFCgzCPhSWPF42o6TrYd4cOtJY2dcjaigcYWMZRoOAqsYtftG86tGGbur5CqvjJh2ja86BzsY/bxX4don8Qr1Fs8XRelhbyry3skgzRAHjIn8Qr01sDGgoqMQHUAefSgm4xVb9p+AE2y8Wp5RGQecVpB81qzLRcRCrqyMLqwKsDwIIsRQeLK4ak95tmHC4qeA/wCVIyDxUHun1W1RdByjK1cJri8aBXD4pkN1NvDlXJsQzcTSRrqISbDiaDZfYZsgMwnP3AwXzci587Lb/wCxrb5MOsiMji6sCrDqGFiPhWRex2b7JMpDRglTbirKPveBGvrWxQmgxL2oYd8PiFDXyEEoQLLlUWCKOWUfUVj20NoyYgp2r3yLkS9gFUEtbQdSfjXrzejd+LHQGKVQdcyE37rDgdNbciOYNeSt49iyYPEPh5hZ0Nj0IOoZeqkag0EXThhHlFi4e2oIGW99bEG9ra8P50rtDDhFisNWQknqc7C/yt6VZcLhMFNs+QRxP+2RRdo79/KAsi5idcvum3Cgq8Ub37MW74W+g6BhrbT0q+4dcRs3AyhpmAeXD9kFN0zWaUstwQbNGoOmuWq5u1hC8uGc95CzxnwKqWsfNW09elR+0ttzTKI3dmiQkoh4A8L/ANdaD0juNj0fBw2cuwVQzMSWL2u+Ytre5PGqX7RYCu28AyaMyFf9rPa/h3qPuPtKOLC4ZYyA2rPbU3K6k9T/ACo+9+JWTaOzXJVwe2F/CyWI6EE0GkYIGwJpTbOzhicNJFztdfzDUf140hhZ7gUridqRwLmlcKD8T5AamgpeJuAAeOmnQio+XjUxtmdHkLJfKTfXrbWoSc60BLUolEpWGgdQioD2g/8ARN4sg/8AarDCar3tD/6UDrLGP/agmdlL9mo/dH0FRe+O05MPErRtkubE5M7eAQE2B8TpTHfPbUuEgiETMok7rZTZrBNCp+6wPA1mp2jiJgUaZ3Au9pJLjui+mbidOHOgsWM3nxz5OxeYAL3sypfNfU+4B0oVUsVA0bFXtmFr6huIvx9aFA+YUAtELV0PQKiRup+NIPBc3owej9pQP90sFmxmHH+qn1r0NtbDAzBYtZCBcD7o/Ex5frWA7qSWxcBzZO+O9a+XxtztW57P2/EpCYZWlLHVzxcnTMTx4/TSgtmAUooViWI4mxt5U8DVS8V7Q8HHKYjJ3lJDMQQgINiBYEmpuHePCsmcTxZTzLgD50HmX2kY3ttp4t8uX7Vkt/4wI7+uS/rVZrSN+dzMViMfiJ8JD20MjmRWjZDcEC5tmvxvyrPsXhXjZkkVkdTZlYEMD0IPCgbk062Xhu0kCXsTe3namtK4OYo6sNCCDQDE4dkNmH/NOVQpEWItewU+d7/IGniYiOa4ceXXhyNO5diu8CiNibFmVTz4CwPXT50Ej7ONtNHJHh0/zsQhc3+4guV9bfAGvTmzcUJEV14ML1462RiWimRhoVJ9Lgg/WvVe5bMMFhgfeaJXPgH73x1oLPes79su6CY3BvMoAnw6lw1hdkQEtGTxtYkjxqwpvOmZ4yLSIbGxBU8NQb+I08a5tneiKAKGsWble3d6nQ/Cg8w4DYcs7BVRnNtALE29ToLm9aPut7PmVWaVZ9UKlBGSrqeKMya20GnDStHOLwuUGM4PtmN1BORTc6C4uQbdL+VOtn7SxZBCRYVlFx3Z3N7XFr9n104UGG4vZj4eMqkMsN7MGZTbPYoCt+BOa3kTVAmjKkg6EcQa3ba+8IWV48Vs2ZZEe3atJeJVdwFYE6MvetoNL1CbP3F/b4p5J+zhyd5XW2dSB3llsLHUaUFS3H3oTDtknByHRWHFfDWrhhsTh8ZiM8TgSQEZBYWKkAk9TqbeGXxrLdu7LbCzNE5DWsQRwIOoNDZe02hPc7p5MOPkeooN4i29ODYxjKOSmx08T/xRp8dHiI3SxR7XysNbjXjwPLnzrLsHvw2nacRzHCnWG3ifESoqE6uBfpfifheg0KYCwt/WlRsz61IY85QLf1pUNI+t6BwHpdZaYrRgxoJeB6rvtBb7GIdZo/4qm8KSAKgN+zdcOOs6UEX7V2tHhx+85+Cr/Os8wswVrkXFiPiKvvtbOuGHhIf4Kzu9A6xk4dywFgbWGmlhbkKFNxQoJXs64yU8yUVkoGfZ1wLT3s6R7E0HcDP2ciPxsQbVfto7yjDYaP8AZTaV4tZOa5ifd6Na3lVE7KpFZ0kgCFSzAZeQsVNgQfK1BFSyG97m9JjEsDe+o4Us+CkPQfOmU+EZdTf4UGtezfarmEZySRIAG5gMRwP4b8R41fd8dxMNtRftLxzKO5MgF/Jvxr4H0tWWezbaI7VFtaNcK7MORdHJLHxygVfdu72NgdkriEA7SQosatcgF+8fgoNBiu+O5WI2eQZMrwsxVJkPdYjWxB1VrDgfS9Vitc3Ux52rs3GYTEtnliUzRH7+ZQzAgc9bqQOTVm2xsPCXHbliOSoQCfzMb2HkD6UEaDapvYm8LQd1hnQ8uY8RWkbv7tbLxJQDCutrMzGZ7cfdIvrf0qwYr2WbMLkpJLBfkrqy+naKbetBj+Lw8WLlX9nIE0jWyk5VJPE3Pum3x8zWpLv20OzUiaRTi83YsyEEBUA74sLXy2A8aYbR9j0oc9hPA0Vgwci03MFcq90+dx5VE4/2YY437BbgC4fQBvAWYkeooHO5DviZpTmKhAGI52BPx11J5mq/7Rd4GfHTiNu6rZQRzsB8uVOdhbC25hWfsMNMpawbuLY24WJ8+VVbeDZOKhctioZImY3JZCFJ8DwoIySdibsSTWo+w7apWWaO5LNlIuxtpfW3Mkn5VR8Duu8mGOIDrkAdsoBLdy9x0+7TLZk7QsJomKtGQ17876Lp119L0HoLbu/kWHlXDY6JGDk3zKCgA4Mb36inu8OwUSB8ZhXkUIplkhja8c6qe0PdPBh3iCD4cDWVb64RdptgsXG1jiAY5ATwaIEsVGtjYEeYXrWq+zOdo8K8MjZ1hbs7kalMisL+jW9KDJfaNs1J4kxkRDE/h4NGb5Sb/eHA+R6VnKjxtVhfaSw4iaJGzYbtZAnQLnNiAeGlR+28EI2DJ7rajwPSgVw+KjaBopAgKhmjkIOcm2kd1B0vc66Ufdraz4aZZEsSNLMoZSOYIP1GvjUNS8BsaDcZdsYfFxBoDkkAu0J15a9meflVcj2vC47sin1FUvA4vmNLGlMZgI2Ym3HX4i9BfcPiB1vTpZBWaJs4D3XdfJjTiMYhfcxD+utBp6N41B72td8Gp5zj6VWodo41eEiN5r/Kmu2cdipuzzqvca4KE3vQSPtcf7WAdEc/Fh/Ks/qW3ixDvIO0LEhdLnlc1E0BxQotCguRwBopwJraRumnNRXP/wCXjA9wfCgx7AbElncRxIXc8APqTwA8TVzh9kOKKXMsIb8N2PzC2pm2+K4OVjBGG46nTQHu/Ed71HSiz+1vFtoAi+QN6BHbXs7xWFhaaTsyi8crEkDrYgVVti4CE9q82JeFhrEqKTnbj3zwA4CpXbm/eMxMbRySDI3EAAX8zxqpu9BIbWlkmUfakkHgXsLGon+znPNP94o5ei5rUFp2Fj3BVMROiRLDJDHkykoJAMxIA7xJAJJNT+2NtYbF4DDQYmYBobsyxmwZsuVdSp5E8OtZkZKTaQ0FkebDw3OG+zk+7L20mZedxkA15dKrbA5i2cE3uTrxve/CkyaKTQXbd7eyOCwYMxsB3Rre/j1q+bO3ohkxRwZjcTrcFiQVLgXZALaW1F7624VhYaxuOVabujsyTE7RTaUeTsA3azkugMbFe+rKTfUkkG1iDQaZg8RAxsz5WP16VMYTBEaxSi3y9RWS7Q2tHnbt4ysUjNYlTbVtLNrbSmDyT4b7bZ2LZlFiYXa9tfu394eAoN2SIrfNmPkdB8dacRpHKpRrMDoUYXv5q1Y9u/7ZeCYuLKeBddRx5jiPnWj7L3jwuLUNG6uOoOo/UetA0xHs7ww7T9mJhEgIaK947niUvfJcaWGnhWc7R9kcyYXRXaRFL5UkVg8ltQBlB8AeXTU1sfe+44cdG4/7hrQOLAFnVlv6j4ig8+bJ3P2pAxcYeZTGpdVIzK4J1UWNrketO9tb4SRYNoU+zmxLu0lic0cY+zyMCAQ5yG/QE8OW97Mx8dmXOt1Y8zwPeHHhoeFLGOFZC6pFnYXZ8qljwGrcTwoPHeck6njxJP1qY2CkcrNHiZMiBWyk/iA0t/XhXo7buw9nYq7YrDxO34wMr2H7yWJFY1sTYmD2hjJoVj/Z41DGORGditiFXMGYg8zpagoDwlTY8vn40YjStJ2n7KsWo+zeGfLwYOEYj95Xtb4moDHbgbQS393zAi4KSRNmHUBXJI9KCvYN7A+f6VJvL7vl9KI+7eKjVi8End96wzZfzBSSPWuCO6qRQLJNS6YimJjNDKaCTXE0ocRUYpNdZzQR+8MmaUH90fU1GWqR2vC1wx4EAX8ddPlRNm4rsw2pF7cBfhegZgUKAoUHtBoRUNvc3Z4OdxochUHxbuj61Pwi9QXtBivgZfOK/l2qXoPMePmu7eJP10pjelpxZj50UCg5m61y96NeiOKDhNIkUaik0CRoprpoyxk8BQJE0U0owA8T/XOi3vQdhYBgSMwBBK3tcdLipneUQOVmwoCI4AaP/tuOIt0Nr1CkUWgtW7u9vZr2OKTt8O2hH3h4g07x+x2jU4jZ8wnw/T/MjHR1+9brVJpSGZlN1YqeoJH0oD4nEF2zEAHnbS9GwmNeJs0bsjdVNv8A9pCgRQaFu77T5oiBiB2i8Mw0YfoTWl7A33hxK/Zya/hb3h/OsS3U2CuKnVCTlsWcr90AiwueZq7Sezxbs2CmkSRfdDEFSQPduACL+tBpOFmjZ5CCATlLAcQcvMeWWqh7Rd7JMBJEsQVg6MTe97ggD61Utlb3vC7RYpSkquczc81wCCB4ADTwqJ9oWMkmmWRiTFqkJ5MAAWYde8belBzaO/2JkQoCFBFri97fzOvxqH2Nt+bCuXhIViLG4vpe/WosmuCgt2I9omNdGRnSzAqe4L2IsdarUGOkS2R2W2gsxFhfNYeFxe1NjQoLxu3vjKXVMQWlVR3LkXBFrXcgsBxvbUk1PY/Bx4grKAkQkz373Eo2lzYa5WAvbW16zHBYnISddRbS1/mKuzYSHsI1xWJEMoLFlGYEEm5Q908NPWgXxmyY41LNIAtr311HDS/H0qJE2HP+bbzVwPja1PJJ8BlVXxMkhW+VvtmIB5LmsoGg4AVG4nEYE6XxDjplAHzf9KCf2Zu/FPYJi4Mze6tzf1uBapnaXs/XDwpNNiVyvYDs0LCzKWBzEjTTjaqVBtzDRiyYdyP3jGp1vxYKW+dSGA9o8uH0gjyiwGV5mkWwAFsrCwHgKCJxMOHeQqJC1rKoYZSbk31Bt0rj7DT94etMNq7RbFSvKY41djnYrmAv5FsoHkKUO3JXuC6qADoEUfDS9A5GwU/E3y/lQqUhbugnmB9KFB6hw9Nd4sL2uGmT8UbW8CBcH4gUKFB5T2zEEme3Ate35tf1pkBQoUHaTYV2hQIkVwrQoUChw4Vcza+AqwYDCQzRWQMGsM2awF+Olr3HnQoUEJtrYj4cBmKkMbCxN+F9bgVGIK7QoHE5AUC2vG9NSKFCgLXVoUKAwFdNChQa5uRs1cNhVfQu9pGI424hRfw09amdkYg/2i8VzlEWbwzZ7X+dcoUEN7aNlxLCmICATNIqFuqqrnX+fgKhN9t34sNg4kS91LNm5sxCBifMfCwrtCgpmzNjvOsjIVAjtfMTfvXtawP4TTKWEqbG3pXaFAkaFChQdFSGLxzSABgBYk3HHy+VChQNXe9rC3KiUKFALULV2hQcpSKIm/gCT8QP1oUKC5RDujyH0oUKF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UEhQWFBQXGBgXFxcYFxgcFxgYFxUXGBoXFRgYHCggGRwlHhYXITEhJSksLi4uFx8zODMsNygtLisBCgoKBQUFDgUFDisZExkrKysrKysrKysrKysrKysrKysrKysrKysrKysrKysrKysrKysrKysrKysrKysrKysrK//AABEIALYBFQMBIgACEQEDEQH/xAAcAAAABwEBAAAAAAAAAAAAAAAAAgMEBQYHAQj/xABDEAACAQIDBQUFBQUHBAMBAAABAgMAEQQSIQUGMUFREyJhcYEHMpGhsSNCUnLBFGKy0fAVJDNDY5LhNFNzolSC8Rb/xAAUAQEAAAAAAAAAAAAAAAAAAAAA/8QAFBEBAAAAAAAAAAAAAAAAAAAAAP/aAAwDAQACEQMRAD8AzuOuYY/aNTPCYa5NydDTyPAi9wSKB+tQu1j36khhW5OaiMehVjc38aBAGlAaRFKigOprt64BXRQGBopNdotAdTSgNJLRxQKLQNFBo16AV0Vy9GUUB1p/h4gEDniGB+B/4NMEqRw8jKysj5MoVi34bc9OGv1oNo9lrj+zodRe7X1/ePGriDXmzYuIljdlWVlW+gVtOY5aHhUrtHbmJgVWSZzc2Oax+GlB6AFdFYTsveXaE2kRLsNbKtz8hSsm3dqKftA8a82dHCjzNtKDcq7WBDf3HLzU+rfzpRvaTjR+H4t/Og3kUV+BrKoN48eyK3aoLgGxQm1xw96oyXfDaLPLH2qAIL5smh0BIHMaEUD7d45omb8Ukh+MjUtJHXN28OUw6qTci9z1uSf1pdhQMHiFFaCoTau+WHhkaNs5ZTY2HP41HP7Q4BwjkPw/nQW+CG1OslUI+0iMcIX/ANwo+F9ookkVBARmYLfN1NuFqCV3bH95xZ/1APlVoFVrdb/Gxf8A5f0qzCgMortdWu0GLYGQEt51JxVHw4RbDSl1wg5Ej1oH61B7W9808jw7FiM7WFMdoQ5Sbm9AzFKKKSFLJQKChauWo4oOUMtGNKxY2KHvSIXa10S3cY/6hDBgPKgsuD3GxEsXaRqWB8Of6+lQ2I3ax6KznCSZVtchSfeAIsOLaMOF7c7U+h9oUyIHiAhcAoAoJW2hBJkZteI018aZYffTaIkEv7S0jKb5S11PknDoOHWgr0mOcEgqARoQRqPAjlRRtJ/D4VoL7/4XHxdntLDDPnB7SIWue8AxIIYWBAtreq9vPsCIYZMXhbdn2jRSqGdsh4xs2cXXML87aL1oK6dpv4fCpDYeKZ5CG1GUnhUFUxuz/iN+Q0Esq0dsOrEZgDQWlBQL7HGp8z/EalUxuFknXDYrtFU6h0ZRlc+6pDKdCOfLSozBkhgAOLXHmQAV9bC3iLc6qu0py0kja6s1vCxsPpQWreTGx4fFn9kZgsWWzHLcta7HuixGtvQ1O7P9pRLRq6d1mCtc6Wfum44Ea3+NZ/Lh0EaEzJncBihWXMATxJKZTfjoTT7+yGCXsbWBB8OvzoJfacLCV7IbZmtYG1rm1vCmkeHZpEUqdSOIPC9WbATkxoT+Bf4RThpaCRWSoDAtnxWI6DKCBzuBofhUlLKUiaRh3UFyfHkL9T0qN2Dhyqs7aPKxdh0vwFBedmf4dFtXdn/4I8jRVB0vQYXvab4yf/yGompHeNr4qc/6jfWo4UAqS3bS+KhH76/Wo61S+6a/3yD8/wChoNI3L17duszfKrUBVW3FH2Uh6yv9ata0HQKFGIoUGO4c6Dyp2lNcPwFOUoCwN329Kjtse96U+wx77+dMNrHvelAwFKJSYo60C1GC0mrUujaUBAKitqylpXJCghiLKLAWNtPhzqZRbkDqah8QmeQlRYFjw5c6CX3a2QmIdUckZgbHxqZ2h7O8XF9pCucfu6kelMt3ZUidS2bKvEhSbeJArf8Ac/Hxzwho3VxwuDz8enrQefI93sap/wCjJ5axkjn/AF6Vb9iR4nDYCR5Yg0LiQTgi5I0RWYcBkPPiLVvsa3rAd7d4Jokx2FjsTPiJQRfRIiV4aWu92HgPSgyapjdv3n/Iaaf2ZJ0HxqT2HhWQuWtqtuPjQP0NO1wzWBytY8DlNj4g2pjewvUVFtrEM+k0iXN7IzKo5d1VIA4UFqiSwNxpY8aqGL2nKwSN2bIihVUsSB1IuTa/hT/Ze0JC8qvI0gySWzsSdL8LnS/OoTFEZu6xcfiIsT6Emg7igLixvp89bj41qGO3phfDlAoDZVHwtf6GsummDPmyhRpoL2+d/P1rgmPWgv8As7GyGNAsdxYnMfOwUd+xHjYVIpiHvol+lwAD1vZzamOxFIgjB/CKkkNAoryOoWZ7orFljUWjB6kfeYDS5o7PRA1cY0Fu2d/gjyo0rcKJgTbDqfCuvwoMB2s155T/AKj/AMRprlrQcZ7OnZmZZRdiTqOpvTc+zeX/ALyfA0FIqW3T/wCriPQsf/VqsQ9nMv8A3U+Bp5s/cVsO3bNKDkVjYA/hNBPbhH+7X6yOfnVnWqruAf7qviWPzq1rQHrldFcoMVTAkDRiKEEMhJGc6G1PkouE+950CUGGdbkMDfrUdtAtmObjU+tQ22D3/hQMVNHWiijqKDtdV6Fq5agXjltY0IcOFvbgTcdR4USNSSABckgADiSTYAeNSW8ODfDOkUqlJFjXMpIJBYsdbacCPjQXfDbmLiY4ZMOQoK2kUEgm44gjmPHSp3c7dc4THsIZCI2jOdSbnOLWF+BHE+F6rfs03oSAGOeRUQHusxsNeVWLcPaE8mOlkkjRomd7TJJdD+FQp6Lb50E3sODaDYt5J5j+zoSQneSwAvwGh6alrisSxWMMrvIeLsW/3Emtw9pm9AwuFaND9rOpRf3VOjv8DYeJrBRwoDhzQvRRQZqA0nunyP0qtRtY1YJJsqlrXsL2PD1tVeAuaCV3fQtI/wCRh8aiKm9hY0RK3czFiOdrDmfHy8ac4PdeWaULCAS+ojYhGK3vbvfXhpQVupLduHPioBcD7RSSeACnMSfAAGpfbG42Jw4LShYgDYgsWydM5jDBb8r2vVk3M3TgUq00l5HFlXgNQT3QwubqL+V6DW8H+y7TQo5jMi/fjsGHiLXuKoW8Ww3wkuRjmU6o44MP0I5ip/Z27a4d1kjcqByH865vbIzxEFSezkuH6K6g6+F6Cng0Ca4oo1qC3Yc2wy/lo54UjKbYUdMo/SljQcFcYUBXbUHVFNNrf4Ev5G+lPVplt7TDTH9xvpQQO4I/uqev1q1qKru4y2wkXlVlWgAoUa1CgyVBTPDwFixDEa8qMuPHMN8K5gcWoBvoSSeFA4ED8n+IqGxtwxzcb1YI8Sv4hUFtNwXNutA1Q0qtJKKkdkbMkxEixQqXduAH1JOgHiaBsRUoNhssQmxDDDxHRWcHO/8A441GZvM2HjWnbI9m0uHhEsUsRxg72V41eI6aJdtQf3hz8Kybe/ak08zdvmV1Yho2NxGw0YL0Fx/zQHg3hTCSLJhFzuL2eZV0HC6IL5D43Jom2HmxjNilDSggdpYEspAt3rfWq6wqf3J3ofZ8/aAZ0IsydehH9cKB7unMj3ilYIjkHMyggEaDU8OJ1raN3t2IBEE+ydWsO6MlydAWynU61nu5G8mFxGIRcVDDDI5bNKoyh3Y6AqO6nTnfzq8Y/bZjlVcLh+0sC0EarZZJFzL2shUXyjXKvO2Y27tBme/M85xki4kWaM9mq65Qimy5SeII1vzuagA9bNPtNNqYEPLFG86i0kZ7uWQGzore8l+WvTjVBG6qYhHkwUhZkNnw8gtMngrDuv4cPjQVW9KEUHiKkhgQQbEEEEHoQeFdoG+JlZcuVbjW/DkL2ueHPTnaoIGrVhsD27CPujMRqzBVABuSzH3RpxqA2mqB2CJkAYi2fOLCwsGsM3Am/O9BLbttFxkzZ75UVQOIFyxLd0aczcDvG3CnmNZEj/aoGmF2MWdmBzPYO2Q5FbhoSQOPpVdw03cKg5WBJBva4KlWXwNv1poaCw7a263atJhyUV7i40ZgdDnPFr873vSEG9eLS2Sd1sMoAY2A6ceHhQOFL3FszZM1vdN8jObDna17c7VDFDa9ja9r20v0+VBZBv8AY/8A+Q1ulk/Vam9h79yusi4qUBW+/l73CxWy2vf9Kz6lifsx+Y/Qf80GjbL2tFOSI21HIixt1A5inxrOsCrJPH2Ny118dNL+laNmoJ3b05XCoii7yFEQdWNd2TjTJH3lKspKMDyZdDw8a7t3Dq+FTML2KEeBuNRXcFhFiXKgsDr6njQPFNHzU3oMaBwGpjvQ9sJN+Q05So7e5rYKf8hoE9z1thIfyirDHUJuyLYaL8gqZiNApQoChQZOi0fsh0FNExD2/wAM/GutjyurIwFAY4cdsNBwqK2sgEpAFqksPjQ0obUDLbWovaThpWI4UCCitS9nOGXDdg97yz95tPdjGiKPFrlj6dKzCCIswUcSQB5k2r0VsXYojWFgoICADqvdFgPQCgsGGiZZNPd106XFxWJ+3bd5YMSmJjBCz3EnTtVtw6XXX0recNqvjWb+3vZxbAiYHRJUuLfizKDfl71qDz0aIRShohoFI5rAqQCD8R5HlW1+yHbvY4HFSyaiFM689bHujnckDTxrD6kNlY+SMOEcqjgBxfRrG63HOx1oNa3bZoYLyMO0kJkl14s9z6akVXsKz4ZsbOHGZlJXLxvZrX9QKrcm25ZDci2gXS9rDpSO1Me5iZfxnXXleg1zdt8Nt7CkTALi4hlMi2D2+6zAe+vIg/Ks223suTDTPDKLOhseh5hh1BFj60+9jrPHj4CpNpGZGHVQjE/T5Voftj3ekk7PExRlgiMspHEAG6sw6C7a0GNmLO6rJIIYjxdlLJnAYqGyi6g8L+ttKNNsWGOS2IxMdrX+yu+a4BXK1strEG5rR9gYePD7LkaeJJnxDFoYnUEEIMokIPK+a3nWVbwuDKSYBAWCnIvuiwy90AWsbX870EVXa5QoJ+GRogMxU50U3JDXUi44G6kcORFiOVG/alYEFI2Gp1L8geGvSoTCxBmGY2Xmenn06XpdtnOQXjR2jvYMBe1zZQ2XgSSBra9AMTh1vdWUeFzb0J1+NWz2ebqRYybscV2qf5ihRbOAASMxGgI6ddKt+4u82KigyTbNnnKvbMkKpYBFUKwyjMe7qxpvsjHSrt5S4liilVpUhkJGQNHqMl7KboRp0FBp2zNz8FFFJFDAkfaCzMBdr8R3mudDY2vWX4vDtE7I4sykqR4g1s+GawHXj6nj9apHtI2XlkTEKNJO635xwPqP4aBDGR3iQW5pSM7U7l9xfSmWIag4JKCPc0jRlPOgeRCojfhrYGb8v61LxcKg9/j/AHKXxyj50D/YH+BEP3F+lSqVG7FW0KflX6CpFaBUGhXEFCgzCPhSWPF42o6TrYd4cOtJY2dcjaigcYWMZRoOAqsYtftG86tGGbur5CqvjJh2ja86BzsY/bxX4don8Qr1Fs8XRelhbyry3skgzRAHjIn8Qr01sDGgoqMQHUAefSgm4xVb9p+AE2y8Wp5RGQecVpB81qzLRcRCrqyMLqwKsDwIIsRQeLK4ak95tmHC4qeA/wCVIyDxUHun1W1RdByjK1cJri8aBXD4pkN1NvDlXJsQzcTSRrqISbDiaDZfYZsgMwnP3AwXzci587Lb/wCxrb5MOsiMji6sCrDqGFiPhWRex2b7JMpDRglTbirKPveBGvrWxQmgxL2oYd8PiFDXyEEoQLLlUWCKOWUfUVj20NoyYgp2r3yLkS9gFUEtbQdSfjXrzejd+LHQGKVQdcyE37rDgdNbciOYNeSt49iyYPEPh5hZ0Nj0IOoZeqkag0EXThhHlFi4e2oIGW99bEG9ra8P50rtDDhFisNWQknqc7C/yt6VZcLhMFNs+QRxP+2RRdo79/KAsi5idcvum3Cgq8Ub37MW74W+g6BhrbT0q+4dcRs3AyhpmAeXD9kFN0zWaUstwQbNGoOmuWq5u1hC8uGc95CzxnwKqWsfNW09elR+0ttzTKI3dmiQkoh4A8L/ANdaD0juNj0fBw2cuwVQzMSWL2u+Ytre5PGqX7RYCu28AyaMyFf9rPa/h3qPuPtKOLC4ZYyA2rPbU3K6k9T/ACo+9+JWTaOzXJVwe2F/CyWI6EE0GkYIGwJpTbOzhicNJFztdfzDUf140hhZ7gUridqRwLmlcKD8T5AamgpeJuAAeOmnQio+XjUxtmdHkLJfKTfXrbWoSc60BLUolEpWGgdQioD2g/8ARN4sg/8AarDCar3tD/6UDrLGP/agmdlL9mo/dH0FRe+O05MPErRtkubE5M7eAQE2B8TpTHfPbUuEgiETMok7rZTZrBNCp+6wPA1mp2jiJgUaZ3Au9pJLjui+mbidOHOgsWM3nxz5OxeYAL3sypfNfU+4B0oVUsVA0bFXtmFr6huIvx9aFA+YUAtELV0PQKiRup+NIPBc3owej9pQP90sFmxmHH+qn1r0NtbDAzBYtZCBcD7o/Ex5frWA7qSWxcBzZO+O9a+XxtztW57P2/EpCYZWlLHVzxcnTMTx4/TSgtmAUooViWI4mxt5U8DVS8V7Q8HHKYjJ3lJDMQQgINiBYEmpuHePCsmcTxZTzLgD50HmX2kY3ttp4t8uX7Vkt/4wI7+uS/rVZrSN+dzMViMfiJ8JD20MjmRWjZDcEC5tmvxvyrPsXhXjZkkVkdTZlYEMD0IPCgbk062Xhu0kCXsTe3namtK4OYo6sNCCDQDE4dkNmH/NOVQpEWItewU+d7/IGniYiOa4ceXXhyNO5diu8CiNibFmVTz4CwPXT50Ej7ONtNHJHh0/zsQhc3+4guV9bfAGvTmzcUJEV14ML1462RiWimRhoVJ9Lgg/WvVe5bMMFhgfeaJXPgH73x1oLPes79su6CY3BvMoAnw6lw1hdkQEtGTxtYkjxqwpvOmZ4yLSIbGxBU8NQb+I08a5tneiKAKGsWble3d6nQ/Cg8w4DYcs7BVRnNtALE29ToLm9aPut7PmVWaVZ9UKlBGSrqeKMya20GnDStHOLwuUGM4PtmN1BORTc6C4uQbdL+VOtn7SxZBCRYVlFx3Z3N7XFr9n104UGG4vZj4eMqkMsN7MGZTbPYoCt+BOa3kTVAmjKkg6EcQa3ba+8IWV48Vs2ZZEe3atJeJVdwFYE6MvetoNL1CbP3F/b4p5J+zhyd5XW2dSB3llsLHUaUFS3H3oTDtknByHRWHFfDWrhhsTh8ZiM8TgSQEZBYWKkAk9TqbeGXxrLdu7LbCzNE5DWsQRwIOoNDZe02hPc7p5MOPkeooN4i29ODYxjKOSmx08T/xRp8dHiI3SxR7XysNbjXjwPLnzrLsHvw2nacRzHCnWG3ifESoqE6uBfpfifheg0KYCwt/WlRsz61IY85QLf1pUNI+t6BwHpdZaYrRgxoJeB6rvtBb7GIdZo/4qm8KSAKgN+zdcOOs6UEX7V2tHhx+85+Cr/Os8wswVrkXFiPiKvvtbOuGHhIf4Kzu9A6xk4dywFgbWGmlhbkKFNxQoJXs64yU8yUVkoGfZ1wLT3s6R7E0HcDP2ciPxsQbVfto7yjDYaP8AZTaV4tZOa5ifd6Na3lVE7KpFZ0kgCFSzAZeQsVNgQfK1BFSyG97m9JjEsDe+o4Us+CkPQfOmU+EZdTf4UGtezfarmEZySRIAG5gMRwP4b8R41fd8dxMNtRftLxzKO5MgF/Jvxr4H0tWWezbaI7VFtaNcK7MORdHJLHxygVfdu72NgdkriEA7SQosatcgF+8fgoNBiu+O5WI2eQZMrwsxVJkPdYjWxB1VrDgfS9Vitc3Ux52rs3GYTEtnliUzRH7+ZQzAgc9bqQOTVm2xsPCXHbliOSoQCfzMb2HkD6UEaDapvYm8LQd1hnQ8uY8RWkbv7tbLxJQDCutrMzGZ7cfdIvrf0qwYr2WbMLkpJLBfkrqy+naKbetBj+Lw8WLlX9nIE0jWyk5VJPE3Pum3x8zWpLv20OzUiaRTi83YsyEEBUA74sLXy2A8aYbR9j0oc9hPA0Vgwci03MFcq90+dx5VE4/2YY437BbgC4fQBvAWYkeooHO5DviZpTmKhAGI52BPx11J5mq/7Rd4GfHTiNu6rZQRzsB8uVOdhbC25hWfsMNMpawbuLY24WJ8+VVbeDZOKhctioZImY3JZCFJ8DwoIySdibsSTWo+w7apWWaO5LNlIuxtpfW3Mkn5VR8Duu8mGOIDrkAdsoBLdy9x0+7TLZk7QsJomKtGQ17876Lp119L0HoLbu/kWHlXDY6JGDk3zKCgA4Mb36inu8OwUSB8ZhXkUIplkhja8c6qe0PdPBh3iCD4cDWVb64RdptgsXG1jiAY5ATwaIEsVGtjYEeYXrWq+zOdo8K8MjZ1hbs7kalMisL+jW9KDJfaNs1J4kxkRDE/h4NGb5Sb/eHA+R6VnKjxtVhfaSw4iaJGzYbtZAnQLnNiAeGlR+28EI2DJ7rajwPSgVw+KjaBopAgKhmjkIOcm2kd1B0vc66Ufdraz4aZZEsSNLMoZSOYIP1GvjUNS8BsaDcZdsYfFxBoDkkAu0J15a9meflVcj2vC47sin1FUvA4vmNLGlMZgI2Ym3HX4i9BfcPiB1vTpZBWaJs4D3XdfJjTiMYhfcxD+utBp6N41B72td8Gp5zj6VWodo41eEiN5r/Kmu2cdipuzzqvca4KE3vQSPtcf7WAdEc/Fh/Ks/qW3ixDvIO0LEhdLnlc1E0BxQotCguRwBopwJraRumnNRXP/wCXjA9wfCgx7AbElncRxIXc8APqTwA8TVzh9kOKKXMsIb8N2PzC2pm2+K4OVjBGG46nTQHu/Ed71HSiz+1vFtoAi+QN6BHbXs7xWFhaaTsyi8crEkDrYgVVti4CE9q82JeFhrEqKTnbj3zwA4CpXbm/eMxMbRySDI3EAAX8zxqpu9BIbWlkmUfakkHgXsLGon+znPNP94o5ei5rUFp2Fj3BVMROiRLDJDHkykoJAMxIA7xJAJJNT+2NtYbF4DDQYmYBobsyxmwZsuVdSp5E8OtZkZKTaQ0FkebDw3OG+zk+7L20mZedxkA15dKrbA5i2cE3uTrxve/CkyaKTQXbd7eyOCwYMxsB3Rre/j1q+bO3ohkxRwZjcTrcFiQVLgXZALaW1F7624VhYaxuOVabujsyTE7RTaUeTsA3azkugMbFe+rKTfUkkG1iDQaZg8RAxsz5WP16VMYTBEaxSi3y9RWS7Q2tHnbt4ysUjNYlTbVtLNrbSmDyT4b7bZ2LZlFiYXa9tfu394eAoN2SIrfNmPkdB8dacRpHKpRrMDoUYXv5q1Y9u/7ZeCYuLKeBddRx5jiPnWj7L3jwuLUNG6uOoOo/UetA0xHs7ww7T9mJhEgIaK947niUvfJcaWGnhWc7R9kcyYXRXaRFL5UkVg8ltQBlB8AeXTU1sfe+44cdG4/7hrQOLAFnVlv6j4ig8+bJ3P2pAxcYeZTGpdVIzK4J1UWNrketO9tb4SRYNoU+zmxLu0lic0cY+zyMCAQ5yG/QE8OW97Mx8dmXOt1Y8zwPeHHhoeFLGOFZC6pFnYXZ8qljwGrcTwoPHeck6njxJP1qY2CkcrNHiZMiBWyk/iA0t/XhXo7buw9nYq7YrDxO34wMr2H7yWJFY1sTYmD2hjJoVj/Z41DGORGditiFXMGYg8zpagoDwlTY8vn40YjStJ2n7KsWo+zeGfLwYOEYj95Xtb4moDHbgbQS393zAi4KSRNmHUBXJI9KCvYN7A+f6VJvL7vl9KI+7eKjVi8End96wzZfzBSSPWuCO6qRQLJNS6YimJjNDKaCTXE0ocRUYpNdZzQR+8MmaUH90fU1GWqR2vC1wx4EAX8ddPlRNm4rsw2pF7cBfhegZgUKAoUHtBoRUNvc3Z4OdxochUHxbuj61Pwi9QXtBivgZfOK/l2qXoPMePmu7eJP10pjelpxZj50UCg5m61y96NeiOKDhNIkUaik0CRoprpoyxk8BQJE0U0owA8T/XOi3vQdhYBgSMwBBK3tcdLipneUQOVmwoCI4AaP/tuOIt0Nr1CkUWgtW7u9vZr2OKTt8O2hH3h4g07x+x2jU4jZ8wnw/T/MjHR1+9brVJpSGZlN1YqeoJH0oD4nEF2zEAHnbS9GwmNeJs0bsjdVNv8A9pCgRQaFu77T5oiBiB2i8Mw0YfoTWl7A33hxK/Zya/hb3h/OsS3U2CuKnVCTlsWcr90AiwueZq7Sezxbs2CmkSRfdDEFSQPduACL+tBpOFmjZ5CCATlLAcQcvMeWWqh7Rd7JMBJEsQVg6MTe97ggD61Utlb3vC7RYpSkquczc81wCCB4ADTwqJ9oWMkmmWRiTFqkJ5MAAWYde8belBzaO/2JkQoCFBFri97fzOvxqH2Nt+bCuXhIViLG4vpe/WosmuCgt2I9omNdGRnSzAqe4L2IsdarUGOkS2R2W2gsxFhfNYeFxe1NjQoLxu3vjKXVMQWlVR3LkXBFrXcgsBxvbUk1PY/Bx4grKAkQkz373Eo2lzYa5WAvbW16zHBYnISddRbS1/mKuzYSHsI1xWJEMoLFlGYEEm5Q908NPWgXxmyY41LNIAtr311HDS/H0qJE2HP+bbzVwPja1PJJ8BlVXxMkhW+VvtmIB5LmsoGg4AVG4nEYE6XxDjplAHzf9KCf2Zu/FPYJi4Mze6tzf1uBapnaXs/XDwpNNiVyvYDs0LCzKWBzEjTTjaqVBtzDRiyYdyP3jGp1vxYKW+dSGA9o8uH0gjyiwGV5mkWwAFsrCwHgKCJxMOHeQqJC1rKoYZSbk31Bt0rj7DT94etMNq7RbFSvKY41djnYrmAv5FsoHkKUO3JXuC6qADoEUfDS9A5GwU/E3y/lQqUhbugnmB9KFB6hw9Nd4sL2uGmT8UbW8CBcH4gUKFB5T2zEEme3Ate35tf1pkBQoUHaTYV2hQIkVwrQoUChw4Vcza+AqwYDCQzRWQMGsM2awF+Olr3HnQoUEJtrYj4cBmKkMbCxN+F9bgVGIK7QoHE5AUC2vG9NSKFCgLXVoUKAwFdNChQa5uRs1cNhVfQu9pGI424hRfw09amdkYg/2i8VzlEWbwzZ7X+dcoUEN7aNlxLCmICATNIqFuqqrnX+fgKhN9t34sNg4kS91LNm5sxCBifMfCwrtCgpmzNjvOsjIVAjtfMTfvXtawP4TTKWEqbG3pXaFAkaFChQdFSGLxzSABgBYk3HHy+VChQNXe9rC3KiUKFALULV2hQcpSKIm/gCT8QP1oUKC5RDujyH0oUKF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5" name="Picture 9" descr="http://mauiwatch.com/wp-content/uploads/2014/12/ed-woo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384" y="248613"/>
            <a:ext cx="7479233" cy="48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32360" y="5301208"/>
            <a:ext cx="7546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O Diretor precisa saber o que quer de cada área, e ser claro ao passar suas instruções. Precisa também estar muito atento a tudo e a todos.</a:t>
            </a:r>
            <a:endParaRPr lang="pt-BR" sz="2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95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4"/>
          <p:cNvPicPr>
            <a:picLocks noGrp="1"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15" b="100000" l="9912" r="89962">
                        <a14:foregroundMark x1="28984" y1="80453" x2="32246" y2="80076"/>
                        <a14:foregroundMark x1="33877" y1="79887" x2="37892" y2="79131"/>
                        <a14:backgroundMark x1="50063" y1="66761" x2="50063" y2="66761"/>
                        <a14:backgroundMark x1="71769" y1="79887" x2="71769" y2="79887"/>
                        <a14:backgroundMark x1="55082" y1="80076" x2="55082" y2="80076"/>
                        <a14:backgroundMark x1="37892" y1="33522" x2="37892" y2="33522"/>
                        <a14:backgroundMark x1="80427" y1="66383" x2="80427" y2="66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827590"/>
            <a:ext cx="4525573" cy="603041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/>
        </p:nvSpPr>
        <p:spPr>
          <a:xfrm>
            <a:off x="368054" y="1556792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Adaptações e soluções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Ensaios e testes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Listagem de equipamentos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Roteiro de controle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Tempo de “ação” e “corta”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409397"/>
            <a:ext cx="91440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Dicas para diretores</a:t>
            </a:r>
            <a:endParaRPr lang="pt-BR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600076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0" y="605950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92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2016" y="4292320"/>
            <a:ext cx="7841983" cy="3025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PLANOS</a:t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r>
              <a:rPr lang="pt-BR" sz="2200" dirty="0">
                <a:latin typeface="Calibri" pitchFamily="34" charset="0"/>
                <a:cs typeface="Calibri" pitchFamily="34" charset="0"/>
              </a:rPr>
              <a:t>recortes das imagens</a:t>
            </a:r>
            <a:r>
              <a:rPr lang="pt-BR" dirty="0">
                <a:latin typeface="Calibri" pitchFamily="34" charset="0"/>
                <a:cs typeface="Calibri" pitchFamily="34" charset="0"/>
              </a:rPr>
              <a:t/>
            </a:r>
            <a:br>
              <a:rPr lang="pt-BR" dirty="0">
                <a:latin typeface="Calibri" pitchFamily="34" charset="0"/>
                <a:cs typeface="Calibri" pitchFamily="34" charset="0"/>
              </a:rPr>
            </a:b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3563888" y="2348880"/>
            <a:ext cx="1368152" cy="1943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923928" y="404664"/>
            <a:ext cx="4397358" cy="1655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dirty="0" smtClean="0">
                <a:latin typeface="Calibri" pitchFamily="34" charset="0"/>
                <a:cs typeface="Calibri" pitchFamily="34" charset="0"/>
              </a:rPr>
              <a:t>DECUPAR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é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dividir o filme ou vídeo em planos. </a:t>
            </a:r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81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632848" cy="1080120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t-BR" sz="22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Um conjunto de planos chama-se </a:t>
            </a:r>
            <a:r>
              <a:rPr lang="pt-BR" sz="2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CENA</a:t>
            </a:r>
            <a:r>
              <a:rPr lang="pt-BR" sz="22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, e um conjunto de cenas chama-se </a:t>
            </a:r>
            <a:r>
              <a:rPr lang="pt-BR" sz="2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SEQUÊNCIA</a:t>
            </a:r>
            <a:r>
              <a:rPr lang="pt-BR" sz="22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pt-BR" sz="2200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pt-BR" sz="2200" dirty="0" smtClean="0">
              <a:solidFill>
                <a:schemeClr val="accent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pt-BR" sz="28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pt-BR" dirty="0"/>
          </a:p>
        </p:txBody>
      </p:sp>
      <p:pic>
        <p:nvPicPr>
          <p:cNvPr id="1026" name="Picture 2" descr="http://jucybertutoriais.com/wp-content/uploads/2014/10/mzl.wmsiltxm.480x480-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48" b="5995"/>
          <a:stretch/>
        </p:blipFill>
        <p:spPr bwMode="auto">
          <a:xfrm>
            <a:off x="2555776" y="1764884"/>
            <a:ext cx="4506668" cy="28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67544" y="4869160"/>
            <a:ext cx="80648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t-BR" sz="22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CENA define-se pelo </a:t>
            </a:r>
            <a:r>
              <a:rPr lang="pt-BR" sz="2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LUGAR</a:t>
            </a:r>
            <a:r>
              <a:rPr lang="pt-BR" sz="22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e pelo </a:t>
            </a:r>
            <a:r>
              <a:rPr lang="pt-BR" sz="2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TEMPO</a:t>
            </a:r>
            <a:r>
              <a:rPr lang="pt-BR" sz="22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t-BR" sz="22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Chama-se </a:t>
            </a:r>
            <a:r>
              <a:rPr lang="pt-BR" sz="22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pt-BR" sz="2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PLANO</a:t>
            </a:r>
            <a:r>
              <a:rPr lang="pt-BR" sz="22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cada tipo de </a:t>
            </a:r>
            <a:r>
              <a:rPr lang="pt-BR" sz="2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enquadramento</a:t>
            </a:r>
            <a:r>
              <a:rPr lang="pt-BR" sz="22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, o registro repetido do mesmo plano chamamos </a:t>
            </a:r>
            <a:r>
              <a:rPr lang="pt-BR" sz="2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TOMADA (</a:t>
            </a:r>
            <a:r>
              <a:rPr lang="pt-BR" sz="22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take</a:t>
            </a:r>
            <a:r>
              <a:rPr lang="pt-BR" sz="2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pt-BR" sz="22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pt-BR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 </a:t>
            </a:r>
          </a:p>
        </p:txBody>
      </p:sp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89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263" y="703161"/>
            <a:ext cx="3505374" cy="2341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224136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15" y="3573016"/>
            <a:ext cx="3724069" cy="2327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5044335" y="473678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Ambientar</a:t>
            </a:r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79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82973"/>
            <a:ext cx="4259384" cy="2662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543" y="1196752"/>
            <a:ext cx="4389120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356992"/>
            <a:ext cx="4105426" cy="2684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1403648" y="4792168"/>
            <a:ext cx="174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Narrar</a:t>
            </a:r>
            <a:endParaRPr lang="pt-BR" sz="3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6072188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6130925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96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298</Words>
  <Application>Microsoft Office PowerPoint</Application>
  <PresentationFormat>Apresentação na tela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Perspectiva</vt:lpstr>
      <vt:lpstr>Slide 1</vt:lpstr>
      <vt:lpstr>UM DIRETOR PRECISA...</vt:lpstr>
      <vt:lpstr>Slide 3</vt:lpstr>
      <vt:lpstr>Slide 4</vt:lpstr>
      <vt:lpstr>Slide 5</vt:lpstr>
      <vt:lpstr>PLANOS recortes das imagens </vt:lpstr>
      <vt:lpstr>Slide 7</vt:lpstr>
      <vt:lpstr>Slide 8</vt:lpstr>
      <vt:lpstr>Slide 9</vt:lpstr>
      <vt:lpstr>Slide 10</vt:lpstr>
      <vt:lpstr>Slide 11</vt:lpstr>
      <vt:lpstr>Slide 12</vt:lpstr>
      <vt:lpstr>PLANO GERAL OU SUPER PLANO GERAL</vt:lpstr>
      <vt:lpstr>PLANO CONJUNTO</vt:lpstr>
      <vt:lpstr>PLANO MÉDIO</vt:lpstr>
      <vt:lpstr>PLANO AMERICANO</vt:lpstr>
      <vt:lpstr>PLANO MEIO APROXIMADO</vt:lpstr>
      <vt:lpstr>PRIMEIRO PLANO</vt:lpstr>
      <vt:lpstr>PRIMEIRÍSSIMO PLANO</vt:lpstr>
      <vt:lpstr>PLANO DETALHE</vt:lpstr>
      <vt:lpstr>Além da escala, também precisa-se pensar...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faz um DIRETOR DE CINEMA?</dc:title>
  <dc:creator>Kelly</dc:creator>
  <cp:lastModifiedBy>Cinema UFPel</cp:lastModifiedBy>
  <cp:revision>20</cp:revision>
  <dcterms:created xsi:type="dcterms:W3CDTF">2015-06-18T16:52:03Z</dcterms:created>
  <dcterms:modified xsi:type="dcterms:W3CDTF">2018-05-08T13:20:34Z</dcterms:modified>
</cp:coreProperties>
</file>