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71" r:id="rId6"/>
    <p:sldId id="274" r:id="rId7"/>
    <p:sldId id="272" r:id="rId8"/>
    <p:sldId id="273" r:id="rId9"/>
    <p:sldId id="282" r:id="rId10"/>
    <p:sldId id="275" r:id="rId11"/>
    <p:sldId id="279" r:id="rId12"/>
    <p:sldId id="280" r:id="rId13"/>
    <p:sldId id="281" r:id="rId14"/>
    <p:sldId id="276" r:id="rId15"/>
    <p:sldId id="277" r:id="rId16"/>
    <p:sldId id="278" r:id="rId17"/>
    <p:sldId id="270" r:id="rId18"/>
    <p:sldId id="260" r:id="rId19"/>
    <p:sldId id="261" r:id="rId20"/>
    <p:sldId id="262" r:id="rId21"/>
    <p:sldId id="263" r:id="rId22"/>
    <p:sldId id="264" r:id="rId23"/>
    <p:sldId id="265" r:id="rId2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27562C-3019-4E27-88B3-38127E7DDE26}" type="datetimeFigureOut">
              <a:rPr lang="pt-BR" smtClean="0"/>
              <a:pPr/>
              <a:t>08/05/2018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5C5739E-C3BC-4918-8ECC-E44369CFFF7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Como fazer Produção em Vídeo Estudantil?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Dr. Josias Pereira - </a:t>
            </a:r>
            <a:r>
              <a:rPr lang="pt-BR" dirty="0" err="1"/>
              <a:t>UFPel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5507" y="1643050"/>
            <a:ext cx="3512986" cy="1737456"/>
          </a:xfrm>
          <a:prstGeom prst="rect">
            <a:avLst/>
          </a:prstGeom>
          <a:noFill/>
        </p:spPr>
      </p:pic>
      <p:pic>
        <p:nvPicPr>
          <p:cNvPr id="7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Pré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77322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Escolha da </a:t>
            </a:r>
            <a:r>
              <a:rPr lang="pt-BR" dirty="0" smtClean="0"/>
              <a:t>Equipe;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Reuniões gerais de </a:t>
            </a:r>
            <a:r>
              <a:rPr lang="pt-BR" dirty="0" smtClean="0"/>
              <a:t>produção;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Análise técnica e </a:t>
            </a:r>
            <a:r>
              <a:rPr lang="pt-BR" dirty="0" smtClean="0"/>
              <a:t>cronograma;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Escolha do </a:t>
            </a:r>
            <a:r>
              <a:rPr lang="pt-BR" dirty="0" smtClean="0"/>
              <a:t>Elenco;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Reuniões de </a:t>
            </a:r>
            <a:r>
              <a:rPr lang="pt-BR" dirty="0" smtClean="0"/>
              <a:t>equipe.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Chamamos </a:t>
            </a:r>
            <a:r>
              <a:rPr lang="pt-BR" sz="2400" dirty="0" smtClean="0"/>
              <a:t>de produção </a:t>
            </a:r>
            <a:r>
              <a:rPr lang="pt-BR" sz="2400" dirty="0"/>
              <a:t>o início das filmagens propriamente ditas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Pressupõe que todos (ou pelo menos a grande maioria) dos itens de pré-produção já estejam resolvidos.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A produção confunde-se com a própria ação de fazer cinema, mas </a:t>
            </a:r>
            <a:r>
              <a:rPr lang="pt-BR" sz="2400" dirty="0" smtClean="0"/>
              <a:t>corresponde </a:t>
            </a:r>
            <a:r>
              <a:rPr lang="pt-BR" sz="2400" dirty="0"/>
              <a:t>muito mais </a:t>
            </a:r>
            <a:r>
              <a:rPr lang="pt-BR" sz="2400" dirty="0" smtClean="0"/>
              <a:t>ao </a:t>
            </a:r>
            <a:r>
              <a:rPr lang="pt-BR" sz="2400" dirty="0"/>
              <a:t>set de filmagem.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pt-BR" dirty="0"/>
              <a:t>Produção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O ambiente em que está sendo realizada a filmagem chama-se set de </a:t>
            </a:r>
            <a:r>
              <a:rPr lang="pt-BR" sz="2400" dirty="0" smtClean="0"/>
              <a:t>filmagem.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Pode ser qualquer lugar, estúdio ou locação, mas que deve ser considerado como tal durante a permanência da equipe por lá</a:t>
            </a:r>
            <a:r>
              <a:rPr lang="pt-BR" sz="2400" dirty="0" smtClean="0"/>
              <a:t>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Apenas </a:t>
            </a:r>
            <a:r>
              <a:rPr lang="pt-BR" sz="2400" dirty="0" smtClean="0"/>
              <a:t>os </a:t>
            </a:r>
            <a:r>
              <a:rPr lang="pt-BR" sz="2400" dirty="0"/>
              <a:t>envolvidos nas filmagens </a:t>
            </a:r>
            <a:r>
              <a:rPr lang="pt-BR" sz="2400" dirty="0" smtClean="0"/>
              <a:t>devem ter </a:t>
            </a:r>
            <a:r>
              <a:rPr lang="pt-BR" sz="2400" dirty="0"/>
              <a:t>acesso a </a:t>
            </a:r>
            <a:r>
              <a:rPr lang="pt-BR" sz="2400" dirty="0" smtClean="0"/>
              <a:t>esse espaço.</a:t>
            </a:r>
            <a:endParaRPr lang="pt-BR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pt-BR" dirty="0"/>
              <a:t>Produção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É fundamental que se mantenha a ordem e a concentração durante as </a:t>
            </a:r>
            <a:r>
              <a:rPr lang="pt-BR" sz="2400" dirty="0" smtClean="0"/>
              <a:t>gravações</a:t>
            </a:r>
            <a:r>
              <a:rPr lang="pt-BR" sz="2400" dirty="0" smtClean="0"/>
              <a:t>, </a:t>
            </a:r>
            <a:r>
              <a:rPr lang="pt-BR" sz="2400" dirty="0"/>
              <a:t>e a permanência de curiosos, transeuntes, pessoas alheias ao objetivo do filme, costumam desviar a atenção dos técnicos e atores</a:t>
            </a:r>
            <a:r>
              <a:rPr lang="pt-BR" sz="2400" dirty="0" smtClean="0"/>
              <a:t>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 O espaço do set de filmagem é o local de trabalho do cineasta e deve ser compreendido como tal.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pt-BR" dirty="0"/>
              <a:t>Produção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Todos os diretores </a:t>
            </a:r>
            <a:r>
              <a:rPr lang="pt-BR" sz="2400" dirty="0" smtClean="0"/>
              <a:t>técnicos, e </a:t>
            </a:r>
            <a:r>
              <a:rPr lang="pt-BR" sz="2400" dirty="0"/>
              <a:t>também o </a:t>
            </a:r>
            <a:r>
              <a:rPr lang="pt-BR" sz="2400" dirty="0" smtClean="0"/>
              <a:t>diretor, </a:t>
            </a:r>
            <a:r>
              <a:rPr lang="pt-BR" sz="2400" dirty="0"/>
              <a:t>devem chegar </a:t>
            </a:r>
            <a:r>
              <a:rPr lang="pt-BR" sz="2400" dirty="0" smtClean="0"/>
              <a:t>ao </a:t>
            </a:r>
            <a:r>
              <a:rPr lang="pt-BR" sz="2400" dirty="0"/>
              <a:t>set de filmagem com uma ideia muito clara do que vai </a:t>
            </a:r>
            <a:r>
              <a:rPr lang="pt-BR" sz="2400" dirty="0" smtClean="0"/>
              <a:t>acontecer.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O set não é o lugar para pensar </a:t>
            </a:r>
            <a:r>
              <a:rPr lang="pt-BR" sz="2400" dirty="0" smtClean="0"/>
              <a:t>sobre e sim para realizar o </a:t>
            </a:r>
            <a:r>
              <a:rPr lang="pt-BR" sz="2400" dirty="0"/>
              <a:t>que já foi </a:t>
            </a:r>
            <a:r>
              <a:rPr lang="pt-BR" sz="2400" dirty="0" smtClean="0"/>
              <a:t>pensado/discutido anteriormente.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 Se há necessidade de parar </a:t>
            </a:r>
            <a:r>
              <a:rPr lang="pt-BR" sz="2400" dirty="0" smtClean="0"/>
              <a:t>as ações do </a:t>
            </a:r>
            <a:r>
              <a:rPr lang="pt-BR" sz="2400" dirty="0"/>
              <a:t>set para pensar o que se deve fazer, algo está fora de lugar, e será preciso repensar o cronograma. </a:t>
            </a:r>
          </a:p>
        </p:txBody>
      </p:sp>
      <p:pic>
        <p:nvPicPr>
          <p:cNvPr id="5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6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Pós-Produção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Compreende a</a:t>
            </a:r>
            <a:r>
              <a:rPr lang="pt-BR" sz="2400" dirty="0" smtClean="0"/>
              <a:t> </a:t>
            </a:r>
            <a:r>
              <a:rPr lang="pt-BR" sz="2400" dirty="0" err="1"/>
              <a:t>desprodução</a:t>
            </a:r>
            <a:r>
              <a:rPr lang="pt-BR" sz="2400" dirty="0"/>
              <a:t> do set de filmagem e também a finalização do filme.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Em se tratando da pós-produção imediata de um filme, podemos entender que toda a parafernália de equipe, atores, locações, equipamentos, e tudo o que está subjacente a isso, precisa voltar para o seu </a:t>
            </a:r>
            <a:r>
              <a:rPr lang="pt-BR" sz="2400" dirty="0" smtClean="0"/>
              <a:t>devido lugar em seu estado original.</a:t>
            </a:r>
            <a:endParaRPr lang="pt-BR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Pós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3875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Devolver todas as locações no mesmo estado em que se encontraram antes das </a:t>
            </a:r>
            <a:r>
              <a:rPr lang="pt-BR" sz="2400" dirty="0" smtClean="0"/>
              <a:t>filmagens.</a:t>
            </a: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/>
              <a:t>No caso de cenários, desmontá-los e procurar formas de reutilizar ou reciclar a matéria-prima (madeira, plástico, papel), ou ainda doar itens que não serão mais utilizados.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 Evita-se a todo o custo jogar coisas fora.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A produção também deve providenciar a devolução de todos os objetos tomados emprestados ou em consignação para o filme, e devolvê-los de preferência com uma carta de agradecimento assinada pelo diretor de produção.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Em suma, o produtor é o responsável pelo andamento prático do filme. Mais do que o próprio diretor, o diretor de produção é quem sabe </a:t>
            </a:r>
            <a:r>
              <a:rPr lang="pt-BR" sz="2400" dirty="0" smtClean="0"/>
              <a:t>o </a:t>
            </a:r>
            <a:r>
              <a:rPr lang="pt-BR" sz="2400" dirty="0"/>
              <a:t>que está acontecendo </a:t>
            </a:r>
            <a:r>
              <a:rPr lang="pt-BR" sz="2400" dirty="0" smtClean="0"/>
              <a:t>em todos os setores </a:t>
            </a:r>
            <a:r>
              <a:rPr lang="pt-BR" sz="2400" dirty="0"/>
              <a:t>do filme.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É muito comum  adaptar o roteiro às locações disponíveis para se filmar, ainda que por vezes seja </a:t>
            </a:r>
            <a:r>
              <a:rPr lang="pt-BR" sz="2400" dirty="0" smtClean="0"/>
              <a:t>frustrante.</a:t>
            </a:r>
            <a:endParaRPr lang="pt-BR" sz="2400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Em um</a:t>
            </a:r>
            <a:r>
              <a:rPr lang="pt-BR" sz="2400" dirty="0" smtClean="0"/>
              <a:t> </a:t>
            </a:r>
            <a:r>
              <a:rPr lang="pt-BR" sz="2400" dirty="0"/>
              <a:t>roteiro de longa-metragem, </a:t>
            </a:r>
            <a:r>
              <a:rPr lang="pt-BR" sz="2400" dirty="0" smtClean="0"/>
              <a:t>existem </a:t>
            </a:r>
            <a:r>
              <a:rPr lang="pt-BR" sz="2400" dirty="0"/>
              <a:t>estruturas que auxiliam </a:t>
            </a:r>
            <a:r>
              <a:rPr lang="pt-BR" sz="2400" dirty="0" smtClean="0"/>
              <a:t>em sua </a:t>
            </a:r>
            <a:r>
              <a:rPr lang="pt-BR" sz="2400" dirty="0"/>
              <a:t>construção: </a:t>
            </a:r>
          </a:p>
          <a:p>
            <a:pPr>
              <a:lnSpc>
                <a:spcPct val="150000"/>
              </a:lnSpc>
            </a:pPr>
            <a:r>
              <a:rPr lang="pt-BR" sz="2400" dirty="0"/>
              <a:t>Os atos, personagens primários e secundários, funções narrativas, </a:t>
            </a:r>
            <a:r>
              <a:rPr lang="pt-BR" sz="2400" dirty="0" smtClean="0"/>
              <a:t>etc.</a:t>
            </a:r>
            <a:endParaRPr lang="pt-BR" sz="2400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sz="2800" dirty="0" smtClean="0"/>
              <a:t>O </a:t>
            </a:r>
            <a:r>
              <a:rPr lang="pt-BR" sz="2800" dirty="0"/>
              <a:t>que é produção no Cinema?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É importante conhecer os elementos de um roteiro  </a:t>
            </a:r>
            <a:r>
              <a:rPr lang="pt-BR" dirty="0" smtClean="0"/>
              <a:t>como um todo </a:t>
            </a:r>
            <a:r>
              <a:rPr lang="pt-BR" dirty="0"/>
              <a:t>para que se saiba do que abrir </a:t>
            </a:r>
            <a:r>
              <a:rPr lang="pt-BR" dirty="0" smtClean="0"/>
              <a:t>mão de forma consciente e que não prejudique a narrativa.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No </a:t>
            </a:r>
            <a:r>
              <a:rPr lang="pt-BR" dirty="0" smtClean="0"/>
              <a:t>argumento </a:t>
            </a:r>
            <a:r>
              <a:rPr lang="pt-BR" dirty="0"/>
              <a:t>já se </a:t>
            </a:r>
            <a:r>
              <a:rPr lang="pt-BR" dirty="0" smtClean="0"/>
              <a:t>pode observar </a:t>
            </a:r>
            <a:r>
              <a:rPr lang="pt-BR" dirty="0"/>
              <a:t>se a produção vai ser simples ou mais </a:t>
            </a:r>
            <a:r>
              <a:rPr lang="pt-BR" dirty="0" smtClean="0"/>
              <a:t>complicada.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Um personagem mal construído ou mal exposto “pesa ” no filme,ou seja, o excesso é evidente e negativo.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Curva </a:t>
            </a:r>
            <a:r>
              <a:rPr lang="pt-BR" dirty="0" smtClean="0"/>
              <a:t>Dramática.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Em que </a:t>
            </a:r>
            <a:r>
              <a:rPr lang="pt-BR" dirty="0" smtClean="0"/>
              <a:t>da narrativa momento cada </a:t>
            </a:r>
            <a:r>
              <a:rPr lang="pt-BR" dirty="0"/>
              <a:t>coisas </a:t>
            </a:r>
            <a:r>
              <a:rPr lang="pt-BR" dirty="0" smtClean="0"/>
              <a:t>vai acontecer.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Organizar </a:t>
            </a:r>
            <a:r>
              <a:rPr lang="pt-BR" dirty="0"/>
              <a:t>as ações concretas do curta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Concluir</a:t>
            </a:r>
            <a:r>
              <a:rPr lang="pt-BR" dirty="0" smtClean="0"/>
              <a:t> </a:t>
            </a:r>
            <a:r>
              <a:rPr lang="pt-BR" dirty="0"/>
              <a:t>o roteiro e encontrar as locações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Prever </a:t>
            </a:r>
            <a:r>
              <a:rPr lang="pt-BR" dirty="0"/>
              <a:t>possíveis problemas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 Pré Produção – Antes de </a:t>
            </a:r>
            <a:r>
              <a:rPr lang="pt-BR" dirty="0" smtClean="0"/>
              <a:t>Gravar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Produção </a:t>
            </a:r>
            <a:r>
              <a:rPr lang="pt-BR" dirty="0" smtClean="0"/>
              <a:t>– </a:t>
            </a:r>
            <a:r>
              <a:rPr lang="pt-BR" dirty="0" smtClean="0"/>
              <a:t>No momento das Gravação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Pós Produção – </a:t>
            </a:r>
            <a:r>
              <a:rPr lang="pt-BR" dirty="0" smtClean="0"/>
              <a:t>Depois de Gravar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Pré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229600" cy="4937760"/>
          </a:xfrm>
        </p:spPr>
        <p:txBody>
          <a:bodyPr>
            <a:normAutofit/>
          </a:bodyPr>
          <a:lstStyle/>
          <a:p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Esta </a:t>
            </a:r>
            <a:r>
              <a:rPr lang="pt-BR" dirty="0" smtClean="0"/>
              <a:t>etapa n</a:t>
            </a:r>
            <a:r>
              <a:rPr lang="pt-BR" dirty="0" smtClean="0"/>
              <a:t>ada </a:t>
            </a:r>
            <a:r>
              <a:rPr lang="pt-BR" dirty="0"/>
              <a:t>mais é que uma organização sistemática de como serão conduzidas as filmagens.</a:t>
            </a:r>
          </a:p>
          <a:p>
            <a:pPr>
              <a:lnSpc>
                <a:spcPct val="150000"/>
              </a:lnSpc>
            </a:pP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O que precisa? </a:t>
            </a:r>
          </a:p>
          <a:p>
            <a:pPr>
              <a:lnSpc>
                <a:spcPct val="150000"/>
              </a:lnSpc>
            </a:pPr>
            <a:r>
              <a:rPr lang="pt-BR" dirty="0"/>
              <a:t>O que tenho?</a:t>
            </a:r>
          </a:p>
          <a:p>
            <a:pPr>
              <a:lnSpc>
                <a:spcPct val="150000"/>
              </a:lnSpc>
            </a:pPr>
            <a:r>
              <a:rPr lang="pt-BR" dirty="0"/>
              <a:t>O que precisa mudar?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Pré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20198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Por mais que </a:t>
            </a:r>
            <a:r>
              <a:rPr lang="pt-BR" dirty="0" smtClean="0"/>
              <a:t>o modo de realizar essa </a:t>
            </a:r>
            <a:r>
              <a:rPr lang="pt-BR" dirty="0"/>
              <a:t>organização varie de filme para filme, de diretor para diretor, ela sempre é necessária, em maior ou menor </a:t>
            </a:r>
            <a:r>
              <a:rPr lang="pt-BR" dirty="0" smtClean="0"/>
              <a:t>grau.</a:t>
            </a:r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Pré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91636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 Cinema uma arte coletiva, é preciso contar com a disponibilidade e organização não só da equipe, mas também dos atores e também de terceiros que cedem locações, objetos de cena, figurinos, </a:t>
            </a:r>
            <a:r>
              <a:rPr lang="pt-BR" dirty="0" smtClean="0"/>
              <a:t>etc.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Pré Produção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563074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/>
              <a:t>Sem que haja um </a:t>
            </a:r>
            <a:r>
              <a:rPr lang="pt-BR" dirty="0" smtClean="0"/>
              <a:t>cronograma detalhado, </a:t>
            </a:r>
            <a:r>
              <a:rPr lang="pt-BR" dirty="0"/>
              <a:t>análise técnica e uma divisão eficiente de planos por dia, não é possível dar conta de todos os detalhes de produção de um filme. </a:t>
            </a:r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BR" dirty="0"/>
              <a:t>Exemplo curta BV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8760"/>
            <a:ext cx="8229600" cy="4937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BR" dirty="0"/>
              <a:t>Locações ? </a:t>
            </a:r>
          </a:p>
          <a:p>
            <a:pPr>
              <a:lnSpc>
                <a:spcPct val="150000"/>
              </a:lnSpc>
            </a:pPr>
            <a:r>
              <a:rPr lang="pt-BR" dirty="0"/>
              <a:t>Qual </a:t>
            </a:r>
            <a:r>
              <a:rPr lang="pt-BR" dirty="0" smtClean="0"/>
              <a:t>pode mudar ou ser adaptada?</a:t>
            </a:r>
            <a:endParaRPr lang="pt-BR" dirty="0"/>
          </a:p>
          <a:p>
            <a:pPr>
              <a:lnSpc>
                <a:spcPct val="150000"/>
              </a:lnSpc>
            </a:pPr>
            <a:r>
              <a:rPr lang="pt-BR" dirty="0"/>
              <a:t>O que é realmente importante?</a:t>
            </a:r>
          </a:p>
          <a:p>
            <a:pPr>
              <a:lnSpc>
                <a:spcPct val="150000"/>
              </a:lnSpc>
            </a:pPr>
            <a:r>
              <a:rPr lang="pt-BR" dirty="0"/>
              <a:t>Qual pode ser trocada?</a:t>
            </a:r>
          </a:p>
          <a:p>
            <a:endParaRPr lang="pt-BR" dirty="0"/>
          </a:p>
        </p:txBody>
      </p:sp>
      <p:pic>
        <p:nvPicPr>
          <p:cNvPr id="4" name="Picture 2" descr="C:\Users\cinema UFPel\Desktop\power points produção de vídeo estudantil\cropped-produçãovide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6072206"/>
            <a:ext cx="1352537" cy="668939"/>
          </a:xfrm>
          <a:prstGeom prst="rect">
            <a:avLst/>
          </a:prstGeom>
          <a:noFill/>
        </p:spPr>
      </p:pic>
      <p:pic>
        <p:nvPicPr>
          <p:cNvPr id="5" name="Picture 3" descr="C:\Users\cinema UFPel\Desktop\power points produção de vídeo estudantil\200px-UFPEL-ESCUDO-20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9905" y="6215082"/>
            <a:ext cx="441053" cy="441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260</TotalTime>
  <Words>800</Words>
  <Application>Microsoft Office PowerPoint</Application>
  <PresentationFormat>Apresentação na tela 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Origem</vt:lpstr>
      <vt:lpstr>Como fazer Produção em Vídeo Estudantil?</vt:lpstr>
      <vt:lpstr>Slide 2</vt:lpstr>
      <vt:lpstr>Slide 3</vt:lpstr>
      <vt:lpstr>Slide 4</vt:lpstr>
      <vt:lpstr>Pré Produção</vt:lpstr>
      <vt:lpstr>Pré Produção</vt:lpstr>
      <vt:lpstr>Pré Produção</vt:lpstr>
      <vt:lpstr>Pré Produção</vt:lpstr>
      <vt:lpstr>Exemplo curta BV </vt:lpstr>
      <vt:lpstr>Pré Produção</vt:lpstr>
      <vt:lpstr>Produção</vt:lpstr>
      <vt:lpstr>Produção</vt:lpstr>
      <vt:lpstr>Produção</vt:lpstr>
      <vt:lpstr>Produção</vt:lpstr>
      <vt:lpstr>Pós-Produção</vt:lpstr>
      <vt:lpstr>Pós Produção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fazer Produção em Vídeo Estudantil?</dc:title>
  <dc:creator>ErdFilmes 3</dc:creator>
  <cp:lastModifiedBy>Cinema UFPel</cp:lastModifiedBy>
  <cp:revision>20</cp:revision>
  <dcterms:created xsi:type="dcterms:W3CDTF">2015-06-03T09:46:46Z</dcterms:created>
  <dcterms:modified xsi:type="dcterms:W3CDTF">2018-05-08T12:47:14Z</dcterms:modified>
</cp:coreProperties>
</file>