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2"/>
  </p:notesMasterIdLst>
  <p:sldIdLst>
    <p:sldId id="320" r:id="rId3"/>
    <p:sldId id="291" r:id="rId4"/>
    <p:sldId id="266" r:id="rId5"/>
    <p:sldId id="264" r:id="rId6"/>
    <p:sldId id="270" r:id="rId7"/>
    <p:sldId id="267" r:id="rId8"/>
    <p:sldId id="304" r:id="rId9"/>
    <p:sldId id="268" r:id="rId10"/>
    <p:sldId id="271" r:id="rId11"/>
    <p:sldId id="272" r:id="rId12"/>
    <p:sldId id="260" r:id="rId13"/>
    <p:sldId id="262" r:id="rId14"/>
    <p:sldId id="263" r:id="rId15"/>
    <p:sldId id="274" r:id="rId16"/>
    <p:sldId id="273" r:id="rId17"/>
    <p:sldId id="259" r:id="rId18"/>
    <p:sldId id="261"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307" r:id="rId33"/>
    <p:sldId id="308" r:id="rId34"/>
    <p:sldId id="309" r:id="rId35"/>
    <p:sldId id="310" r:id="rId36"/>
    <p:sldId id="311" r:id="rId37"/>
    <p:sldId id="312" r:id="rId38"/>
    <p:sldId id="313" r:id="rId39"/>
    <p:sldId id="314" r:id="rId40"/>
    <p:sldId id="315" r:id="rId41"/>
    <p:sldId id="316" r:id="rId42"/>
    <p:sldId id="319" r:id="rId43"/>
    <p:sldId id="318" r:id="rId44"/>
    <p:sldId id="288" r:id="rId45"/>
    <p:sldId id="289" r:id="rId46"/>
    <p:sldId id="290" r:id="rId47"/>
    <p:sldId id="292" r:id="rId48"/>
    <p:sldId id="293" r:id="rId49"/>
    <p:sldId id="294" r:id="rId50"/>
    <p:sldId id="295" r:id="rId51"/>
    <p:sldId id="296" r:id="rId52"/>
    <p:sldId id="297" r:id="rId53"/>
    <p:sldId id="298" r:id="rId54"/>
    <p:sldId id="299" r:id="rId55"/>
    <p:sldId id="300" r:id="rId56"/>
    <p:sldId id="301" r:id="rId57"/>
    <p:sldId id="302" r:id="rId58"/>
    <p:sldId id="303" r:id="rId59"/>
    <p:sldId id="305" r:id="rId60"/>
    <p:sldId id="306" r:id="rId6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8369A"/>
    <a:srgbClr val="C200D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77" autoAdjust="0"/>
    <p:restoredTop sz="94660"/>
  </p:normalViewPr>
  <p:slideViewPr>
    <p:cSldViewPr>
      <p:cViewPr varScale="1">
        <p:scale>
          <a:sx n="111" d="100"/>
          <a:sy n="111" d="100"/>
        </p:scale>
        <p:origin x="-161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3262A2-5A7C-42E6-83FB-38D53071B9E6}" type="datetimeFigureOut">
              <a:rPr lang="pt-BR" smtClean="0"/>
              <a:pPr/>
              <a:t>08/05/2018</a:t>
            </a:fld>
            <a:endParaRPr lang="pt-B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8F6C05-1C43-457D-8401-8A8AE51ADB84}" type="slidenum">
              <a:rPr lang="pt-BR" smtClean="0"/>
              <a:pPr/>
              <a:t>‹nº›</a:t>
            </a:fld>
            <a:endParaRPr lang="pt-BR"/>
          </a:p>
        </p:txBody>
      </p:sp>
    </p:spTree>
    <p:extLst>
      <p:ext uri="{BB962C8B-B14F-4D97-AF65-F5344CB8AC3E}">
        <p14:creationId xmlns="" xmlns:p14="http://schemas.microsoft.com/office/powerpoint/2010/main" val="3817187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dirty="0"/>
          </a:p>
        </p:txBody>
      </p:sp>
      <p:sp>
        <p:nvSpPr>
          <p:cNvPr id="4" name="Slide Number Placeholder 3"/>
          <p:cNvSpPr>
            <a:spLocks noGrp="1"/>
          </p:cNvSpPr>
          <p:nvPr>
            <p:ph type="sldNum" sz="quarter" idx="10"/>
          </p:nvPr>
        </p:nvSpPr>
        <p:spPr/>
        <p:txBody>
          <a:bodyPr/>
          <a:lstStyle/>
          <a:p>
            <a:fld id="{B08F6C05-1C43-457D-8401-8A8AE51ADB84}" type="slidenum">
              <a:rPr lang="pt-BR" smtClean="0"/>
              <a:pPr/>
              <a:t>30</a:t>
            </a:fld>
            <a:endParaRPr lang="pt-BR"/>
          </a:p>
        </p:txBody>
      </p:sp>
    </p:spTree>
    <p:extLst>
      <p:ext uri="{BB962C8B-B14F-4D97-AF65-F5344CB8AC3E}">
        <p14:creationId xmlns="" xmlns:p14="http://schemas.microsoft.com/office/powerpoint/2010/main" val="2990816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dirty="0"/>
          </a:p>
        </p:txBody>
      </p:sp>
      <p:sp>
        <p:nvSpPr>
          <p:cNvPr id="4" name="Slide Number Placeholder 3"/>
          <p:cNvSpPr>
            <a:spLocks noGrp="1"/>
          </p:cNvSpPr>
          <p:nvPr>
            <p:ph type="sldNum" sz="quarter" idx="10"/>
          </p:nvPr>
        </p:nvSpPr>
        <p:spPr/>
        <p:txBody>
          <a:bodyPr/>
          <a:lstStyle/>
          <a:p>
            <a:fld id="{B08F6C05-1C43-457D-8401-8A8AE51ADB84}" type="slidenum">
              <a:rPr lang="pt-BR" smtClean="0"/>
              <a:pPr/>
              <a:t>57</a:t>
            </a:fld>
            <a:endParaRPr lang="pt-BR"/>
          </a:p>
        </p:txBody>
      </p:sp>
    </p:spTree>
    <p:extLst>
      <p:ext uri="{BB962C8B-B14F-4D97-AF65-F5344CB8AC3E}">
        <p14:creationId xmlns="" xmlns:p14="http://schemas.microsoft.com/office/powerpoint/2010/main" val="2729782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B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BR"/>
          </a:p>
        </p:txBody>
      </p:sp>
      <p:sp>
        <p:nvSpPr>
          <p:cNvPr id="4" name="Date Placeholder 3"/>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3936575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1265715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B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717658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B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BR"/>
          </a:p>
        </p:txBody>
      </p:sp>
      <p:sp>
        <p:nvSpPr>
          <p:cNvPr id="4" name="Date Placeholder 3"/>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5" name="Footer Placeholder 4"/>
          <p:cNvSpPr>
            <a:spLocks noGrp="1"/>
          </p:cNvSpPr>
          <p:nvPr>
            <p:ph type="ftr" sz="quarter" idx="11"/>
          </p:nvPr>
        </p:nvSpPr>
        <p:spPr/>
        <p:txBody>
          <a:bodyPr/>
          <a:lstStyle/>
          <a:p>
            <a:endParaRPr lang="pt-BR">
              <a:solidFill>
                <a:prstClr val="black">
                  <a:tint val="75000"/>
                </a:prstClr>
              </a:solidFill>
            </a:endParaRPr>
          </a:p>
        </p:txBody>
      </p:sp>
      <p:sp>
        <p:nvSpPr>
          <p:cNvPr id="6" name="Slide Number Placeholder 5"/>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2895425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5" name="Footer Placeholder 4"/>
          <p:cNvSpPr>
            <a:spLocks noGrp="1"/>
          </p:cNvSpPr>
          <p:nvPr>
            <p:ph type="ftr" sz="quarter" idx="11"/>
          </p:nvPr>
        </p:nvSpPr>
        <p:spPr/>
        <p:txBody>
          <a:bodyPr/>
          <a:lstStyle/>
          <a:p>
            <a:endParaRPr lang="pt-BR">
              <a:solidFill>
                <a:prstClr val="black">
                  <a:tint val="75000"/>
                </a:prstClr>
              </a:solidFill>
            </a:endParaRPr>
          </a:p>
        </p:txBody>
      </p:sp>
      <p:sp>
        <p:nvSpPr>
          <p:cNvPr id="6" name="Slide Number Placeholder 5"/>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2769793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B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5" name="Footer Placeholder 4"/>
          <p:cNvSpPr>
            <a:spLocks noGrp="1"/>
          </p:cNvSpPr>
          <p:nvPr>
            <p:ph type="ftr" sz="quarter" idx="11"/>
          </p:nvPr>
        </p:nvSpPr>
        <p:spPr/>
        <p:txBody>
          <a:bodyPr/>
          <a:lstStyle/>
          <a:p>
            <a:endParaRPr lang="pt-BR">
              <a:solidFill>
                <a:prstClr val="black">
                  <a:tint val="75000"/>
                </a:prstClr>
              </a:solidFill>
            </a:endParaRPr>
          </a:p>
        </p:txBody>
      </p:sp>
      <p:sp>
        <p:nvSpPr>
          <p:cNvPr id="6" name="Slide Number Placeholder 5"/>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238477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Date Placeholder 4"/>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6" name="Footer Placeholder 5"/>
          <p:cNvSpPr>
            <a:spLocks noGrp="1"/>
          </p:cNvSpPr>
          <p:nvPr>
            <p:ph type="ftr" sz="quarter" idx="11"/>
          </p:nvPr>
        </p:nvSpPr>
        <p:spPr/>
        <p:txBody>
          <a:bodyPr/>
          <a:lstStyle/>
          <a:p>
            <a:endParaRPr lang="pt-BR">
              <a:solidFill>
                <a:prstClr val="black">
                  <a:tint val="75000"/>
                </a:prstClr>
              </a:solidFill>
            </a:endParaRPr>
          </a:p>
        </p:txBody>
      </p:sp>
      <p:sp>
        <p:nvSpPr>
          <p:cNvPr id="7" name="Slide Number Placeholder 6"/>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3332500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t-B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7" name="Date Placeholder 6"/>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8" name="Footer Placeholder 7"/>
          <p:cNvSpPr>
            <a:spLocks noGrp="1"/>
          </p:cNvSpPr>
          <p:nvPr>
            <p:ph type="ftr" sz="quarter" idx="11"/>
          </p:nvPr>
        </p:nvSpPr>
        <p:spPr/>
        <p:txBody>
          <a:bodyPr/>
          <a:lstStyle/>
          <a:p>
            <a:endParaRPr lang="pt-BR">
              <a:solidFill>
                <a:prstClr val="black">
                  <a:tint val="75000"/>
                </a:prstClr>
              </a:solidFill>
            </a:endParaRPr>
          </a:p>
        </p:txBody>
      </p:sp>
      <p:sp>
        <p:nvSpPr>
          <p:cNvPr id="9" name="Slide Number Placeholder 8"/>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621658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Date Placeholder 2"/>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4" name="Footer Placeholder 3"/>
          <p:cNvSpPr>
            <a:spLocks noGrp="1"/>
          </p:cNvSpPr>
          <p:nvPr>
            <p:ph type="ftr" sz="quarter" idx="11"/>
          </p:nvPr>
        </p:nvSpPr>
        <p:spPr/>
        <p:txBody>
          <a:bodyPr/>
          <a:lstStyle/>
          <a:p>
            <a:endParaRPr lang="pt-BR">
              <a:solidFill>
                <a:prstClr val="black">
                  <a:tint val="75000"/>
                </a:prstClr>
              </a:solidFill>
            </a:endParaRPr>
          </a:p>
        </p:txBody>
      </p:sp>
      <p:sp>
        <p:nvSpPr>
          <p:cNvPr id="5" name="Slide Number Placeholder 4"/>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31254170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3" name="Footer Placeholder 2"/>
          <p:cNvSpPr>
            <a:spLocks noGrp="1"/>
          </p:cNvSpPr>
          <p:nvPr>
            <p:ph type="ftr" sz="quarter" idx="11"/>
          </p:nvPr>
        </p:nvSpPr>
        <p:spPr/>
        <p:txBody>
          <a:bodyPr/>
          <a:lstStyle/>
          <a:p>
            <a:endParaRPr lang="pt-BR">
              <a:solidFill>
                <a:prstClr val="black">
                  <a:tint val="75000"/>
                </a:prstClr>
              </a:solidFill>
            </a:endParaRPr>
          </a:p>
        </p:txBody>
      </p:sp>
      <p:sp>
        <p:nvSpPr>
          <p:cNvPr id="4" name="Slide Number Placeholder 3"/>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26518789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B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6" name="Footer Placeholder 5"/>
          <p:cNvSpPr>
            <a:spLocks noGrp="1"/>
          </p:cNvSpPr>
          <p:nvPr>
            <p:ph type="ftr" sz="quarter" idx="11"/>
          </p:nvPr>
        </p:nvSpPr>
        <p:spPr/>
        <p:txBody>
          <a:bodyPr/>
          <a:lstStyle/>
          <a:p>
            <a:endParaRPr lang="pt-BR">
              <a:solidFill>
                <a:prstClr val="black">
                  <a:tint val="75000"/>
                </a:prstClr>
              </a:solidFill>
            </a:endParaRPr>
          </a:p>
        </p:txBody>
      </p:sp>
      <p:sp>
        <p:nvSpPr>
          <p:cNvPr id="7" name="Slide Number Placeholder 6"/>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3599288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6703484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B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6" name="Footer Placeholder 5"/>
          <p:cNvSpPr>
            <a:spLocks noGrp="1"/>
          </p:cNvSpPr>
          <p:nvPr>
            <p:ph type="ftr" sz="quarter" idx="11"/>
          </p:nvPr>
        </p:nvSpPr>
        <p:spPr/>
        <p:txBody>
          <a:bodyPr/>
          <a:lstStyle/>
          <a:p>
            <a:endParaRPr lang="pt-BR">
              <a:solidFill>
                <a:prstClr val="black">
                  <a:tint val="75000"/>
                </a:prstClr>
              </a:solidFill>
            </a:endParaRPr>
          </a:p>
        </p:txBody>
      </p:sp>
      <p:sp>
        <p:nvSpPr>
          <p:cNvPr id="7" name="Slide Number Placeholder 6"/>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33740609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5" name="Footer Placeholder 4"/>
          <p:cNvSpPr>
            <a:spLocks noGrp="1"/>
          </p:cNvSpPr>
          <p:nvPr>
            <p:ph type="ftr" sz="quarter" idx="11"/>
          </p:nvPr>
        </p:nvSpPr>
        <p:spPr/>
        <p:txBody>
          <a:bodyPr/>
          <a:lstStyle/>
          <a:p>
            <a:endParaRPr lang="pt-BR">
              <a:solidFill>
                <a:prstClr val="black">
                  <a:tint val="75000"/>
                </a:prstClr>
              </a:solidFill>
            </a:endParaRPr>
          </a:p>
        </p:txBody>
      </p:sp>
      <p:sp>
        <p:nvSpPr>
          <p:cNvPr id="6" name="Slide Number Placeholder 5"/>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13661391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B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5" name="Footer Placeholder 4"/>
          <p:cNvSpPr>
            <a:spLocks noGrp="1"/>
          </p:cNvSpPr>
          <p:nvPr>
            <p:ph type="ftr" sz="quarter" idx="11"/>
          </p:nvPr>
        </p:nvSpPr>
        <p:spPr/>
        <p:txBody>
          <a:bodyPr/>
          <a:lstStyle/>
          <a:p>
            <a:endParaRPr lang="pt-BR">
              <a:solidFill>
                <a:prstClr val="black">
                  <a:tint val="75000"/>
                </a:prstClr>
              </a:solidFill>
            </a:endParaRPr>
          </a:p>
        </p:txBody>
      </p:sp>
      <p:sp>
        <p:nvSpPr>
          <p:cNvPr id="6" name="Slide Number Placeholder 5"/>
          <p:cNvSpPr>
            <a:spLocks noGrp="1"/>
          </p:cNvSpPr>
          <p:nvPr>
            <p:ph type="sldNum" sz="quarter" idx="12"/>
          </p:nvPr>
        </p:nvSpPr>
        <p:spPr/>
        <p:txBody>
          <a:body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1879675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B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3526232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Date Placeholder 4"/>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1686486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t-B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7" name="Date Placeholder 6"/>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2776867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Date Placeholder 2"/>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4057015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3115192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B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63259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B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3F78B3-D966-48BC-B8E2-9BBCF71F91CF}" type="datetimeFigureOut">
              <a:rPr lang="pt-BR" smtClean="0"/>
              <a:pPr/>
              <a:t>08/05/2018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424119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pt-B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3F78B3-D966-48BC-B8E2-9BBCF71F91CF}" type="datetimeFigureOut">
              <a:rPr lang="pt-BR" smtClean="0"/>
              <a:pPr/>
              <a:t>08/05/2018</a:t>
            </a:fld>
            <a:endParaRPr lang="pt-B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D5342-0814-48EA-A5EA-F48F651A16C6}" type="slidenum">
              <a:rPr lang="pt-BR" smtClean="0"/>
              <a:pPr/>
              <a:t>‹nº›</a:t>
            </a:fld>
            <a:endParaRPr lang="pt-BR"/>
          </a:p>
        </p:txBody>
      </p:sp>
    </p:spTree>
    <p:extLst>
      <p:ext uri="{BB962C8B-B14F-4D97-AF65-F5344CB8AC3E}">
        <p14:creationId xmlns="" xmlns:p14="http://schemas.microsoft.com/office/powerpoint/2010/main" val="308084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pt-B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3F78B3-D966-48BC-B8E2-9BBCF71F91CF}" type="datetimeFigureOut">
              <a:rPr lang="pt-BR" smtClean="0">
                <a:solidFill>
                  <a:prstClr val="black">
                    <a:tint val="75000"/>
                  </a:prstClr>
                </a:solidFill>
              </a:rPr>
              <a:pPr/>
              <a:t>08/05/2018</a:t>
            </a:fld>
            <a:endParaRPr lang="pt-B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D5342-0814-48EA-A5EA-F48F651A16C6}"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 xmlns:p14="http://schemas.microsoft.com/office/powerpoint/2010/main" val="25016467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jpeg"/></Relationships>
</file>

<file path=ppt/slides/_rels/slide5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56"/>
            <a:ext cx="8507288" cy="1426170"/>
          </a:xfrm>
        </p:spPr>
        <p:txBody>
          <a:bodyPr>
            <a:normAutofit/>
          </a:bodyPr>
          <a:lstStyle/>
          <a:p>
            <a:r>
              <a:rPr lang="en-US" sz="2000" dirty="0" err="1" smtClean="0"/>
              <a:t>Secretaria</a:t>
            </a:r>
            <a:r>
              <a:rPr lang="en-US" sz="2000" dirty="0" smtClean="0"/>
              <a:t> Municipal de </a:t>
            </a:r>
            <a:r>
              <a:rPr lang="en-US" sz="2000" dirty="0" err="1" smtClean="0"/>
              <a:t>Educação</a:t>
            </a:r>
            <a:r>
              <a:rPr lang="en-US" sz="2000" dirty="0" smtClean="0"/>
              <a:t> e </a:t>
            </a:r>
            <a:r>
              <a:rPr lang="en-US" sz="2000" dirty="0" err="1" smtClean="0"/>
              <a:t>Desporto</a:t>
            </a:r>
            <a:r>
              <a:rPr lang="en-US" sz="2000" dirty="0" smtClean="0"/>
              <a:t> e </a:t>
            </a:r>
            <a:br>
              <a:rPr lang="en-US" sz="2000" dirty="0" smtClean="0"/>
            </a:br>
            <a:r>
              <a:rPr lang="en-US" sz="2000" dirty="0" err="1" smtClean="0"/>
              <a:t>Universidade</a:t>
            </a:r>
            <a:r>
              <a:rPr lang="en-US" sz="2000" dirty="0" smtClean="0"/>
              <a:t> Federal de Pelotas </a:t>
            </a:r>
            <a:endParaRPr lang="pt-BR" sz="2000" dirty="0"/>
          </a:p>
        </p:txBody>
      </p:sp>
      <p:sp>
        <p:nvSpPr>
          <p:cNvPr id="3" name="Content Placeholder 2"/>
          <p:cNvSpPr>
            <a:spLocks noGrp="1"/>
          </p:cNvSpPr>
          <p:nvPr>
            <p:ph idx="1"/>
          </p:nvPr>
        </p:nvSpPr>
        <p:spPr>
          <a:xfrm>
            <a:off x="406722" y="2132856"/>
            <a:ext cx="8229600" cy="4525963"/>
          </a:xfrm>
        </p:spPr>
        <p:txBody>
          <a:bodyPr>
            <a:normAutofit/>
          </a:bodyPr>
          <a:lstStyle/>
          <a:p>
            <a:pPr marL="0" indent="0" algn="ctr">
              <a:buNone/>
            </a:pPr>
            <a:r>
              <a:rPr lang="en-US" sz="7200" dirty="0" smtClean="0"/>
              <a:t>OFICINA DE VÍDEO </a:t>
            </a:r>
            <a:endParaRPr lang="pt-BR" sz="7200" dirty="0"/>
          </a:p>
        </p:txBody>
      </p:sp>
      <p:pic>
        <p:nvPicPr>
          <p:cNvPr id="5"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3071802" y="3912375"/>
            <a:ext cx="2200369" cy="1088261"/>
          </a:xfrm>
          <a:prstGeom prst="rect">
            <a:avLst/>
          </a:prstGeom>
          <a:noFill/>
        </p:spPr>
      </p:pic>
      <p:pic>
        <p:nvPicPr>
          <p:cNvPr id="6" name="Picture 3" descr="C:\Users\cinema UFPel\Desktop\power points produção de vídeo estudantil\200px-UFPEL-ESCUDO-2013.png"/>
          <p:cNvPicPr>
            <a:picLocks noChangeAspect="1" noChangeArrowheads="1"/>
          </p:cNvPicPr>
          <p:nvPr/>
        </p:nvPicPr>
        <p:blipFill>
          <a:blip r:embed="rId4"/>
          <a:srcRect/>
          <a:stretch>
            <a:fillRect/>
          </a:stretch>
        </p:blipFill>
        <p:spPr bwMode="auto">
          <a:xfrm>
            <a:off x="5357818" y="3983813"/>
            <a:ext cx="1000132" cy="1000132"/>
          </a:xfrm>
          <a:prstGeom prst="rect">
            <a:avLst/>
          </a:prstGeom>
          <a:noFill/>
        </p:spPr>
      </p:pic>
    </p:spTree>
    <p:extLst>
      <p:ext uri="{BB962C8B-B14F-4D97-AF65-F5344CB8AC3E}">
        <p14:creationId xmlns="" xmlns:p14="http://schemas.microsoft.com/office/powerpoint/2010/main" val="543636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1863"/>
            <a:ext cx="8229600" cy="4525963"/>
          </a:xfrm>
        </p:spPr>
        <p:txBody>
          <a:bodyPr>
            <a:normAutofit lnSpcReduction="10000"/>
          </a:bodyPr>
          <a:lstStyle/>
          <a:p>
            <a:pPr marL="0" indent="0">
              <a:buNone/>
            </a:pPr>
            <a:r>
              <a:rPr lang="en-US" sz="4400" dirty="0" smtClean="0">
                <a:solidFill>
                  <a:schemeClr val="bg1"/>
                </a:solidFill>
              </a:rPr>
              <a:t>CUIDADO COM</a:t>
            </a:r>
          </a:p>
          <a:p>
            <a:pPr marL="0" indent="0">
              <a:buNone/>
            </a:pPr>
            <a:r>
              <a:rPr lang="pt-BR" sz="3600" dirty="0">
                <a:solidFill>
                  <a:schemeClr val="bg1"/>
                </a:solidFill>
              </a:rPr>
              <a:t>Frases não filmáveis:</a:t>
            </a:r>
          </a:p>
          <a:p>
            <a:pPr marL="0" indent="0">
              <a:buNone/>
            </a:pPr>
            <a:r>
              <a:rPr lang="pt-BR" dirty="0">
                <a:solidFill>
                  <a:schemeClr val="bg1"/>
                </a:solidFill>
              </a:rPr>
              <a:t>e</a:t>
            </a:r>
            <a:r>
              <a:rPr lang="pt-BR" dirty="0" smtClean="0">
                <a:solidFill>
                  <a:schemeClr val="bg1"/>
                </a:solidFill>
              </a:rPr>
              <a:t>x</a:t>
            </a:r>
            <a:r>
              <a:rPr lang="pt-BR" dirty="0">
                <a:solidFill>
                  <a:schemeClr val="bg1"/>
                </a:solidFill>
              </a:rPr>
              <a:t>.: Gi está louca de vontade de fazer xixi.</a:t>
            </a:r>
          </a:p>
          <a:p>
            <a:pPr marL="0" indent="0">
              <a:buNone/>
            </a:pPr>
            <a:endParaRPr lang="pt-BR" sz="1800" dirty="0" smtClean="0">
              <a:solidFill>
                <a:schemeClr val="bg1"/>
              </a:solidFill>
              <a:latin typeface="Courier New" pitchFamily="49" charset="0"/>
              <a:cs typeface="Courier New" pitchFamily="49" charset="0"/>
            </a:endParaRPr>
          </a:p>
          <a:p>
            <a:pPr marL="0" indent="0">
              <a:buNone/>
            </a:pPr>
            <a:endParaRPr lang="pt-BR" sz="1800" dirty="0">
              <a:solidFill>
                <a:schemeClr val="bg1"/>
              </a:solidFill>
              <a:latin typeface="Courier New" pitchFamily="49" charset="0"/>
              <a:cs typeface="Courier New" pitchFamily="49" charset="0"/>
            </a:endParaRPr>
          </a:p>
          <a:p>
            <a:pPr marL="0" indent="0">
              <a:buNone/>
            </a:pPr>
            <a:r>
              <a:rPr lang="pt-BR" sz="1800" dirty="0" smtClean="0">
                <a:solidFill>
                  <a:schemeClr val="bg1"/>
                </a:solidFill>
                <a:latin typeface="Courier New" pitchFamily="49" charset="0"/>
                <a:cs typeface="Courier New" pitchFamily="49" charset="0"/>
              </a:rPr>
              <a:t>    </a:t>
            </a:r>
            <a:r>
              <a:rPr lang="pt-BR" sz="2000" dirty="0" err="1" smtClean="0">
                <a:solidFill>
                  <a:schemeClr val="bg1"/>
                </a:solidFill>
                <a:latin typeface="Courier New" pitchFamily="49" charset="0"/>
                <a:cs typeface="Courier New" pitchFamily="49" charset="0"/>
              </a:rPr>
              <a:t>Gi</a:t>
            </a:r>
            <a:r>
              <a:rPr lang="pt-BR" sz="2000" dirty="0" smtClean="0">
                <a:solidFill>
                  <a:schemeClr val="bg1"/>
                </a:solidFill>
                <a:latin typeface="Courier New" pitchFamily="49" charset="0"/>
                <a:cs typeface="Courier New" pitchFamily="49" charset="0"/>
              </a:rPr>
              <a:t> está se </a:t>
            </a:r>
            <a:r>
              <a:rPr lang="pt-BR" sz="2000" dirty="0">
                <a:solidFill>
                  <a:schemeClr val="bg1"/>
                </a:solidFill>
                <a:latin typeface="Courier New" pitchFamily="49" charset="0"/>
                <a:cs typeface="Courier New" pitchFamily="49" charset="0"/>
              </a:rPr>
              <a:t>sacudindo, apertando a boca </a:t>
            </a:r>
          </a:p>
          <a:p>
            <a:pPr marL="0" indent="0">
              <a:buNone/>
            </a:pPr>
            <a:r>
              <a:rPr lang="pt-BR" sz="2000" dirty="0" smtClean="0">
                <a:solidFill>
                  <a:schemeClr val="bg1"/>
                </a:solidFill>
                <a:latin typeface="Courier New" pitchFamily="49" charset="0"/>
                <a:cs typeface="Courier New" pitchFamily="49" charset="0"/>
              </a:rPr>
              <a:t>    e </a:t>
            </a:r>
            <a:r>
              <a:rPr lang="pt-BR" sz="2000" dirty="0">
                <a:solidFill>
                  <a:schemeClr val="bg1"/>
                </a:solidFill>
                <a:latin typeface="Courier New" pitchFamily="49" charset="0"/>
                <a:cs typeface="Courier New" pitchFamily="49" charset="0"/>
              </a:rPr>
              <a:t>com a mão entre as </a:t>
            </a:r>
            <a:r>
              <a:rPr lang="pt-BR" sz="2000" dirty="0" smtClean="0">
                <a:solidFill>
                  <a:schemeClr val="bg1"/>
                </a:solidFill>
                <a:latin typeface="Courier New" pitchFamily="49" charset="0"/>
                <a:cs typeface="Courier New" pitchFamily="49" charset="0"/>
              </a:rPr>
              <a:t>pernas.</a:t>
            </a:r>
          </a:p>
          <a:p>
            <a:pPr marL="0" indent="0">
              <a:buNone/>
            </a:pPr>
            <a:r>
              <a:rPr lang="pt-BR" sz="1800" dirty="0">
                <a:solidFill>
                  <a:schemeClr val="bg1"/>
                </a:solidFill>
                <a:latin typeface="Courier New" pitchFamily="49" charset="0"/>
                <a:cs typeface="Courier New" pitchFamily="49" charset="0"/>
              </a:rPr>
              <a:t> </a:t>
            </a:r>
            <a:r>
              <a:rPr lang="pt-BR" sz="1800" dirty="0" smtClean="0">
                <a:solidFill>
                  <a:schemeClr val="bg1"/>
                </a:solidFill>
                <a:latin typeface="Courier New" pitchFamily="49" charset="0"/>
                <a:cs typeface="Courier New" pitchFamily="49" charset="0"/>
              </a:rPr>
              <a:t>              </a:t>
            </a:r>
          </a:p>
          <a:p>
            <a:pPr marL="0" indent="0">
              <a:buNone/>
            </a:pPr>
            <a:r>
              <a:rPr lang="pt-BR" sz="1800" dirty="0">
                <a:solidFill>
                  <a:schemeClr val="bg1"/>
                </a:solidFill>
                <a:latin typeface="Courier New" pitchFamily="49" charset="0"/>
                <a:cs typeface="Courier New" pitchFamily="49" charset="0"/>
              </a:rPr>
              <a:t> </a:t>
            </a:r>
            <a:r>
              <a:rPr lang="pt-BR" sz="1800" dirty="0" smtClean="0">
                <a:solidFill>
                  <a:schemeClr val="bg1"/>
                </a:solidFill>
                <a:latin typeface="Courier New" pitchFamily="49" charset="0"/>
                <a:cs typeface="Courier New" pitchFamily="49" charset="0"/>
              </a:rPr>
              <a:t>         </a:t>
            </a:r>
            <a:r>
              <a:rPr lang="pt-BR" sz="2200" dirty="0" smtClean="0">
                <a:solidFill>
                  <a:schemeClr val="bg1"/>
                </a:solidFill>
                <a:latin typeface="Courier New" pitchFamily="49" charset="0"/>
                <a:cs typeface="Courier New" pitchFamily="49" charset="0"/>
              </a:rPr>
              <a:t>GI</a:t>
            </a:r>
          </a:p>
          <a:p>
            <a:pPr marL="0" indent="0">
              <a:buNone/>
            </a:pPr>
            <a:r>
              <a:rPr lang="pt-BR" sz="2200" dirty="0" smtClean="0">
                <a:solidFill>
                  <a:schemeClr val="bg1"/>
                </a:solidFill>
                <a:latin typeface="Courier New" pitchFamily="49" charset="0"/>
                <a:cs typeface="Courier New" pitchFamily="49" charset="0"/>
              </a:rPr>
              <a:t> Ai</a:t>
            </a:r>
            <a:r>
              <a:rPr lang="pt-BR" sz="2200" dirty="0">
                <a:solidFill>
                  <a:schemeClr val="bg1"/>
                </a:solidFill>
                <a:latin typeface="Courier New" pitchFamily="49" charset="0"/>
                <a:cs typeface="Courier New" pitchFamily="49" charset="0"/>
              </a:rPr>
              <a:t>, tô morrendo de </a:t>
            </a:r>
          </a:p>
          <a:p>
            <a:pPr marL="0" indent="0" algn="just">
              <a:buNone/>
            </a:pPr>
            <a:r>
              <a:rPr lang="pt-BR" sz="2200" dirty="0" smtClean="0">
                <a:solidFill>
                  <a:schemeClr val="bg1"/>
                </a:solidFill>
                <a:latin typeface="Courier New" pitchFamily="49" charset="0"/>
                <a:cs typeface="Courier New" pitchFamily="49" charset="0"/>
              </a:rPr>
              <a:t> vontade </a:t>
            </a:r>
            <a:r>
              <a:rPr lang="pt-BR" sz="2200" dirty="0">
                <a:solidFill>
                  <a:schemeClr val="bg1"/>
                </a:solidFill>
                <a:latin typeface="Courier New" pitchFamily="49" charset="0"/>
                <a:cs typeface="Courier New" pitchFamily="49" charset="0"/>
              </a:rPr>
              <a:t>de fazer xixi</a:t>
            </a:r>
          </a:p>
          <a:p>
            <a:pPr marL="0" indent="0">
              <a:buNone/>
            </a:pPr>
            <a:endParaRPr lang="pt-BR" dirty="0"/>
          </a:p>
        </p:txBody>
      </p:sp>
      <p:sp>
        <p:nvSpPr>
          <p:cNvPr id="4" name="Símbolo de 'Não' 12"/>
          <p:cNvSpPr/>
          <p:nvPr/>
        </p:nvSpPr>
        <p:spPr>
          <a:xfrm>
            <a:off x="5000628" y="857232"/>
            <a:ext cx="714380" cy="642942"/>
          </a:xfrm>
          <a:prstGeom prst="noSmoking">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5" name="Seta para baixo 8"/>
          <p:cNvSpPr/>
          <p:nvPr/>
        </p:nvSpPr>
        <p:spPr>
          <a:xfrm>
            <a:off x="1071538" y="2786058"/>
            <a:ext cx="288033" cy="432048"/>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Seta para baixo 10"/>
          <p:cNvSpPr/>
          <p:nvPr/>
        </p:nvSpPr>
        <p:spPr>
          <a:xfrm>
            <a:off x="714348" y="2772948"/>
            <a:ext cx="216024" cy="1656184"/>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7"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8"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911311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1143000"/>
          </a:xfrm>
        </p:spPr>
        <p:txBody>
          <a:bodyPr/>
          <a:lstStyle/>
          <a:p>
            <a:pPr algn="l"/>
            <a:r>
              <a:rPr lang="en-US" dirty="0" smtClean="0">
                <a:solidFill>
                  <a:schemeClr val="bg1"/>
                </a:solidFill>
              </a:rPr>
              <a:t>ESTRUTURA</a:t>
            </a:r>
            <a:endParaRPr lang="pt-BR" dirty="0">
              <a:solidFill>
                <a:schemeClr val="bg1"/>
              </a:solidFill>
            </a:endParaRPr>
          </a:p>
        </p:txBody>
      </p:sp>
      <p:sp>
        <p:nvSpPr>
          <p:cNvPr id="3" name="Content Placeholder 2"/>
          <p:cNvSpPr>
            <a:spLocks noGrp="1"/>
          </p:cNvSpPr>
          <p:nvPr>
            <p:ph idx="1"/>
          </p:nvPr>
        </p:nvSpPr>
        <p:spPr>
          <a:xfrm>
            <a:off x="457200" y="1876363"/>
            <a:ext cx="8229600" cy="4525963"/>
          </a:xfrm>
        </p:spPr>
        <p:txBody>
          <a:bodyPr/>
          <a:lstStyle/>
          <a:p>
            <a:pPr>
              <a:buFontTx/>
              <a:buChar char="-"/>
            </a:pPr>
            <a:r>
              <a:rPr lang="en-US" dirty="0" err="1" smtClean="0">
                <a:solidFill>
                  <a:schemeClr val="bg1"/>
                </a:solidFill>
              </a:rPr>
              <a:t>Tudo</a:t>
            </a:r>
            <a:r>
              <a:rPr lang="en-US" dirty="0" smtClean="0">
                <a:solidFill>
                  <a:schemeClr val="bg1"/>
                </a:solidFill>
              </a:rPr>
              <a:t> </a:t>
            </a:r>
            <a:r>
              <a:rPr lang="en-US" dirty="0" err="1" smtClean="0">
                <a:solidFill>
                  <a:schemeClr val="bg1"/>
                </a:solidFill>
              </a:rPr>
              <a:t>está</a:t>
            </a:r>
            <a:r>
              <a:rPr lang="en-US" dirty="0" smtClean="0">
                <a:solidFill>
                  <a:schemeClr val="bg1"/>
                </a:solidFill>
              </a:rPr>
              <a:t> normal;  </a:t>
            </a:r>
          </a:p>
        </p:txBody>
      </p:sp>
      <p:sp>
        <p:nvSpPr>
          <p:cNvPr id="6" name="Right Brace 5"/>
          <p:cNvSpPr/>
          <p:nvPr/>
        </p:nvSpPr>
        <p:spPr>
          <a:xfrm>
            <a:off x="4211960" y="1930206"/>
            <a:ext cx="216024" cy="64807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8" name="TextBox 7"/>
          <p:cNvSpPr txBox="1"/>
          <p:nvPr/>
        </p:nvSpPr>
        <p:spPr>
          <a:xfrm>
            <a:off x="4500562" y="1928802"/>
            <a:ext cx="2088232" cy="584775"/>
          </a:xfrm>
          <a:prstGeom prst="rect">
            <a:avLst/>
          </a:prstGeom>
          <a:noFill/>
        </p:spPr>
        <p:txBody>
          <a:bodyPr wrap="square" rtlCol="0">
            <a:spAutoFit/>
          </a:bodyPr>
          <a:lstStyle/>
          <a:p>
            <a:r>
              <a:rPr lang="en-US" sz="3200" dirty="0" smtClean="0">
                <a:solidFill>
                  <a:schemeClr val="bg1"/>
                </a:solidFill>
              </a:rPr>
              <a:t>INÍCIO</a:t>
            </a:r>
            <a:endParaRPr lang="pt-BR" sz="3200" dirty="0">
              <a:solidFill>
                <a:schemeClr val="bg1"/>
              </a:solidFill>
            </a:endParaRPr>
          </a:p>
        </p:txBody>
      </p:sp>
      <p:sp>
        <p:nvSpPr>
          <p:cNvPr id="11" name="TextBox 10"/>
          <p:cNvSpPr txBox="1"/>
          <p:nvPr/>
        </p:nvSpPr>
        <p:spPr>
          <a:xfrm>
            <a:off x="539552" y="4437112"/>
            <a:ext cx="5900350" cy="954107"/>
          </a:xfrm>
          <a:prstGeom prst="rect">
            <a:avLst/>
          </a:prstGeom>
          <a:noFill/>
        </p:spPr>
        <p:txBody>
          <a:bodyPr wrap="square" rtlCol="0">
            <a:spAutoFit/>
          </a:bodyPr>
          <a:lstStyle/>
          <a:p>
            <a:r>
              <a:rPr lang="en-US" sz="2800" dirty="0">
                <a:solidFill>
                  <a:schemeClr val="bg1"/>
                </a:solidFill>
              </a:rPr>
              <a:t>e</a:t>
            </a:r>
            <a:r>
              <a:rPr lang="en-US" sz="2800" dirty="0" smtClean="0">
                <a:solidFill>
                  <a:schemeClr val="bg1"/>
                </a:solidFill>
              </a:rPr>
              <a:t>x.: </a:t>
            </a:r>
            <a:r>
              <a:rPr lang="en-US" sz="2800" dirty="0" err="1" smtClean="0">
                <a:solidFill>
                  <a:schemeClr val="bg1"/>
                </a:solidFill>
              </a:rPr>
              <a:t>Gio</a:t>
            </a:r>
            <a:r>
              <a:rPr lang="en-US" sz="2800" dirty="0" smtClean="0">
                <a:solidFill>
                  <a:schemeClr val="bg1"/>
                </a:solidFill>
              </a:rPr>
              <a:t> e </a:t>
            </a:r>
            <a:r>
              <a:rPr lang="en-US" sz="2800" dirty="0" err="1" smtClean="0">
                <a:solidFill>
                  <a:schemeClr val="bg1"/>
                </a:solidFill>
              </a:rPr>
              <a:t>Léo</a:t>
            </a:r>
            <a:r>
              <a:rPr lang="en-US" sz="2800" dirty="0" smtClean="0">
                <a:solidFill>
                  <a:schemeClr val="bg1"/>
                </a:solidFill>
              </a:rPr>
              <a:t> </a:t>
            </a:r>
            <a:r>
              <a:rPr lang="en-US" sz="2800" dirty="0" err="1" smtClean="0">
                <a:solidFill>
                  <a:schemeClr val="bg1"/>
                </a:solidFill>
              </a:rPr>
              <a:t>estudam</a:t>
            </a:r>
            <a:r>
              <a:rPr lang="en-US" sz="2800" dirty="0" smtClean="0">
                <a:solidFill>
                  <a:schemeClr val="bg1"/>
                </a:solidFill>
              </a:rPr>
              <a:t> </a:t>
            </a:r>
            <a:r>
              <a:rPr lang="en-US" sz="2800" dirty="0" err="1" smtClean="0">
                <a:solidFill>
                  <a:schemeClr val="bg1"/>
                </a:solidFill>
              </a:rPr>
              <a:t>juntos</a:t>
            </a:r>
            <a:r>
              <a:rPr lang="en-US" sz="2800" dirty="0" smtClean="0">
                <a:solidFill>
                  <a:schemeClr val="bg1"/>
                </a:solidFill>
              </a:rPr>
              <a:t> e </a:t>
            </a:r>
            <a:r>
              <a:rPr lang="en-US" sz="2800" dirty="0" err="1" smtClean="0">
                <a:solidFill>
                  <a:schemeClr val="bg1"/>
                </a:solidFill>
              </a:rPr>
              <a:t>são</a:t>
            </a:r>
            <a:r>
              <a:rPr lang="en-US" sz="2800" dirty="0" smtClean="0">
                <a:solidFill>
                  <a:schemeClr val="bg1"/>
                </a:solidFill>
              </a:rPr>
              <a:t> </a:t>
            </a:r>
            <a:r>
              <a:rPr lang="en-US" sz="2800" dirty="0" err="1" smtClean="0">
                <a:solidFill>
                  <a:schemeClr val="bg1"/>
                </a:solidFill>
              </a:rPr>
              <a:t>melhores</a:t>
            </a:r>
            <a:r>
              <a:rPr lang="en-US" sz="2800" dirty="0" smtClean="0">
                <a:solidFill>
                  <a:schemeClr val="bg1"/>
                </a:solidFill>
              </a:rPr>
              <a:t> amigos.</a:t>
            </a:r>
            <a:endParaRPr lang="pt-BR" sz="2800" dirty="0">
              <a:solidFill>
                <a:schemeClr val="bg1"/>
              </a:solidFill>
            </a:endParaRPr>
          </a:p>
        </p:txBody>
      </p:sp>
      <p:sp>
        <p:nvSpPr>
          <p:cNvPr id="12" name="Down Arrow 11"/>
          <p:cNvSpPr/>
          <p:nvPr/>
        </p:nvSpPr>
        <p:spPr>
          <a:xfrm>
            <a:off x="1907704" y="2627240"/>
            <a:ext cx="720080" cy="720080"/>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 name="TextBox 12"/>
          <p:cNvSpPr txBox="1"/>
          <p:nvPr/>
        </p:nvSpPr>
        <p:spPr>
          <a:xfrm>
            <a:off x="755576" y="3421686"/>
            <a:ext cx="3024336" cy="584775"/>
          </a:xfrm>
          <a:prstGeom prst="rect">
            <a:avLst/>
          </a:prstGeom>
          <a:noFill/>
        </p:spPr>
        <p:txBody>
          <a:bodyPr wrap="square" rtlCol="0">
            <a:spAutoFit/>
          </a:bodyPr>
          <a:lstStyle/>
          <a:p>
            <a:r>
              <a:rPr lang="en-US" sz="3200" dirty="0" smtClean="0">
                <a:solidFill>
                  <a:schemeClr val="bg1"/>
                </a:solidFill>
              </a:rPr>
              <a:t>APRESENTAÇÃO</a:t>
            </a:r>
            <a:endParaRPr lang="pt-BR" sz="3200" dirty="0">
              <a:solidFill>
                <a:schemeClr val="bg1"/>
              </a:solidFill>
            </a:endParaRPr>
          </a:p>
        </p:txBody>
      </p:sp>
      <p:pic>
        <p:nvPicPr>
          <p:cNvPr id="9"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10"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40037010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Tx/>
              <a:buChar char="-"/>
            </a:pPr>
            <a:r>
              <a:rPr lang="en-US" dirty="0" err="1" smtClean="0">
                <a:solidFill>
                  <a:schemeClr val="bg1"/>
                </a:solidFill>
              </a:rPr>
              <a:t>Algo</a:t>
            </a:r>
            <a:r>
              <a:rPr lang="en-US" dirty="0" smtClean="0">
                <a:solidFill>
                  <a:schemeClr val="bg1"/>
                </a:solidFill>
              </a:rPr>
              <a:t> </a:t>
            </a:r>
            <a:r>
              <a:rPr lang="en-US" dirty="0" err="1" smtClean="0">
                <a:solidFill>
                  <a:schemeClr val="bg1"/>
                </a:solidFill>
              </a:rPr>
              <a:t>acontece</a:t>
            </a:r>
            <a:r>
              <a:rPr lang="en-US" dirty="0" smtClean="0">
                <a:solidFill>
                  <a:schemeClr val="bg1"/>
                </a:solidFill>
              </a:rPr>
              <a:t>;</a:t>
            </a:r>
            <a:r>
              <a:rPr lang="pt-BR" dirty="0" smtClean="0">
                <a:solidFill>
                  <a:schemeClr val="bg1"/>
                </a:solidFill>
              </a:rPr>
              <a:t>  </a:t>
            </a:r>
            <a:endParaRPr lang="en-US" dirty="0" smtClean="0">
              <a:solidFill>
                <a:schemeClr val="bg1"/>
              </a:solidFill>
            </a:endParaRPr>
          </a:p>
        </p:txBody>
      </p:sp>
      <p:sp>
        <p:nvSpPr>
          <p:cNvPr id="4" name="Right Brace 3"/>
          <p:cNvSpPr/>
          <p:nvPr/>
        </p:nvSpPr>
        <p:spPr>
          <a:xfrm>
            <a:off x="3410200" y="1608548"/>
            <a:ext cx="216024" cy="576064"/>
          </a:xfrm>
          <a:prstGeom prst="rightBrace">
            <a:avLst>
              <a:gd name="adj1" fmla="val 8333"/>
              <a:gd name="adj2" fmla="val 47911"/>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5" name="TextBox 4"/>
          <p:cNvSpPr txBox="1"/>
          <p:nvPr/>
        </p:nvSpPr>
        <p:spPr>
          <a:xfrm>
            <a:off x="3779912" y="1711914"/>
            <a:ext cx="994183" cy="523220"/>
          </a:xfrm>
          <a:prstGeom prst="rect">
            <a:avLst/>
          </a:prstGeom>
          <a:noFill/>
        </p:spPr>
        <p:txBody>
          <a:bodyPr wrap="none" rtlCol="0">
            <a:spAutoFit/>
          </a:bodyPr>
          <a:lstStyle/>
          <a:p>
            <a:r>
              <a:rPr lang="en-US" sz="2800" dirty="0" smtClean="0">
                <a:solidFill>
                  <a:schemeClr val="bg1"/>
                </a:solidFill>
              </a:rPr>
              <a:t>MEIO</a:t>
            </a:r>
            <a:endParaRPr lang="pt-BR" sz="2800" dirty="0">
              <a:solidFill>
                <a:schemeClr val="bg1"/>
              </a:solidFill>
            </a:endParaRPr>
          </a:p>
        </p:txBody>
      </p:sp>
      <p:sp>
        <p:nvSpPr>
          <p:cNvPr id="6" name="Down Arrow 5"/>
          <p:cNvSpPr/>
          <p:nvPr/>
        </p:nvSpPr>
        <p:spPr>
          <a:xfrm>
            <a:off x="1619672" y="2184612"/>
            <a:ext cx="648072" cy="812340"/>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TextBox 6"/>
          <p:cNvSpPr txBox="1"/>
          <p:nvPr/>
        </p:nvSpPr>
        <p:spPr>
          <a:xfrm>
            <a:off x="972288" y="3140968"/>
            <a:ext cx="3756156" cy="584775"/>
          </a:xfrm>
          <a:prstGeom prst="rect">
            <a:avLst/>
          </a:prstGeom>
          <a:noFill/>
        </p:spPr>
        <p:txBody>
          <a:bodyPr wrap="none" rtlCol="0">
            <a:spAutoFit/>
          </a:bodyPr>
          <a:lstStyle/>
          <a:p>
            <a:r>
              <a:rPr lang="pt-BR" sz="3200" b="1" dirty="0">
                <a:solidFill>
                  <a:schemeClr val="bg1"/>
                </a:solidFill>
              </a:rPr>
              <a:t>1</a:t>
            </a:r>
            <a:r>
              <a:rPr lang="pt-BR" sz="3200" dirty="0">
                <a:solidFill>
                  <a:schemeClr val="bg1"/>
                </a:solidFill>
              </a:rPr>
              <a:t>° </a:t>
            </a:r>
            <a:r>
              <a:rPr lang="en-US" sz="3200" dirty="0" smtClean="0">
                <a:solidFill>
                  <a:schemeClr val="bg1"/>
                </a:solidFill>
              </a:rPr>
              <a:t>PONTO DE VIRADA</a:t>
            </a:r>
            <a:endParaRPr lang="pt-BR" sz="3200" dirty="0">
              <a:solidFill>
                <a:schemeClr val="bg1"/>
              </a:solidFill>
            </a:endParaRPr>
          </a:p>
        </p:txBody>
      </p:sp>
      <p:sp>
        <p:nvSpPr>
          <p:cNvPr id="8" name="TextBox 7"/>
          <p:cNvSpPr txBox="1"/>
          <p:nvPr/>
        </p:nvSpPr>
        <p:spPr>
          <a:xfrm>
            <a:off x="899592" y="4293096"/>
            <a:ext cx="6120680" cy="954107"/>
          </a:xfrm>
          <a:prstGeom prst="rect">
            <a:avLst/>
          </a:prstGeom>
          <a:noFill/>
        </p:spPr>
        <p:txBody>
          <a:bodyPr wrap="square" rtlCol="0">
            <a:spAutoFit/>
          </a:bodyPr>
          <a:lstStyle/>
          <a:p>
            <a:r>
              <a:rPr lang="en-US" sz="2800" dirty="0">
                <a:solidFill>
                  <a:schemeClr val="bg1"/>
                </a:solidFill>
              </a:rPr>
              <a:t>e</a:t>
            </a:r>
            <a:r>
              <a:rPr lang="en-US" sz="2800" dirty="0" smtClean="0">
                <a:solidFill>
                  <a:schemeClr val="bg1"/>
                </a:solidFill>
              </a:rPr>
              <a:t>x.: </a:t>
            </a:r>
            <a:r>
              <a:rPr lang="en-US" sz="2800" dirty="0" err="1" smtClean="0">
                <a:solidFill>
                  <a:schemeClr val="bg1"/>
                </a:solidFill>
              </a:rPr>
              <a:t>Chega</a:t>
            </a:r>
            <a:r>
              <a:rPr lang="en-US" sz="2800" dirty="0" smtClean="0">
                <a:solidFill>
                  <a:schemeClr val="bg1"/>
                </a:solidFill>
              </a:rPr>
              <a:t> um novo </a:t>
            </a:r>
            <a:r>
              <a:rPr lang="en-US" sz="2800" dirty="0" err="1" smtClean="0">
                <a:solidFill>
                  <a:schemeClr val="bg1"/>
                </a:solidFill>
              </a:rPr>
              <a:t>aluno</a:t>
            </a:r>
            <a:r>
              <a:rPr lang="en-US" sz="2800" dirty="0" smtClean="0">
                <a:solidFill>
                  <a:schemeClr val="bg1"/>
                </a:solidFill>
              </a:rPr>
              <a:t> </a:t>
            </a:r>
            <a:r>
              <a:rPr lang="en-US" sz="2800" dirty="0" err="1" smtClean="0">
                <a:solidFill>
                  <a:schemeClr val="bg1"/>
                </a:solidFill>
              </a:rPr>
              <a:t>na</a:t>
            </a:r>
            <a:r>
              <a:rPr lang="en-US" sz="2800" dirty="0" smtClean="0">
                <a:solidFill>
                  <a:schemeClr val="bg1"/>
                </a:solidFill>
              </a:rPr>
              <a:t> </a:t>
            </a:r>
            <a:r>
              <a:rPr lang="en-US" sz="2800" dirty="0" err="1" smtClean="0">
                <a:solidFill>
                  <a:schemeClr val="bg1"/>
                </a:solidFill>
              </a:rPr>
              <a:t>escola</a:t>
            </a:r>
            <a:r>
              <a:rPr lang="en-US" sz="2800" dirty="0" smtClean="0">
                <a:solidFill>
                  <a:schemeClr val="bg1"/>
                </a:solidFill>
              </a:rPr>
              <a:t>, Gabriel</a:t>
            </a:r>
            <a:r>
              <a:rPr lang="en-US" dirty="0" smtClean="0">
                <a:solidFill>
                  <a:schemeClr val="bg1"/>
                </a:solidFill>
              </a:rPr>
              <a:t>.  </a:t>
            </a:r>
            <a:endParaRPr lang="pt-BR" dirty="0">
              <a:solidFill>
                <a:schemeClr val="bg1"/>
              </a:solidFill>
            </a:endParaRPr>
          </a:p>
        </p:txBody>
      </p:sp>
      <p:sp>
        <p:nvSpPr>
          <p:cNvPr id="10" name="TextBox 9"/>
          <p:cNvSpPr txBox="1"/>
          <p:nvPr/>
        </p:nvSpPr>
        <p:spPr>
          <a:xfrm>
            <a:off x="5247630" y="1722732"/>
            <a:ext cx="3120406" cy="523220"/>
          </a:xfrm>
          <a:prstGeom prst="rect">
            <a:avLst/>
          </a:prstGeom>
          <a:noFill/>
        </p:spPr>
        <p:txBody>
          <a:bodyPr wrap="none" rtlCol="0">
            <a:spAutoFit/>
          </a:bodyPr>
          <a:lstStyle/>
          <a:p>
            <a:r>
              <a:rPr lang="en-US" sz="2800" dirty="0" smtClean="0">
                <a:solidFill>
                  <a:schemeClr val="bg1"/>
                </a:solidFill>
              </a:rPr>
              <a:t>DESENVOLVIMENTO</a:t>
            </a:r>
            <a:endParaRPr lang="pt-BR" sz="2800" dirty="0">
              <a:solidFill>
                <a:schemeClr val="bg1"/>
              </a:solidFill>
            </a:endParaRPr>
          </a:p>
        </p:txBody>
      </p:sp>
      <p:sp>
        <p:nvSpPr>
          <p:cNvPr id="11" name="Right Arrow 10"/>
          <p:cNvSpPr/>
          <p:nvPr/>
        </p:nvSpPr>
        <p:spPr>
          <a:xfrm flipV="1">
            <a:off x="4774095" y="1928802"/>
            <a:ext cx="512285" cy="82513"/>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2"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13"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855748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3137" y="1724762"/>
            <a:ext cx="8229600" cy="4525963"/>
          </a:xfrm>
        </p:spPr>
        <p:txBody>
          <a:bodyPr/>
          <a:lstStyle/>
          <a:p>
            <a:pPr>
              <a:buFontTx/>
              <a:buChar char="-"/>
            </a:pPr>
            <a:r>
              <a:rPr lang="en-US" dirty="0" err="1" smtClean="0">
                <a:solidFill>
                  <a:schemeClr val="bg1"/>
                </a:solidFill>
              </a:rPr>
              <a:t>Algo</a:t>
            </a:r>
            <a:r>
              <a:rPr lang="en-US" dirty="0" smtClean="0">
                <a:solidFill>
                  <a:schemeClr val="bg1"/>
                </a:solidFill>
              </a:rPr>
              <a:t> </a:t>
            </a:r>
            <a:r>
              <a:rPr lang="en-US" dirty="0" err="1" smtClean="0">
                <a:solidFill>
                  <a:schemeClr val="bg1"/>
                </a:solidFill>
              </a:rPr>
              <a:t>precisa</a:t>
            </a:r>
            <a:r>
              <a:rPr lang="en-US" dirty="0" smtClean="0">
                <a:solidFill>
                  <a:schemeClr val="bg1"/>
                </a:solidFill>
              </a:rPr>
              <a:t> </a:t>
            </a:r>
            <a:r>
              <a:rPr lang="en-US" dirty="0" err="1" smtClean="0">
                <a:solidFill>
                  <a:schemeClr val="bg1"/>
                </a:solidFill>
              </a:rPr>
              <a:t>ser</a:t>
            </a:r>
            <a:r>
              <a:rPr lang="en-US" dirty="0" smtClean="0">
                <a:solidFill>
                  <a:schemeClr val="bg1"/>
                </a:solidFill>
              </a:rPr>
              <a:t> </a:t>
            </a:r>
            <a:r>
              <a:rPr lang="en-US" dirty="0" err="1" smtClean="0">
                <a:solidFill>
                  <a:schemeClr val="bg1"/>
                </a:solidFill>
              </a:rPr>
              <a:t>feito</a:t>
            </a:r>
            <a:r>
              <a:rPr lang="en-US" dirty="0" smtClean="0">
                <a:solidFill>
                  <a:schemeClr val="bg1"/>
                </a:solidFill>
              </a:rPr>
              <a:t>; </a:t>
            </a:r>
          </a:p>
          <a:p>
            <a:pPr marL="0" indent="0">
              <a:buNone/>
            </a:pPr>
            <a:endParaRPr lang="pt-BR" dirty="0"/>
          </a:p>
        </p:txBody>
      </p:sp>
      <p:sp>
        <p:nvSpPr>
          <p:cNvPr id="4" name="Right Brace 3"/>
          <p:cNvSpPr/>
          <p:nvPr/>
        </p:nvSpPr>
        <p:spPr>
          <a:xfrm>
            <a:off x="4547937" y="1696162"/>
            <a:ext cx="144016" cy="64807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5" name="TextBox 4"/>
          <p:cNvSpPr txBox="1"/>
          <p:nvPr/>
        </p:nvSpPr>
        <p:spPr>
          <a:xfrm>
            <a:off x="4714876" y="1785926"/>
            <a:ext cx="878767" cy="461665"/>
          </a:xfrm>
          <a:prstGeom prst="rect">
            <a:avLst/>
          </a:prstGeom>
          <a:noFill/>
        </p:spPr>
        <p:txBody>
          <a:bodyPr wrap="none" rtlCol="0">
            <a:spAutoFit/>
          </a:bodyPr>
          <a:lstStyle/>
          <a:p>
            <a:r>
              <a:rPr lang="en-US" sz="2400" dirty="0" smtClean="0">
                <a:solidFill>
                  <a:schemeClr val="bg1"/>
                </a:solidFill>
              </a:rPr>
              <a:t>MEIO</a:t>
            </a:r>
            <a:endParaRPr lang="pt-BR" sz="2800" dirty="0">
              <a:solidFill>
                <a:schemeClr val="bg1"/>
              </a:solidFill>
            </a:endParaRPr>
          </a:p>
        </p:txBody>
      </p:sp>
      <p:sp>
        <p:nvSpPr>
          <p:cNvPr id="6" name="Right Arrow 5"/>
          <p:cNvSpPr/>
          <p:nvPr/>
        </p:nvSpPr>
        <p:spPr>
          <a:xfrm>
            <a:off x="5643570" y="1958450"/>
            <a:ext cx="428628" cy="113228"/>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TextBox 6"/>
          <p:cNvSpPr txBox="1"/>
          <p:nvPr/>
        </p:nvSpPr>
        <p:spPr>
          <a:xfrm>
            <a:off x="6143636" y="1785926"/>
            <a:ext cx="2678450" cy="461665"/>
          </a:xfrm>
          <a:prstGeom prst="rect">
            <a:avLst/>
          </a:prstGeom>
          <a:noFill/>
        </p:spPr>
        <p:txBody>
          <a:bodyPr wrap="square" rtlCol="0">
            <a:spAutoFit/>
          </a:bodyPr>
          <a:lstStyle/>
          <a:p>
            <a:r>
              <a:rPr lang="en-US" sz="2400" dirty="0" smtClean="0">
                <a:solidFill>
                  <a:schemeClr val="bg1"/>
                </a:solidFill>
              </a:rPr>
              <a:t>DESENVOLVIMENTO</a:t>
            </a:r>
            <a:endParaRPr lang="pt-BR" sz="2400" dirty="0">
              <a:solidFill>
                <a:schemeClr val="bg1"/>
              </a:solidFill>
            </a:endParaRPr>
          </a:p>
        </p:txBody>
      </p:sp>
      <p:sp>
        <p:nvSpPr>
          <p:cNvPr id="8" name="TextBox 7"/>
          <p:cNvSpPr txBox="1"/>
          <p:nvPr/>
        </p:nvSpPr>
        <p:spPr>
          <a:xfrm>
            <a:off x="899591" y="3068960"/>
            <a:ext cx="6653663" cy="800219"/>
          </a:xfrm>
          <a:prstGeom prst="rect">
            <a:avLst/>
          </a:prstGeom>
          <a:noFill/>
        </p:spPr>
        <p:txBody>
          <a:bodyPr wrap="square" rtlCol="0">
            <a:spAutoFit/>
          </a:bodyPr>
          <a:lstStyle/>
          <a:p>
            <a:r>
              <a:rPr lang="pt-BR" sz="2800" dirty="0">
                <a:solidFill>
                  <a:schemeClr val="bg1"/>
                </a:solidFill>
              </a:rPr>
              <a:t>e</a:t>
            </a:r>
            <a:r>
              <a:rPr lang="pt-BR" sz="2800" dirty="0" smtClean="0">
                <a:solidFill>
                  <a:schemeClr val="bg1"/>
                </a:solidFill>
              </a:rPr>
              <a:t>x</a:t>
            </a:r>
            <a:r>
              <a:rPr lang="pt-BR" sz="2800" dirty="0">
                <a:solidFill>
                  <a:schemeClr val="bg1"/>
                </a:solidFill>
              </a:rPr>
              <a:t>.: Léo precisa declarar o seu amor. </a:t>
            </a:r>
          </a:p>
          <a:p>
            <a:endParaRPr lang="pt-BR" dirty="0"/>
          </a:p>
        </p:txBody>
      </p:sp>
      <p:pic>
        <p:nvPicPr>
          <p:cNvPr id="9"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10"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4010431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0" indent="0">
              <a:buNone/>
            </a:pPr>
            <a:r>
              <a:rPr lang="pt-BR" dirty="0" smtClean="0">
                <a:solidFill>
                  <a:schemeClr val="bg1"/>
                </a:solidFill>
              </a:rPr>
              <a:t>Algo é feito. </a:t>
            </a:r>
            <a:endParaRPr lang="pt-BR" dirty="0">
              <a:solidFill>
                <a:schemeClr val="bg1"/>
              </a:solidFill>
            </a:endParaRPr>
          </a:p>
        </p:txBody>
      </p:sp>
      <p:sp>
        <p:nvSpPr>
          <p:cNvPr id="4" name="Chave direita 3"/>
          <p:cNvSpPr/>
          <p:nvPr/>
        </p:nvSpPr>
        <p:spPr>
          <a:xfrm>
            <a:off x="2771800" y="1484784"/>
            <a:ext cx="216024" cy="7200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prstClr val="black"/>
              </a:solidFill>
            </a:endParaRPr>
          </a:p>
        </p:txBody>
      </p:sp>
      <p:sp>
        <p:nvSpPr>
          <p:cNvPr id="5" name="CaixaDeTexto 4"/>
          <p:cNvSpPr txBox="1"/>
          <p:nvPr/>
        </p:nvSpPr>
        <p:spPr>
          <a:xfrm>
            <a:off x="3203846" y="1552436"/>
            <a:ext cx="829073" cy="584775"/>
          </a:xfrm>
          <a:prstGeom prst="rect">
            <a:avLst/>
          </a:prstGeom>
          <a:noFill/>
        </p:spPr>
        <p:txBody>
          <a:bodyPr wrap="none" rtlCol="0">
            <a:spAutoFit/>
          </a:bodyPr>
          <a:lstStyle/>
          <a:p>
            <a:r>
              <a:rPr lang="pt-BR" sz="3200" dirty="0" smtClean="0">
                <a:solidFill>
                  <a:schemeClr val="bg1"/>
                </a:solidFill>
              </a:rPr>
              <a:t>FIM</a:t>
            </a:r>
            <a:endParaRPr lang="pt-BR" sz="3200" dirty="0">
              <a:solidFill>
                <a:schemeClr val="bg1"/>
              </a:solidFill>
            </a:endParaRPr>
          </a:p>
        </p:txBody>
      </p:sp>
      <p:sp>
        <p:nvSpPr>
          <p:cNvPr id="6" name="Seta para a direita 5"/>
          <p:cNvSpPr/>
          <p:nvPr/>
        </p:nvSpPr>
        <p:spPr>
          <a:xfrm>
            <a:off x="4196598" y="1706895"/>
            <a:ext cx="606787" cy="275856"/>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prstClr val="white"/>
              </a:solidFill>
            </a:endParaRPr>
          </a:p>
        </p:txBody>
      </p:sp>
      <p:sp>
        <p:nvSpPr>
          <p:cNvPr id="7" name="CaixaDeTexto 6"/>
          <p:cNvSpPr txBox="1"/>
          <p:nvPr/>
        </p:nvSpPr>
        <p:spPr>
          <a:xfrm>
            <a:off x="4932040" y="1552436"/>
            <a:ext cx="1956754" cy="584775"/>
          </a:xfrm>
          <a:prstGeom prst="rect">
            <a:avLst/>
          </a:prstGeom>
          <a:noFill/>
        </p:spPr>
        <p:txBody>
          <a:bodyPr wrap="none" rtlCol="0">
            <a:spAutoFit/>
          </a:bodyPr>
          <a:lstStyle/>
          <a:p>
            <a:r>
              <a:rPr lang="pt-BR" sz="3200" dirty="0" smtClean="0">
                <a:solidFill>
                  <a:schemeClr val="bg1"/>
                </a:solidFill>
              </a:rPr>
              <a:t>DESFECHO</a:t>
            </a:r>
            <a:endParaRPr lang="pt-BR" sz="3200" dirty="0">
              <a:solidFill>
                <a:schemeClr val="bg1"/>
              </a:solidFill>
            </a:endParaRPr>
          </a:p>
        </p:txBody>
      </p:sp>
      <p:sp>
        <p:nvSpPr>
          <p:cNvPr id="8" name="Seta para baixo 7"/>
          <p:cNvSpPr/>
          <p:nvPr/>
        </p:nvSpPr>
        <p:spPr>
          <a:xfrm>
            <a:off x="1331640" y="2204864"/>
            <a:ext cx="576064" cy="864096"/>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prstClr val="white"/>
              </a:solidFill>
            </a:endParaRPr>
          </a:p>
        </p:txBody>
      </p:sp>
      <p:sp>
        <p:nvSpPr>
          <p:cNvPr id="9" name="CaixaDeTexto 8"/>
          <p:cNvSpPr txBox="1"/>
          <p:nvPr/>
        </p:nvSpPr>
        <p:spPr>
          <a:xfrm>
            <a:off x="659042" y="3172326"/>
            <a:ext cx="3309496" cy="523220"/>
          </a:xfrm>
          <a:prstGeom prst="rect">
            <a:avLst/>
          </a:prstGeom>
          <a:noFill/>
        </p:spPr>
        <p:txBody>
          <a:bodyPr wrap="none" rtlCol="0">
            <a:spAutoFit/>
          </a:bodyPr>
          <a:lstStyle/>
          <a:p>
            <a:r>
              <a:rPr lang="pt-BR" sz="2800" b="1" dirty="0" smtClean="0">
                <a:solidFill>
                  <a:schemeClr val="bg1"/>
                </a:solidFill>
              </a:rPr>
              <a:t>2</a:t>
            </a:r>
            <a:r>
              <a:rPr lang="pt-BR" sz="2800" dirty="0" smtClean="0">
                <a:solidFill>
                  <a:schemeClr val="bg1"/>
                </a:solidFill>
              </a:rPr>
              <a:t>° PONTO DE VIRADA</a:t>
            </a:r>
            <a:endParaRPr lang="pt-BR" sz="2800" dirty="0">
              <a:solidFill>
                <a:prstClr val="black"/>
              </a:solidFill>
            </a:endParaRPr>
          </a:p>
        </p:txBody>
      </p:sp>
      <p:sp>
        <p:nvSpPr>
          <p:cNvPr id="10" name="CaixaDeTexto 9"/>
          <p:cNvSpPr txBox="1"/>
          <p:nvPr/>
        </p:nvSpPr>
        <p:spPr>
          <a:xfrm>
            <a:off x="471645" y="4005064"/>
            <a:ext cx="6188587" cy="830997"/>
          </a:xfrm>
          <a:prstGeom prst="rect">
            <a:avLst/>
          </a:prstGeom>
          <a:noFill/>
        </p:spPr>
        <p:txBody>
          <a:bodyPr wrap="square" rtlCol="0">
            <a:spAutoFit/>
          </a:bodyPr>
          <a:lstStyle/>
          <a:p>
            <a:r>
              <a:rPr lang="pt-BR" sz="2400" dirty="0">
                <a:solidFill>
                  <a:schemeClr val="bg1"/>
                </a:solidFill>
              </a:rPr>
              <a:t>e</a:t>
            </a:r>
            <a:r>
              <a:rPr lang="pt-BR" sz="2400" dirty="0" smtClean="0">
                <a:solidFill>
                  <a:schemeClr val="bg1"/>
                </a:solidFill>
              </a:rPr>
              <a:t>x.: Gabriel descobre, sem querer, que Léo está apaixonado por ele e lhe dá um beijo.</a:t>
            </a:r>
            <a:endParaRPr lang="pt-BR" sz="2400" dirty="0">
              <a:solidFill>
                <a:schemeClr val="bg1"/>
              </a:solidFill>
            </a:endParaRPr>
          </a:p>
        </p:txBody>
      </p:sp>
      <p:pic>
        <p:nvPicPr>
          <p:cNvPr id="11"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12"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561160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pt-BR" sz="4000" dirty="0" smtClean="0">
                <a:solidFill>
                  <a:schemeClr val="bg1"/>
                </a:solidFill>
              </a:rPr>
              <a:t>ELEMENTOS </a:t>
            </a:r>
            <a:r>
              <a:rPr lang="pt-BR" sz="4000" dirty="0">
                <a:solidFill>
                  <a:schemeClr val="bg1"/>
                </a:solidFill>
              </a:rPr>
              <a:t>DE UM </a:t>
            </a:r>
            <a:r>
              <a:rPr lang="pt-BR" sz="4000" dirty="0" smtClean="0">
                <a:solidFill>
                  <a:schemeClr val="bg1"/>
                </a:solidFill>
              </a:rPr>
              <a:t>ROTEIRO</a:t>
            </a:r>
            <a:endParaRPr lang="pt-BR" sz="4000" dirty="0">
              <a:solidFill>
                <a:schemeClr val="bg1"/>
              </a:solidFill>
            </a:endParaRPr>
          </a:p>
          <a:p>
            <a:pPr marL="0" indent="0">
              <a:buNone/>
            </a:pPr>
            <a:endParaRPr lang="en-US" sz="4000" dirty="0" smtClean="0">
              <a:solidFill>
                <a:schemeClr val="bg1"/>
              </a:solidFill>
            </a:endParaRPr>
          </a:p>
          <a:p>
            <a:pPr marL="0" indent="0">
              <a:buNone/>
            </a:pPr>
            <a:r>
              <a:rPr lang="pt-BR" dirty="0">
                <a:solidFill>
                  <a:schemeClr val="bg1"/>
                </a:solidFill>
              </a:rPr>
              <a:t>O que te ajuda a contar e compõe a história</a:t>
            </a:r>
            <a:r>
              <a:rPr lang="pt-BR" dirty="0" smtClean="0">
                <a:solidFill>
                  <a:schemeClr val="bg1"/>
                </a:solidFill>
              </a:rPr>
              <a:t>.</a:t>
            </a:r>
          </a:p>
          <a:p>
            <a:pPr marL="514350" indent="-514350">
              <a:buAutoNum type="alphaUcParenR"/>
            </a:pPr>
            <a:r>
              <a:rPr lang="en-US" sz="2400" dirty="0" smtClean="0">
                <a:solidFill>
                  <a:schemeClr val="bg1"/>
                </a:solidFill>
              </a:rPr>
              <a:t>PERSONAGENS</a:t>
            </a:r>
          </a:p>
          <a:p>
            <a:pPr marL="514350" indent="-514350">
              <a:buAutoNum type="alphaUcParenR"/>
            </a:pPr>
            <a:r>
              <a:rPr lang="pt-BR" sz="2400" dirty="0" smtClean="0">
                <a:solidFill>
                  <a:schemeClr val="bg1"/>
                </a:solidFill>
              </a:rPr>
              <a:t>DIÁLOGOS</a:t>
            </a:r>
          </a:p>
          <a:p>
            <a:pPr marL="514350" indent="-514350">
              <a:buAutoNum type="alphaUcParenR"/>
            </a:pPr>
            <a:r>
              <a:rPr lang="en-US" sz="2400" dirty="0" smtClean="0">
                <a:solidFill>
                  <a:schemeClr val="bg1"/>
                </a:solidFill>
              </a:rPr>
              <a:t>TRILHA </a:t>
            </a:r>
            <a:r>
              <a:rPr lang="en-US" sz="2400" dirty="0" smtClean="0">
                <a:solidFill>
                  <a:schemeClr val="bg1"/>
                </a:solidFill>
              </a:rPr>
              <a:t>SONORA</a:t>
            </a:r>
            <a:endParaRPr lang="pt-BR" sz="2400" dirty="0">
              <a:solidFill>
                <a:schemeClr val="bg1"/>
              </a:solidFill>
            </a:endParaRPr>
          </a:p>
          <a:p>
            <a:pPr marL="0" indent="0">
              <a:buNone/>
            </a:pPr>
            <a:endParaRPr lang="pt-BR" sz="4000" dirty="0">
              <a:solidFill>
                <a:schemeClr val="bg1"/>
              </a:solidFill>
            </a:endParaRPr>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2021316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bg1"/>
                </a:solidFill>
              </a:rPr>
              <a:t>A)  PERSONAGENS</a:t>
            </a:r>
            <a:endParaRPr lang="pt-BR" dirty="0">
              <a:solidFill>
                <a:schemeClr val="bg1"/>
              </a:solidFill>
            </a:endParaRPr>
          </a:p>
        </p:txBody>
      </p:sp>
      <p:sp>
        <p:nvSpPr>
          <p:cNvPr id="3" name="Content Placeholder 2"/>
          <p:cNvSpPr>
            <a:spLocks noGrp="1"/>
          </p:cNvSpPr>
          <p:nvPr>
            <p:ph idx="1"/>
          </p:nvPr>
        </p:nvSpPr>
        <p:spPr/>
        <p:txBody>
          <a:bodyPr>
            <a:normAutofit/>
          </a:bodyPr>
          <a:lstStyle/>
          <a:p>
            <a:pPr marL="0" indent="0">
              <a:buNone/>
            </a:pPr>
            <a:r>
              <a:rPr lang="pt-BR" sz="3600" dirty="0">
                <a:solidFill>
                  <a:schemeClr val="bg1"/>
                </a:solidFill>
              </a:rPr>
              <a:t>IMPORTÂNCIA de cada um = são necessários para contar a história? </a:t>
            </a:r>
          </a:p>
          <a:p>
            <a:pPr marL="0" indent="0">
              <a:buNone/>
            </a:pPr>
            <a:endParaRPr lang="pt-BR" sz="2800" dirty="0">
              <a:solidFill>
                <a:schemeClr val="bg1"/>
              </a:solidFill>
            </a:endParaRPr>
          </a:p>
          <a:p>
            <a:pPr marL="0" indent="0">
              <a:buNone/>
            </a:pPr>
            <a:r>
              <a:rPr lang="pt-BR" sz="2800" dirty="0" smtClean="0">
                <a:solidFill>
                  <a:schemeClr val="bg1"/>
                </a:solidFill>
              </a:rPr>
              <a:t>ex</a:t>
            </a:r>
            <a:r>
              <a:rPr lang="pt-BR" sz="2800" dirty="0">
                <a:solidFill>
                  <a:schemeClr val="bg1"/>
                </a:solidFill>
              </a:rPr>
              <a:t>.: A professora é necessária pois apresenta Gabriel, mostrando que ele é um aluno novo.</a:t>
            </a:r>
            <a:r>
              <a:rPr lang="en-US" sz="2800" dirty="0" smtClean="0">
                <a:solidFill>
                  <a:schemeClr val="bg1"/>
                </a:solidFill>
              </a:rPr>
              <a:t>       </a:t>
            </a:r>
            <a:endParaRPr lang="en-US" sz="2800" dirty="0"/>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1948732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600" dirty="0">
                <a:solidFill>
                  <a:schemeClr val="bg1"/>
                </a:solidFill>
              </a:rPr>
              <a:t>VONTADES </a:t>
            </a:r>
            <a:r>
              <a:rPr lang="en-US" dirty="0">
                <a:solidFill>
                  <a:schemeClr val="bg1"/>
                </a:solidFill>
              </a:rPr>
              <a:t>de </a:t>
            </a:r>
            <a:r>
              <a:rPr lang="en-US" dirty="0" err="1">
                <a:solidFill>
                  <a:schemeClr val="bg1"/>
                </a:solidFill>
              </a:rPr>
              <a:t>cada</a:t>
            </a:r>
            <a:r>
              <a:rPr lang="en-US" dirty="0">
                <a:solidFill>
                  <a:schemeClr val="bg1"/>
                </a:solidFill>
              </a:rPr>
              <a:t> um = o </a:t>
            </a:r>
            <a:r>
              <a:rPr lang="en-US" dirty="0" err="1">
                <a:solidFill>
                  <a:schemeClr val="bg1"/>
                </a:solidFill>
              </a:rPr>
              <a:t>que</a:t>
            </a:r>
            <a:r>
              <a:rPr lang="en-US" dirty="0">
                <a:solidFill>
                  <a:schemeClr val="bg1"/>
                </a:solidFill>
              </a:rPr>
              <a:t> </a:t>
            </a:r>
            <a:r>
              <a:rPr lang="en-US" dirty="0" err="1">
                <a:solidFill>
                  <a:schemeClr val="bg1"/>
                </a:solidFill>
              </a:rPr>
              <a:t>querem</a:t>
            </a:r>
            <a:r>
              <a:rPr lang="en-US" dirty="0">
                <a:solidFill>
                  <a:schemeClr val="bg1"/>
                </a:solidFill>
              </a:rPr>
              <a:t> </a:t>
            </a:r>
            <a:r>
              <a:rPr lang="en-US" dirty="0" err="1">
                <a:solidFill>
                  <a:schemeClr val="bg1"/>
                </a:solidFill>
              </a:rPr>
              <a:t>fazer</a:t>
            </a:r>
            <a:r>
              <a:rPr lang="en-US" dirty="0">
                <a:solidFill>
                  <a:schemeClr val="bg1"/>
                </a:solidFill>
              </a:rPr>
              <a:t> </a:t>
            </a:r>
            <a:r>
              <a:rPr lang="en-US" dirty="0" err="1">
                <a:solidFill>
                  <a:schemeClr val="bg1"/>
                </a:solidFill>
              </a:rPr>
              <a:t>dentro</a:t>
            </a:r>
            <a:r>
              <a:rPr lang="en-US" dirty="0">
                <a:solidFill>
                  <a:schemeClr val="bg1"/>
                </a:solidFill>
              </a:rPr>
              <a:t> da </a:t>
            </a:r>
            <a:r>
              <a:rPr lang="en-US" dirty="0" err="1">
                <a:solidFill>
                  <a:schemeClr val="bg1"/>
                </a:solidFill>
              </a:rPr>
              <a:t>história</a:t>
            </a:r>
            <a:r>
              <a:rPr lang="en-US" dirty="0">
                <a:solidFill>
                  <a:schemeClr val="bg1"/>
                </a:solidFill>
              </a:rPr>
              <a:t>? </a:t>
            </a:r>
            <a:endParaRPr lang="en-US" dirty="0" smtClean="0">
              <a:solidFill>
                <a:schemeClr val="bg1"/>
              </a:solidFill>
            </a:endParaRPr>
          </a:p>
          <a:p>
            <a:pPr marL="0" indent="0">
              <a:buNone/>
            </a:pPr>
            <a:endParaRPr lang="en-US" dirty="0">
              <a:solidFill>
                <a:schemeClr val="bg1"/>
              </a:solidFill>
            </a:endParaRPr>
          </a:p>
          <a:p>
            <a:pPr marL="0" indent="0">
              <a:buNone/>
            </a:pPr>
            <a:r>
              <a:rPr lang="pt-BR" sz="2800" dirty="0">
                <a:solidFill>
                  <a:schemeClr val="bg1"/>
                </a:solidFill>
              </a:rPr>
              <a:t>ex.:Gabriel quer fazer amigos na escola nova.</a:t>
            </a:r>
          </a:p>
          <a:p>
            <a:pPr marL="0" indent="0">
              <a:buNone/>
            </a:pPr>
            <a:r>
              <a:rPr lang="pt-BR" sz="2800" dirty="0">
                <a:solidFill>
                  <a:schemeClr val="bg1"/>
                </a:solidFill>
              </a:rPr>
              <a:t>       Gio quer ficar próxima de Léo.</a:t>
            </a:r>
          </a:p>
          <a:p>
            <a:pPr marL="0" indent="0">
              <a:buNone/>
            </a:pPr>
            <a:r>
              <a:rPr lang="pt-BR" sz="2800" dirty="0">
                <a:solidFill>
                  <a:schemeClr val="bg1"/>
                </a:solidFill>
              </a:rPr>
              <a:t>       Léo quer namorar Gabriel.</a:t>
            </a:r>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8337641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pt-BR" sz="3600" dirty="0">
                <a:solidFill>
                  <a:schemeClr val="bg1"/>
                </a:solidFill>
              </a:rPr>
              <a:t>PERFIL </a:t>
            </a:r>
            <a:r>
              <a:rPr lang="pt-BR" dirty="0">
                <a:solidFill>
                  <a:schemeClr val="bg1"/>
                </a:solidFill>
              </a:rPr>
              <a:t>de cada um = quem eles </a:t>
            </a:r>
            <a:r>
              <a:rPr lang="pt-BR" dirty="0" smtClean="0">
                <a:solidFill>
                  <a:schemeClr val="bg1"/>
                </a:solidFill>
              </a:rPr>
              <a:t>são?</a:t>
            </a:r>
          </a:p>
          <a:p>
            <a:pPr marL="0" indent="0">
              <a:buNone/>
            </a:pPr>
            <a:endParaRPr lang="en-US" dirty="0">
              <a:solidFill>
                <a:schemeClr val="bg1"/>
              </a:solidFill>
            </a:endParaRPr>
          </a:p>
          <a:p>
            <a:pPr marL="0" indent="0">
              <a:buNone/>
            </a:pPr>
            <a:r>
              <a:rPr lang="pt-BR" sz="2400" dirty="0">
                <a:solidFill>
                  <a:schemeClr val="bg1"/>
                </a:solidFill>
              </a:rPr>
              <a:t>Muitas vezes é legal criar uma ficha para cada personagem. Assim você facilita a </a:t>
            </a:r>
            <a:r>
              <a:rPr lang="pt-BR" sz="2400" dirty="0" smtClean="0">
                <a:solidFill>
                  <a:schemeClr val="bg1"/>
                </a:solidFill>
              </a:rPr>
              <a:t>escrita </a:t>
            </a:r>
            <a:r>
              <a:rPr lang="pt-BR" sz="2400" dirty="0">
                <a:solidFill>
                  <a:schemeClr val="bg1"/>
                </a:solidFill>
              </a:rPr>
              <a:t>da história e </a:t>
            </a:r>
            <a:r>
              <a:rPr lang="pt-BR" sz="2400" dirty="0" smtClean="0">
                <a:solidFill>
                  <a:schemeClr val="bg1"/>
                </a:solidFill>
              </a:rPr>
              <a:t>a </a:t>
            </a:r>
            <a:r>
              <a:rPr lang="pt-BR" sz="2400" dirty="0">
                <a:solidFill>
                  <a:schemeClr val="bg1"/>
                </a:solidFill>
              </a:rPr>
              <a:t>interpretação dos atores</a:t>
            </a:r>
            <a:r>
              <a:rPr lang="pt-BR" sz="2400" dirty="0" smtClean="0">
                <a:solidFill>
                  <a:schemeClr val="bg1"/>
                </a:solidFill>
              </a:rPr>
              <a:t>!</a:t>
            </a:r>
          </a:p>
          <a:p>
            <a:pPr marL="0" indent="0">
              <a:buNone/>
            </a:pPr>
            <a:endParaRPr lang="en-US" sz="2800" dirty="0">
              <a:solidFill>
                <a:schemeClr val="bg1"/>
              </a:solidFill>
            </a:endParaRPr>
          </a:p>
          <a:p>
            <a:pPr marL="0" indent="0">
              <a:buNone/>
            </a:pPr>
            <a:r>
              <a:rPr lang="pt-BR" sz="2800" dirty="0">
                <a:solidFill>
                  <a:schemeClr val="bg1"/>
                </a:solidFill>
              </a:rPr>
              <a:t>Nessa ficha você </a:t>
            </a:r>
            <a:r>
              <a:rPr lang="pt-BR" sz="2800" dirty="0" smtClean="0">
                <a:solidFill>
                  <a:schemeClr val="bg1"/>
                </a:solidFill>
              </a:rPr>
              <a:t>pode listar várias</a:t>
            </a:r>
          </a:p>
          <a:p>
            <a:pPr marL="0" indent="0">
              <a:buNone/>
            </a:pPr>
            <a:r>
              <a:rPr lang="pt-BR" sz="2800" dirty="0" smtClean="0">
                <a:solidFill>
                  <a:schemeClr val="bg1"/>
                </a:solidFill>
              </a:rPr>
              <a:t>características </a:t>
            </a:r>
            <a:r>
              <a:rPr lang="pt-BR" sz="2800" dirty="0">
                <a:solidFill>
                  <a:schemeClr val="bg1"/>
                </a:solidFill>
              </a:rPr>
              <a:t>SOCIAIS E </a:t>
            </a:r>
            <a:r>
              <a:rPr lang="pt-BR" sz="2800" dirty="0" smtClean="0">
                <a:solidFill>
                  <a:schemeClr val="bg1"/>
                </a:solidFill>
              </a:rPr>
              <a:t>PSICOLÓGICAS.</a:t>
            </a:r>
            <a:endParaRPr lang="pt-BR" sz="2800" dirty="0">
              <a:solidFill>
                <a:schemeClr val="bg1"/>
              </a:solidFill>
            </a:endParaRPr>
          </a:p>
          <a:p>
            <a:pPr marL="0" indent="0">
              <a:buNone/>
            </a:pPr>
            <a:endParaRPr lang="pt-BR" sz="2000" dirty="0">
              <a:solidFill>
                <a:schemeClr val="bg1"/>
              </a:solidFill>
            </a:endParaRPr>
          </a:p>
        </p:txBody>
      </p:sp>
      <p:sp>
        <p:nvSpPr>
          <p:cNvPr id="6" name="Down Arrow 5"/>
          <p:cNvSpPr/>
          <p:nvPr/>
        </p:nvSpPr>
        <p:spPr>
          <a:xfrm>
            <a:off x="1043608" y="4005064"/>
            <a:ext cx="288032" cy="504056"/>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9482284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solidFill>
                  <a:schemeClr val="bg1"/>
                </a:solidFill>
              </a:rPr>
              <a:t>CARACTERÍSTICAS</a:t>
            </a:r>
            <a:endParaRPr lang="pt-BR" sz="3600" dirty="0">
              <a:solidFill>
                <a:schemeClr val="bg1"/>
              </a:solidFill>
            </a:endParaRPr>
          </a:p>
        </p:txBody>
      </p:sp>
      <p:sp>
        <p:nvSpPr>
          <p:cNvPr id="3" name="Content Placeholder 2"/>
          <p:cNvSpPr>
            <a:spLocks noGrp="1"/>
          </p:cNvSpPr>
          <p:nvPr>
            <p:ph idx="1"/>
          </p:nvPr>
        </p:nvSpPr>
        <p:spPr>
          <a:xfrm>
            <a:off x="457200" y="1600200"/>
            <a:ext cx="3610744" cy="4525963"/>
          </a:xfrm>
        </p:spPr>
        <p:txBody>
          <a:bodyPr>
            <a:normAutofit/>
          </a:bodyPr>
          <a:lstStyle/>
          <a:p>
            <a:pPr marL="0" indent="0">
              <a:buNone/>
            </a:pPr>
            <a:r>
              <a:rPr lang="pt-BR" sz="2000" dirty="0" smtClean="0">
                <a:solidFill>
                  <a:schemeClr val="bg1"/>
                </a:solidFill>
              </a:rPr>
              <a:t>CARACTERÍSTICAS </a:t>
            </a:r>
            <a:r>
              <a:rPr lang="pt-BR" sz="2000" dirty="0">
                <a:solidFill>
                  <a:schemeClr val="bg1"/>
                </a:solidFill>
              </a:rPr>
              <a:t>SOCIAIS:</a:t>
            </a:r>
          </a:p>
          <a:p>
            <a:pPr marL="285750" indent="-285750">
              <a:buFontTx/>
              <a:buChar char="-"/>
            </a:pPr>
            <a:r>
              <a:rPr lang="pt-BR" sz="2000" dirty="0">
                <a:solidFill>
                  <a:schemeClr val="bg1"/>
                </a:solidFill>
              </a:rPr>
              <a:t>Nome</a:t>
            </a:r>
          </a:p>
          <a:p>
            <a:pPr marL="285750" indent="-285750">
              <a:buFontTx/>
              <a:buChar char="-"/>
            </a:pPr>
            <a:r>
              <a:rPr lang="pt-BR" sz="2000" dirty="0">
                <a:solidFill>
                  <a:schemeClr val="bg1"/>
                </a:solidFill>
              </a:rPr>
              <a:t>Idade</a:t>
            </a:r>
          </a:p>
          <a:p>
            <a:pPr marL="285750" indent="-285750">
              <a:buFontTx/>
              <a:buChar char="-"/>
            </a:pPr>
            <a:r>
              <a:rPr lang="pt-BR" sz="2000" dirty="0">
                <a:solidFill>
                  <a:schemeClr val="bg1"/>
                </a:solidFill>
              </a:rPr>
              <a:t>Nacionalidade</a:t>
            </a:r>
          </a:p>
          <a:p>
            <a:pPr marL="285750" indent="-285750">
              <a:buFontTx/>
              <a:buChar char="-"/>
            </a:pPr>
            <a:r>
              <a:rPr lang="pt-BR" sz="2000" dirty="0">
                <a:solidFill>
                  <a:schemeClr val="bg1"/>
                </a:solidFill>
              </a:rPr>
              <a:t>Classe</a:t>
            </a:r>
          </a:p>
          <a:p>
            <a:pPr marL="285750" indent="-285750">
              <a:buFontTx/>
              <a:buChar char="-"/>
            </a:pPr>
            <a:r>
              <a:rPr lang="pt-BR" sz="2000" dirty="0">
                <a:solidFill>
                  <a:schemeClr val="bg1"/>
                </a:solidFill>
              </a:rPr>
              <a:t>Educação</a:t>
            </a:r>
          </a:p>
          <a:p>
            <a:pPr marL="285750" indent="-285750">
              <a:buFontTx/>
              <a:buChar char="-"/>
            </a:pPr>
            <a:r>
              <a:rPr lang="pt-BR" sz="2000" dirty="0">
                <a:solidFill>
                  <a:schemeClr val="bg1"/>
                </a:solidFill>
              </a:rPr>
              <a:t>Ocupação</a:t>
            </a:r>
          </a:p>
          <a:p>
            <a:pPr marL="285750" indent="-285750">
              <a:buFontTx/>
              <a:buChar char="-"/>
            </a:pPr>
            <a:r>
              <a:rPr lang="pt-BR" sz="2000" dirty="0">
                <a:solidFill>
                  <a:schemeClr val="bg1"/>
                </a:solidFill>
              </a:rPr>
              <a:t>Ambiente familiar</a:t>
            </a:r>
          </a:p>
          <a:p>
            <a:pPr marL="285750" indent="-285750">
              <a:buFontTx/>
              <a:buChar char="-"/>
            </a:pPr>
            <a:r>
              <a:rPr lang="pt-BR" sz="2000" dirty="0">
                <a:solidFill>
                  <a:schemeClr val="bg1"/>
                </a:solidFill>
              </a:rPr>
              <a:t>Religião</a:t>
            </a:r>
          </a:p>
          <a:p>
            <a:pPr marL="285750" indent="-285750">
              <a:buFontTx/>
              <a:buChar char="-"/>
            </a:pPr>
            <a:r>
              <a:rPr lang="pt-BR" sz="2000" dirty="0">
                <a:solidFill>
                  <a:schemeClr val="bg1"/>
                </a:solidFill>
              </a:rPr>
              <a:t>Relação com a comunidade</a:t>
            </a:r>
          </a:p>
          <a:p>
            <a:pPr marL="285750" indent="-285750">
              <a:buFontTx/>
              <a:buChar char="-"/>
            </a:pPr>
            <a:r>
              <a:rPr lang="pt-BR" sz="2000" dirty="0">
                <a:solidFill>
                  <a:schemeClr val="bg1"/>
                </a:solidFill>
              </a:rPr>
              <a:t>Hobbies</a:t>
            </a:r>
          </a:p>
          <a:p>
            <a:endParaRPr lang="pt-BR" dirty="0"/>
          </a:p>
        </p:txBody>
      </p:sp>
      <p:sp>
        <p:nvSpPr>
          <p:cNvPr id="4" name="TextBox 3"/>
          <p:cNvSpPr txBox="1"/>
          <p:nvPr/>
        </p:nvSpPr>
        <p:spPr>
          <a:xfrm>
            <a:off x="4211960" y="1628800"/>
            <a:ext cx="4032448" cy="4370427"/>
          </a:xfrm>
          <a:prstGeom prst="rect">
            <a:avLst/>
          </a:prstGeom>
          <a:noFill/>
        </p:spPr>
        <p:txBody>
          <a:bodyPr wrap="square" rtlCol="0">
            <a:spAutoFit/>
          </a:bodyPr>
          <a:lstStyle/>
          <a:p>
            <a:r>
              <a:rPr lang="pt-BR" sz="2000" dirty="0">
                <a:solidFill>
                  <a:schemeClr val="bg1"/>
                </a:solidFill>
              </a:rPr>
              <a:t>CARACTERÍSTICAS PSICOLÓGICAS:</a:t>
            </a:r>
          </a:p>
          <a:p>
            <a:pPr marL="285750" indent="-285750">
              <a:buFontTx/>
              <a:buChar char="-"/>
            </a:pPr>
            <a:r>
              <a:rPr lang="pt-BR" sz="2000" dirty="0">
                <a:solidFill>
                  <a:schemeClr val="bg1"/>
                </a:solidFill>
              </a:rPr>
              <a:t>Qualidades</a:t>
            </a:r>
          </a:p>
          <a:p>
            <a:pPr marL="285750" indent="-285750">
              <a:buFontTx/>
              <a:buChar char="-"/>
            </a:pPr>
            <a:r>
              <a:rPr lang="pt-BR" sz="2000" dirty="0">
                <a:solidFill>
                  <a:schemeClr val="bg1"/>
                </a:solidFill>
              </a:rPr>
              <a:t>Defeitos</a:t>
            </a:r>
          </a:p>
          <a:p>
            <a:pPr marL="285750" indent="-285750">
              <a:buFontTx/>
              <a:buChar char="-"/>
            </a:pPr>
            <a:r>
              <a:rPr lang="pt-BR" sz="2000" dirty="0">
                <a:solidFill>
                  <a:schemeClr val="bg1"/>
                </a:solidFill>
              </a:rPr>
              <a:t>Gostos</a:t>
            </a:r>
          </a:p>
          <a:p>
            <a:pPr marL="285750" indent="-285750">
              <a:buFontTx/>
              <a:buChar char="-"/>
            </a:pPr>
            <a:r>
              <a:rPr lang="pt-BR" sz="2000" dirty="0">
                <a:solidFill>
                  <a:schemeClr val="bg1"/>
                </a:solidFill>
              </a:rPr>
              <a:t>Grau de inteligência</a:t>
            </a:r>
          </a:p>
          <a:p>
            <a:pPr marL="285750" indent="-285750">
              <a:buFontTx/>
              <a:buChar char="-"/>
            </a:pPr>
            <a:r>
              <a:rPr lang="pt-BR" sz="2000" dirty="0">
                <a:solidFill>
                  <a:schemeClr val="bg1"/>
                </a:solidFill>
              </a:rPr>
              <a:t>Atitudes</a:t>
            </a:r>
          </a:p>
          <a:p>
            <a:pPr marL="285750" indent="-285750">
              <a:buFontTx/>
              <a:buChar char="-"/>
            </a:pPr>
            <a:r>
              <a:rPr lang="pt-BR" sz="2000" dirty="0">
                <a:solidFill>
                  <a:schemeClr val="bg1"/>
                </a:solidFill>
              </a:rPr>
              <a:t>Sonhos </a:t>
            </a:r>
          </a:p>
          <a:p>
            <a:pPr marL="285750" indent="-285750">
              <a:buFontTx/>
              <a:buChar char="-"/>
            </a:pPr>
            <a:r>
              <a:rPr lang="pt-BR" sz="2000" dirty="0">
                <a:solidFill>
                  <a:schemeClr val="bg1"/>
                </a:solidFill>
              </a:rPr>
              <a:t>Objetivos</a:t>
            </a:r>
          </a:p>
          <a:p>
            <a:pPr marL="285750" indent="-285750">
              <a:buFontTx/>
              <a:buChar char="-"/>
            </a:pPr>
            <a:r>
              <a:rPr lang="pt-BR" sz="2000" dirty="0">
                <a:solidFill>
                  <a:schemeClr val="bg1"/>
                </a:solidFill>
              </a:rPr>
              <a:t>Medos</a:t>
            </a:r>
          </a:p>
          <a:p>
            <a:pPr marL="285750" indent="-285750">
              <a:buFontTx/>
              <a:buChar char="-"/>
            </a:pPr>
            <a:r>
              <a:rPr lang="pt-BR" sz="2000" dirty="0">
                <a:solidFill>
                  <a:schemeClr val="bg1"/>
                </a:solidFill>
              </a:rPr>
              <a:t>Frustrações</a:t>
            </a:r>
          </a:p>
          <a:p>
            <a:pPr marL="285750" indent="-285750">
              <a:buFontTx/>
              <a:buChar char="-"/>
            </a:pPr>
            <a:r>
              <a:rPr lang="pt-BR" sz="2000" dirty="0">
                <a:solidFill>
                  <a:schemeClr val="bg1"/>
                </a:solidFill>
              </a:rPr>
              <a:t>Dificuldades</a:t>
            </a:r>
          </a:p>
          <a:p>
            <a:pPr marL="285750" indent="-285750">
              <a:buFontTx/>
              <a:buChar char="-"/>
            </a:pPr>
            <a:r>
              <a:rPr lang="pt-BR" sz="2000" dirty="0">
                <a:solidFill>
                  <a:schemeClr val="bg1"/>
                </a:solidFill>
              </a:rPr>
              <a:t>Temperamento</a:t>
            </a:r>
          </a:p>
          <a:p>
            <a:pPr marL="285750" indent="-285750">
              <a:buFontTx/>
              <a:buChar char="-"/>
            </a:pPr>
            <a:r>
              <a:rPr lang="pt-BR" sz="2000" dirty="0" smtClean="0">
                <a:solidFill>
                  <a:schemeClr val="bg1"/>
                </a:solidFill>
              </a:rPr>
              <a:t>Orientação </a:t>
            </a:r>
            <a:r>
              <a:rPr lang="pt-BR" sz="2000" dirty="0">
                <a:solidFill>
                  <a:schemeClr val="bg1"/>
                </a:solidFill>
              </a:rPr>
              <a:t>Sexual</a:t>
            </a:r>
          </a:p>
          <a:p>
            <a:endParaRPr lang="pt-BR" dirty="0"/>
          </a:p>
        </p:txBody>
      </p:sp>
      <p:pic>
        <p:nvPicPr>
          <p:cNvPr id="5"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6"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916048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780928"/>
            <a:ext cx="8229600" cy="4525963"/>
          </a:xfrm>
        </p:spPr>
        <p:txBody>
          <a:bodyPr/>
          <a:lstStyle/>
          <a:p>
            <a:pPr marL="0" indent="0">
              <a:buNone/>
            </a:pPr>
            <a:r>
              <a:rPr lang="en-US" dirty="0" smtClean="0">
                <a:solidFill>
                  <a:schemeClr val="bg1"/>
                </a:solidFill>
              </a:rPr>
              <a:t>VÍDEO “EU NÃO QUERO VOLTAR SOZINHO”</a:t>
            </a:r>
            <a:endParaRPr lang="pt-BR" dirty="0">
              <a:solidFill>
                <a:schemeClr val="bg1"/>
              </a:solidFill>
            </a:endParaRPr>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58660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7026853" y="6026729"/>
            <a:ext cx="545543" cy="545543"/>
          </a:xfrm>
          <a:prstGeom prst="rect">
            <a:avLst/>
          </a:prstGeom>
          <a:noFill/>
        </p:spPr>
      </p:pic>
    </p:spTree>
    <p:extLst>
      <p:ext uri="{BB962C8B-B14F-4D97-AF65-F5344CB8AC3E}">
        <p14:creationId xmlns="" xmlns:p14="http://schemas.microsoft.com/office/powerpoint/2010/main" val="36714469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BR" dirty="0" smtClean="0">
                <a:solidFill>
                  <a:schemeClr val="bg1"/>
                </a:solidFill>
              </a:rPr>
              <a:t>B)  DIÁLOGOS</a:t>
            </a:r>
            <a:endParaRPr lang="pt-BR" dirty="0">
              <a:solidFill>
                <a:schemeClr val="bg1"/>
              </a:solidFill>
            </a:endParaRPr>
          </a:p>
        </p:txBody>
      </p:sp>
      <p:sp>
        <p:nvSpPr>
          <p:cNvPr id="3" name="Content Placeholder 2"/>
          <p:cNvSpPr>
            <a:spLocks noGrp="1"/>
          </p:cNvSpPr>
          <p:nvPr>
            <p:ph idx="1"/>
          </p:nvPr>
        </p:nvSpPr>
        <p:spPr/>
        <p:txBody>
          <a:bodyPr/>
          <a:lstStyle/>
          <a:p>
            <a:pPr marL="0" indent="0">
              <a:buNone/>
            </a:pPr>
            <a:r>
              <a:rPr lang="pt-BR" dirty="0">
                <a:solidFill>
                  <a:schemeClr val="bg1"/>
                </a:solidFill>
              </a:rPr>
              <a:t>Assim como os personagens, que precisam ser necessários, os diálogos têm que fazer diferença </a:t>
            </a:r>
            <a:r>
              <a:rPr lang="pt-BR" dirty="0" smtClean="0">
                <a:solidFill>
                  <a:schemeClr val="bg1"/>
                </a:solidFill>
              </a:rPr>
              <a:t>para a </a:t>
            </a:r>
            <a:r>
              <a:rPr lang="pt-BR" dirty="0">
                <a:solidFill>
                  <a:schemeClr val="bg1"/>
                </a:solidFill>
              </a:rPr>
              <a:t>história – do contrário, não precisam aparecer para não tornar as coisas cansativas.</a:t>
            </a:r>
          </a:p>
          <a:p>
            <a:endParaRPr lang="pt-BR" dirty="0"/>
          </a:p>
        </p:txBody>
      </p:sp>
      <p:sp>
        <p:nvSpPr>
          <p:cNvPr id="4" name="Seta em curva para a direita 3"/>
          <p:cNvSpPr/>
          <p:nvPr/>
        </p:nvSpPr>
        <p:spPr>
          <a:xfrm rot="18913595">
            <a:off x="1449310" y="3986433"/>
            <a:ext cx="972650" cy="1473382"/>
          </a:xfrm>
          <a:prstGeom prst="curved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5" name="TextBox 4"/>
          <p:cNvSpPr txBox="1"/>
          <p:nvPr/>
        </p:nvSpPr>
        <p:spPr>
          <a:xfrm>
            <a:off x="2843809" y="4365104"/>
            <a:ext cx="4176463" cy="984885"/>
          </a:xfrm>
          <a:prstGeom prst="rect">
            <a:avLst/>
          </a:prstGeom>
          <a:noFill/>
        </p:spPr>
        <p:txBody>
          <a:bodyPr wrap="square" rtlCol="0">
            <a:spAutoFit/>
          </a:bodyPr>
          <a:lstStyle/>
          <a:p>
            <a:r>
              <a:rPr lang="pt-BR" sz="2000" dirty="0">
                <a:solidFill>
                  <a:schemeClr val="bg1"/>
                </a:solidFill>
              </a:rPr>
              <a:t>O MAIS INTERESSANTE DO CINEMA É CONTAR COM </a:t>
            </a:r>
            <a:r>
              <a:rPr lang="pt-BR" sz="2000" dirty="0" smtClean="0">
                <a:solidFill>
                  <a:schemeClr val="bg1"/>
                </a:solidFill>
              </a:rPr>
              <a:t>IMAGENS!</a:t>
            </a:r>
            <a:endParaRPr lang="pt-BR" sz="2000" dirty="0">
              <a:solidFill>
                <a:schemeClr val="bg1"/>
              </a:solidFill>
            </a:endParaRPr>
          </a:p>
          <a:p>
            <a:endParaRPr lang="pt-BR" dirty="0"/>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4748654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solidFill>
                  <a:schemeClr val="bg1"/>
                </a:solidFill>
              </a:rPr>
              <a:t>EXEMPLO</a:t>
            </a:r>
            <a:endParaRPr lang="pt-BR" sz="4000" dirty="0">
              <a:solidFill>
                <a:schemeClr val="bg1"/>
              </a:solidFill>
            </a:endParaRPr>
          </a:p>
        </p:txBody>
      </p:sp>
      <p:sp>
        <p:nvSpPr>
          <p:cNvPr id="3" name="Content Placeholder 2"/>
          <p:cNvSpPr>
            <a:spLocks noGrp="1"/>
          </p:cNvSpPr>
          <p:nvPr>
            <p:ph idx="1"/>
          </p:nvPr>
        </p:nvSpPr>
        <p:spPr>
          <a:xfrm>
            <a:off x="428596" y="1571612"/>
            <a:ext cx="6115064" cy="4525963"/>
          </a:xfrm>
        </p:spPr>
        <p:txBody>
          <a:bodyPr>
            <a:normAutofit fontScale="70000" lnSpcReduction="20000"/>
          </a:bodyPr>
          <a:lstStyle/>
          <a:p>
            <a:pPr marL="0" indent="0" algn="just">
              <a:buNone/>
            </a:pPr>
            <a:r>
              <a:rPr lang="pt-BR" dirty="0">
                <a:solidFill>
                  <a:schemeClr val="bg1"/>
                </a:solidFill>
                <a:latin typeface="Courier New" pitchFamily="49" charset="0"/>
                <a:cs typeface="Courier New" pitchFamily="49" charset="0"/>
              </a:rPr>
              <a:t>Quando Gi se senta na cama Léo se levanta e começa a tatear a cadeira e a escrivaninha, onde estava o moletom de Gabriel, com expressão confusa e preocupada.</a:t>
            </a:r>
          </a:p>
          <a:p>
            <a:pPr marL="0" indent="0" algn="ctr">
              <a:buNone/>
            </a:pPr>
            <a:r>
              <a:rPr lang="pt-BR" dirty="0">
                <a:solidFill>
                  <a:schemeClr val="bg1"/>
                </a:solidFill>
                <a:latin typeface="Courier New" pitchFamily="49" charset="0"/>
                <a:cs typeface="Courier New" pitchFamily="49" charset="0"/>
              </a:rPr>
              <a:t>GI</a:t>
            </a:r>
          </a:p>
          <a:p>
            <a:pPr marL="0" indent="0" algn="ctr">
              <a:buNone/>
            </a:pPr>
            <a:r>
              <a:rPr lang="pt-BR" dirty="0">
                <a:solidFill>
                  <a:schemeClr val="bg1"/>
                </a:solidFill>
                <a:latin typeface="Courier New" pitchFamily="49" charset="0"/>
                <a:cs typeface="Courier New" pitchFamily="49" charset="0"/>
              </a:rPr>
              <a:t>...e depois sentou todo mundo comigo </a:t>
            </a:r>
          </a:p>
          <a:p>
            <a:pPr marL="0" indent="0" algn="ctr">
              <a:buNone/>
            </a:pPr>
            <a:r>
              <a:rPr lang="pt-BR" dirty="0">
                <a:solidFill>
                  <a:schemeClr val="bg1"/>
                </a:solidFill>
                <a:latin typeface="Courier New" pitchFamily="49" charset="0"/>
                <a:cs typeface="Courier New" pitchFamily="49" charset="0"/>
              </a:rPr>
              <a:t>numa mesa e ficou perguntando como </a:t>
            </a:r>
          </a:p>
          <a:p>
            <a:pPr marL="0" indent="0" algn="ctr">
              <a:buNone/>
            </a:pPr>
            <a:r>
              <a:rPr lang="pt-BR" dirty="0">
                <a:solidFill>
                  <a:schemeClr val="bg1"/>
                </a:solidFill>
                <a:latin typeface="Courier New" pitchFamily="49" charset="0"/>
                <a:cs typeface="Courier New" pitchFamily="49" charset="0"/>
              </a:rPr>
              <a:t>tava o colégio e coisa de faculadade...</a:t>
            </a:r>
          </a:p>
          <a:p>
            <a:pPr marL="0" indent="0">
              <a:buNone/>
            </a:pPr>
            <a:endParaRPr lang="pt-BR" dirty="0">
              <a:solidFill>
                <a:schemeClr val="bg1"/>
              </a:solidFill>
              <a:latin typeface="Courier New" pitchFamily="49" charset="0"/>
              <a:cs typeface="Courier New" pitchFamily="49" charset="0"/>
            </a:endParaRPr>
          </a:p>
          <a:p>
            <a:pPr marL="0" indent="0" algn="just">
              <a:buNone/>
            </a:pPr>
            <a:r>
              <a:rPr lang="pt-BR" dirty="0">
                <a:solidFill>
                  <a:schemeClr val="bg1"/>
                </a:solidFill>
                <a:latin typeface="Courier New" pitchFamily="49" charset="0"/>
                <a:cs typeface="Courier New" pitchFamily="49" charset="0"/>
              </a:rPr>
              <a:t>Léo não encontra o moletom e se vira para GI, ainda preocupado, com as mãos na cadeira.</a:t>
            </a:r>
          </a:p>
          <a:p>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0065949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785794"/>
            <a:ext cx="6215106" cy="5840435"/>
          </a:xfrm>
        </p:spPr>
        <p:txBody>
          <a:bodyPr>
            <a:noAutofit/>
          </a:bodyPr>
          <a:lstStyle/>
          <a:p>
            <a:pPr marL="0" indent="0" algn="ctr">
              <a:buNone/>
            </a:pPr>
            <a:r>
              <a:rPr lang="pt-BR" sz="1600" dirty="0">
                <a:solidFill>
                  <a:schemeClr val="bg1"/>
                </a:solidFill>
                <a:latin typeface="Courier New" pitchFamily="49" charset="0"/>
                <a:cs typeface="Courier New" pitchFamily="49" charset="0"/>
              </a:rPr>
              <a:t>LÉO(cortando Gi)</a:t>
            </a:r>
          </a:p>
          <a:p>
            <a:pPr marL="0" indent="0" algn="ctr">
              <a:buNone/>
            </a:pPr>
            <a:r>
              <a:rPr lang="pt-BR" sz="1600" dirty="0">
                <a:solidFill>
                  <a:schemeClr val="bg1"/>
                </a:solidFill>
                <a:latin typeface="Courier New" pitchFamily="49" charset="0"/>
                <a:cs typeface="Courier New" pitchFamily="49" charset="0"/>
              </a:rPr>
              <a:t>Gi.</a:t>
            </a:r>
          </a:p>
          <a:p>
            <a:pPr marL="0" indent="0" algn="ctr">
              <a:buNone/>
            </a:pPr>
            <a:r>
              <a:rPr lang="pt-BR" sz="1600" dirty="0">
                <a:solidFill>
                  <a:schemeClr val="bg1"/>
                </a:solidFill>
                <a:latin typeface="Courier New" pitchFamily="49" charset="0"/>
                <a:cs typeface="Courier New" pitchFamily="49" charset="0"/>
              </a:rPr>
              <a:t>GI </a:t>
            </a:r>
          </a:p>
          <a:p>
            <a:pPr marL="0" indent="0" algn="ctr">
              <a:buNone/>
            </a:pPr>
            <a:r>
              <a:rPr lang="pt-BR" sz="1600" dirty="0">
                <a:solidFill>
                  <a:schemeClr val="bg1"/>
                </a:solidFill>
                <a:latin typeface="Courier New" pitchFamily="49" charset="0"/>
                <a:cs typeface="Courier New" pitchFamily="49" charset="0"/>
              </a:rPr>
              <a:t>Oi</a:t>
            </a:r>
          </a:p>
          <a:p>
            <a:pPr marL="0" indent="0" algn="ctr">
              <a:buNone/>
            </a:pPr>
            <a:r>
              <a:rPr lang="pt-BR" sz="1600" dirty="0">
                <a:solidFill>
                  <a:schemeClr val="bg1"/>
                </a:solidFill>
                <a:latin typeface="Courier New" pitchFamily="49" charset="0"/>
                <a:cs typeface="Courier New" pitchFamily="49" charset="0"/>
              </a:rPr>
              <a:t>LÉO</a:t>
            </a:r>
          </a:p>
          <a:p>
            <a:pPr marL="0" indent="0" algn="ctr">
              <a:buNone/>
            </a:pPr>
            <a:r>
              <a:rPr lang="pt-BR" sz="1600" dirty="0">
                <a:solidFill>
                  <a:schemeClr val="bg1"/>
                </a:solidFill>
                <a:latin typeface="Courier New" pitchFamily="49" charset="0"/>
                <a:cs typeface="Courier New" pitchFamily="49" charset="0"/>
              </a:rPr>
              <a:t>Cê ta vendo um moletom jogado por aí?</a:t>
            </a:r>
          </a:p>
          <a:p>
            <a:pPr marL="0" indent="0">
              <a:buNone/>
            </a:pPr>
            <a:endParaRPr lang="pt-BR" sz="1600" dirty="0">
              <a:solidFill>
                <a:schemeClr val="bg1"/>
              </a:solidFill>
              <a:latin typeface="Courier New" pitchFamily="49" charset="0"/>
              <a:cs typeface="Courier New" pitchFamily="49" charset="0"/>
            </a:endParaRPr>
          </a:p>
          <a:p>
            <a:pPr marL="0" indent="0">
              <a:buNone/>
            </a:pPr>
            <a:r>
              <a:rPr lang="pt-BR" sz="1600" dirty="0">
                <a:solidFill>
                  <a:schemeClr val="bg1"/>
                </a:solidFill>
                <a:latin typeface="Courier New" pitchFamily="49" charset="0"/>
                <a:cs typeface="Courier New" pitchFamily="49" charset="0"/>
              </a:rPr>
              <a:t>Gi olha em volta.</a:t>
            </a:r>
          </a:p>
          <a:p>
            <a:pPr marL="0" indent="0">
              <a:buNone/>
            </a:pPr>
            <a:endParaRPr lang="pt-BR" sz="1600" dirty="0">
              <a:solidFill>
                <a:schemeClr val="bg1"/>
              </a:solidFill>
              <a:latin typeface="Courier New" pitchFamily="49" charset="0"/>
              <a:cs typeface="Courier New" pitchFamily="49" charset="0"/>
            </a:endParaRPr>
          </a:p>
          <a:p>
            <a:pPr marL="0" indent="0" algn="ctr">
              <a:buNone/>
            </a:pPr>
            <a:r>
              <a:rPr lang="pt-BR" sz="1600" dirty="0">
                <a:solidFill>
                  <a:schemeClr val="bg1"/>
                </a:solidFill>
                <a:latin typeface="Courier New" pitchFamily="49" charset="0"/>
                <a:cs typeface="Courier New" pitchFamily="49" charset="0"/>
              </a:rPr>
              <a:t>GI</a:t>
            </a:r>
          </a:p>
          <a:p>
            <a:pPr marL="0" indent="0" algn="ctr">
              <a:buNone/>
            </a:pPr>
            <a:r>
              <a:rPr lang="pt-BR" sz="1600" dirty="0">
                <a:solidFill>
                  <a:schemeClr val="bg1"/>
                </a:solidFill>
                <a:latin typeface="Courier New" pitchFamily="49" charset="0"/>
                <a:cs typeface="Courier New" pitchFamily="49" charset="0"/>
              </a:rPr>
              <a:t>Não</a:t>
            </a:r>
          </a:p>
          <a:p>
            <a:pPr marL="0" indent="0" algn="ctr">
              <a:buNone/>
            </a:pPr>
            <a:r>
              <a:rPr lang="pt-BR" sz="1600" dirty="0">
                <a:solidFill>
                  <a:schemeClr val="bg1"/>
                </a:solidFill>
                <a:latin typeface="Courier New" pitchFamily="49" charset="0"/>
                <a:cs typeface="Courier New" pitchFamily="49" charset="0"/>
              </a:rPr>
              <a:t>LÉO</a:t>
            </a:r>
          </a:p>
          <a:p>
            <a:pPr marL="0" indent="0" algn="ctr">
              <a:buNone/>
            </a:pPr>
            <a:r>
              <a:rPr lang="pt-BR" sz="1600" dirty="0">
                <a:solidFill>
                  <a:schemeClr val="bg1"/>
                </a:solidFill>
                <a:latin typeface="Courier New" pitchFamily="49" charset="0"/>
                <a:cs typeface="Courier New" pitchFamily="49" charset="0"/>
              </a:rPr>
              <a:t>Tem certeza? Nem debaixo da cama?</a:t>
            </a:r>
          </a:p>
          <a:p>
            <a:pPr marL="0" indent="0">
              <a:buNone/>
            </a:pPr>
            <a:endParaRPr lang="pt-BR" sz="1600" dirty="0">
              <a:solidFill>
                <a:schemeClr val="bg1"/>
              </a:solidFill>
              <a:latin typeface="Courier New" pitchFamily="49" charset="0"/>
              <a:cs typeface="Courier New" pitchFamily="49" charset="0"/>
            </a:endParaRPr>
          </a:p>
          <a:p>
            <a:pPr marL="0" indent="0">
              <a:buNone/>
            </a:pPr>
            <a:r>
              <a:rPr lang="pt-BR" sz="1600" dirty="0">
                <a:solidFill>
                  <a:schemeClr val="bg1"/>
                </a:solidFill>
                <a:latin typeface="Courier New" pitchFamily="49" charset="0"/>
                <a:cs typeface="Courier New" pitchFamily="49" charset="0"/>
              </a:rPr>
              <a:t>Gi levanta a coberta e olha embaixo da cama.</a:t>
            </a:r>
          </a:p>
          <a:p>
            <a:pPr marL="0" indent="0">
              <a:buNone/>
            </a:pPr>
            <a:endParaRPr lang="pt-BR" sz="1600" dirty="0">
              <a:solidFill>
                <a:schemeClr val="bg1"/>
              </a:solidFill>
              <a:latin typeface="Courier New" pitchFamily="49" charset="0"/>
              <a:cs typeface="Courier New" pitchFamily="49" charset="0"/>
            </a:endParaRPr>
          </a:p>
          <a:p>
            <a:pPr marL="0" indent="0" algn="ctr">
              <a:buNone/>
            </a:pPr>
            <a:r>
              <a:rPr lang="pt-BR" sz="1600" dirty="0">
                <a:solidFill>
                  <a:schemeClr val="bg1"/>
                </a:solidFill>
                <a:latin typeface="Courier New" pitchFamily="49" charset="0"/>
                <a:cs typeface="Courier New" pitchFamily="49" charset="0"/>
              </a:rPr>
              <a:t>GI</a:t>
            </a:r>
          </a:p>
          <a:p>
            <a:pPr marL="0" indent="0" algn="ctr">
              <a:buNone/>
            </a:pPr>
            <a:r>
              <a:rPr lang="pt-BR" sz="1600" dirty="0">
                <a:solidFill>
                  <a:schemeClr val="bg1"/>
                </a:solidFill>
                <a:latin typeface="Courier New" pitchFamily="49" charset="0"/>
                <a:cs typeface="Courier New" pitchFamily="49" charset="0"/>
              </a:rPr>
              <a:t>Nem debaixo da cama</a:t>
            </a:r>
            <a:r>
              <a:rPr lang="pt-BR" sz="1100" dirty="0" smtClean="0">
                <a:solidFill>
                  <a:schemeClr val="bg1"/>
                </a:solidFill>
                <a:latin typeface="Courier New" pitchFamily="49" charset="0"/>
                <a:cs typeface="Courier New" pitchFamily="49" charset="0"/>
              </a:rPr>
              <a:t>.</a:t>
            </a:r>
            <a:endParaRPr lang="pt-BR" sz="1100" dirty="0"/>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5764972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bg1"/>
                </a:solidFill>
              </a:rPr>
              <a:t>MODO 1:</a:t>
            </a:r>
            <a:endParaRPr lang="pt-BR" dirty="0">
              <a:solidFill>
                <a:schemeClr val="bg1"/>
              </a:solidFill>
            </a:endParaRPr>
          </a:p>
        </p:txBody>
      </p:sp>
      <p:sp>
        <p:nvSpPr>
          <p:cNvPr id="3" name="Content Placeholder 2"/>
          <p:cNvSpPr>
            <a:spLocks noGrp="1"/>
          </p:cNvSpPr>
          <p:nvPr>
            <p:ph idx="1"/>
          </p:nvPr>
        </p:nvSpPr>
        <p:spPr>
          <a:xfrm>
            <a:off x="457200" y="1600200"/>
            <a:ext cx="6115064" cy="4525963"/>
          </a:xfrm>
        </p:spPr>
        <p:txBody>
          <a:bodyPr>
            <a:normAutofit fontScale="85000" lnSpcReduction="20000"/>
          </a:bodyPr>
          <a:lstStyle/>
          <a:p>
            <a:pPr marL="0" indent="0" algn="just">
              <a:buNone/>
            </a:pPr>
            <a:r>
              <a:rPr lang="pt-BR" dirty="0">
                <a:solidFill>
                  <a:schemeClr val="bg1"/>
                </a:solidFill>
                <a:latin typeface="Courier New" pitchFamily="49" charset="0"/>
                <a:cs typeface="Courier New" pitchFamily="49" charset="0"/>
              </a:rPr>
              <a:t>Léo muda a expressão preocupada para um sorriso e se escora na cadeira. Enquanto Gi fala, Léo continua sorrindo.</a:t>
            </a:r>
          </a:p>
          <a:p>
            <a:pPr marL="0" indent="0" algn="ctr">
              <a:buNone/>
            </a:pPr>
            <a:r>
              <a:rPr lang="pt-BR" dirty="0">
                <a:solidFill>
                  <a:schemeClr val="bg1"/>
                </a:solidFill>
                <a:latin typeface="Courier New" pitchFamily="49" charset="0"/>
                <a:cs typeface="Courier New" pitchFamily="49" charset="0"/>
              </a:rPr>
              <a:t>GI</a:t>
            </a:r>
          </a:p>
          <a:p>
            <a:pPr marL="0" indent="0" algn="ctr">
              <a:buNone/>
            </a:pPr>
            <a:r>
              <a:rPr lang="pt-BR" dirty="0">
                <a:solidFill>
                  <a:schemeClr val="bg1"/>
                </a:solidFill>
                <a:latin typeface="Courier New" pitchFamily="49" charset="0"/>
                <a:cs typeface="Courier New" pitchFamily="49" charset="0"/>
              </a:rPr>
              <a:t>Ai, Léo, desculpa que eu te deixei sozinho lá na escola.Cê tá bem?</a:t>
            </a:r>
          </a:p>
          <a:p>
            <a:pPr marL="0" indent="0" algn="ctr">
              <a:buNone/>
            </a:pPr>
            <a:endParaRPr lang="pt-BR" dirty="0">
              <a:solidFill>
                <a:schemeClr val="bg1"/>
              </a:solidFill>
              <a:latin typeface="Courier New" pitchFamily="49" charset="0"/>
              <a:cs typeface="Courier New" pitchFamily="49" charset="0"/>
            </a:endParaRPr>
          </a:p>
          <a:p>
            <a:pPr marL="0" indent="0" algn="ctr">
              <a:buNone/>
            </a:pPr>
            <a:r>
              <a:rPr lang="pt-BR" dirty="0">
                <a:solidFill>
                  <a:schemeClr val="bg1"/>
                </a:solidFill>
                <a:latin typeface="Courier New" pitchFamily="49" charset="0"/>
                <a:cs typeface="Courier New" pitchFamily="49" charset="0"/>
              </a:rPr>
              <a:t>LÉO(sorrindo)</a:t>
            </a:r>
          </a:p>
          <a:p>
            <a:pPr marL="0" indent="0" algn="ctr">
              <a:buNone/>
            </a:pPr>
            <a:r>
              <a:rPr lang="pt-BR" dirty="0">
                <a:solidFill>
                  <a:schemeClr val="bg1"/>
                </a:solidFill>
                <a:latin typeface="Courier New" pitchFamily="49" charset="0"/>
                <a:cs typeface="Courier New" pitchFamily="49" charset="0"/>
              </a:rPr>
              <a:t>Tô.</a:t>
            </a:r>
          </a:p>
          <a:p>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8344945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bg1"/>
                </a:solidFill>
              </a:rPr>
              <a:t>MODO 2:</a:t>
            </a:r>
            <a:endParaRPr lang="pt-BR" dirty="0">
              <a:solidFill>
                <a:schemeClr val="bg1"/>
              </a:solidFill>
            </a:endParaRPr>
          </a:p>
        </p:txBody>
      </p:sp>
      <p:sp>
        <p:nvSpPr>
          <p:cNvPr id="3" name="Content Placeholder 2"/>
          <p:cNvSpPr>
            <a:spLocks noGrp="1"/>
          </p:cNvSpPr>
          <p:nvPr>
            <p:ph idx="1"/>
          </p:nvPr>
        </p:nvSpPr>
        <p:spPr>
          <a:xfrm>
            <a:off x="457200" y="1600200"/>
            <a:ext cx="6043626" cy="4525963"/>
          </a:xfrm>
        </p:spPr>
        <p:txBody>
          <a:bodyPr>
            <a:normAutofit fontScale="77500" lnSpcReduction="20000"/>
          </a:bodyPr>
          <a:lstStyle/>
          <a:p>
            <a:pPr marL="0" indent="0" algn="ctr">
              <a:buNone/>
            </a:pPr>
            <a:r>
              <a:rPr lang="pt-BR" dirty="0">
                <a:solidFill>
                  <a:schemeClr val="bg1"/>
                </a:solidFill>
                <a:latin typeface="Courier New" pitchFamily="49" charset="0"/>
                <a:cs typeface="Courier New" pitchFamily="49" charset="0"/>
              </a:rPr>
              <a:t>LÉO</a:t>
            </a:r>
          </a:p>
          <a:p>
            <a:pPr marL="0" indent="0" algn="ctr">
              <a:buNone/>
            </a:pPr>
            <a:r>
              <a:rPr lang="pt-BR" dirty="0">
                <a:solidFill>
                  <a:schemeClr val="bg1"/>
                </a:solidFill>
                <a:latin typeface="Courier New" pitchFamily="49" charset="0"/>
                <a:cs typeface="Courier New" pitchFamily="49" charset="0"/>
              </a:rPr>
              <a:t>Então quer dizer que o Gabriel veio buscar.</a:t>
            </a:r>
          </a:p>
          <a:p>
            <a:pPr marL="0" indent="0" algn="ctr">
              <a:buNone/>
            </a:pPr>
            <a:r>
              <a:rPr lang="pt-BR" dirty="0">
                <a:solidFill>
                  <a:schemeClr val="bg1"/>
                </a:solidFill>
                <a:latin typeface="Courier New" pitchFamily="49" charset="0"/>
                <a:cs typeface="Courier New" pitchFamily="49" charset="0"/>
              </a:rPr>
              <a:t>GI</a:t>
            </a:r>
          </a:p>
          <a:p>
            <a:pPr marL="0" indent="0" algn="ctr">
              <a:buNone/>
            </a:pPr>
            <a:r>
              <a:rPr lang="pt-BR" dirty="0">
                <a:solidFill>
                  <a:schemeClr val="bg1"/>
                </a:solidFill>
                <a:latin typeface="Courier New" pitchFamily="49" charset="0"/>
                <a:cs typeface="Courier New" pitchFamily="49" charset="0"/>
              </a:rPr>
              <a:t>Ai, Léo, desculpa que eu te deixei sozinho lá na escola.Cê tá bem?</a:t>
            </a:r>
          </a:p>
          <a:p>
            <a:pPr marL="0" indent="0" algn="ctr">
              <a:buNone/>
            </a:pPr>
            <a:r>
              <a:rPr lang="pt-BR" dirty="0">
                <a:solidFill>
                  <a:schemeClr val="bg1"/>
                </a:solidFill>
                <a:latin typeface="Courier New" pitchFamily="49" charset="0"/>
                <a:cs typeface="Courier New" pitchFamily="49" charset="0"/>
              </a:rPr>
              <a:t>LÉO</a:t>
            </a:r>
          </a:p>
          <a:p>
            <a:pPr marL="0" indent="0" algn="ctr">
              <a:buNone/>
            </a:pPr>
            <a:r>
              <a:rPr lang="pt-BR" dirty="0">
                <a:solidFill>
                  <a:schemeClr val="bg1"/>
                </a:solidFill>
                <a:latin typeface="Courier New" pitchFamily="49" charset="0"/>
                <a:cs typeface="Courier New" pitchFamily="49" charset="0"/>
              </a:rPr>
              <a:t>Tô muito bem! O Gabriel veio aqui, eu achei que era você e disse sem querer que estava apaixonado e ele me deu um beijo!</a:t>
            </a:r>
          </a:p>
          <a:p>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5719434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solidFill>
                  <a:schemeClr val="bg1"/>
                </a:solidFill>
              </a:rPr>
              <a:t>C)  TRILHA SONORA</a:t>
            </a:r>
            <a:endParaRPr lang="pt-BR" sz="4000" dirty="0">
              <a:solidFill>
                <a:schemeClr val="bg1"/>
              </a:solidFill>
            </a:endParaRPr>
          </a:p>
        </p:txBody>
      </p:sp>
      <p:sp>
        <p:nvSpPr>
          <p:cNvPr id="3" name="Content Placeholder 2"/>
          <p:cNvSpPr>
            <a:spLocks noGrp="1"/>
          </p:cNvSpPr>
          <p:nvPr>
            <p:ph idx="1"/>
          </p:nvPr>
        </p:nvSpPr>
        <p:spPr/>
        <p:txBody>
          <a:bodyPr/>
          <a:lstStyle/>
          <a:p>
            <a:pPr marL="0" indent="0">
              <a:buNone/>
            </a:pPr>
            <a:r>
              <a:rPr lang="pt-BR" dirty="0">
                <a:solidFill>
                  <a:schemeClr val="bg1"/>
                </a:solidFill>
              </a:rPr>
              <a:t>As músicas que você quer colocar já </a:t>
            </a:r>
            <a:r>
              <a:rPr lang="pt-BR" dirty="0" smtClean="0">
                <a:solidFill>
                  <a:schemeClr val="bg1"/>
                </a:solidFill>
              </a:rPr>
              <a:t>podem </a:t>
            </a:r>
            <a:r>
              <a:rPr lang="pt-BR" dirty="0">
                <a:solidFill>
                  <a:schemeClr val="bg1"/>
                </a:solidFill>
              </a:rPr>
              <a:t>ser pensadas </a:t>
            </a:r>
            <a:r>
              <a:rPr lang="pt-BR" dirty="0" smtClean="0">
                <a:solidFill>
                  <a:schemeClr val="bg1"/>
                </a:solidFill>
              </a:rPr>
              <a:t>no momento do </a:t>
            </a:r>
            <a:r>
              <a:rPr lang="pt-BR" dirty="0">
                <a:solidFill>
                  <a:schemeClr val="bg1"/>
                </a:solidFill>
              </a:rPr>
              <a:t>roteiro.</a:t>
            </a:r>
          </a:p>
          <a:p>
            <a:pPr marL="0" indent="0">
              <a:buNone/>
            </a:pPr>
            <a:endParaRPr lang="en-US" dirty="0" smtClean="0"/>
          </a:p>
          <a:p>
            <a:pPr marL="0" indent="0">
              <a:buNone/>
            </a:pPr>
            <a:r>
              <a:rPr lang="pt-BR" sz="2400" dirty="0">
                <a:solidFill>
                  <a:schemeClr val="bg1"/>
                </a:solidFill>
              </a:rPr>
              <a:t>Pode enriquecer o seu filme!</a:t>
            </a:r>
          </a:p>
          <a:p>
            <a:pPr marL="0" indent="0">
              <a:buNone/>
            </a:pPr>
            <a:r>
              <a:rPr lang="pt-BR" sz="2400" dirty="0" smtClean="0">
                <a:solidFill>
                  <a:schemeClr val="bg1"/>
                </a:solidFill>
              </a:rPr>
              <a:t>Precisa </a:t>
            </a:r>
            <a:r>
              <a:rPr lang="pt-BR" sz="2400" dirty="0">
                <a:solidFill>
                  <a:schemeClr val="bg1"/>
                </a:solidFill>
              </a:rPr>
              <a:t>de uma grande conexão com o psicológico dos personagens. </a:t>
            </a:r>
          </a:p>
          <a:p>
            <a:endParaRPr lang="pt-BR" dirty="0"/>
          </a:p>
        </p:txBody>
      </p:sp>
      <p:sp>
        <p:nvSpPr>
          <p:cNvPr id="4" name="Seta em curva para a direita 4"/>
          <p:cNvSpPr/>
          <p:nvPr/>
        </p:nvSpPr>
        <p:spPr>
          <a:xfrm rot="19543751">
            <a:off x="753925" y="4698026"/>
            <a:ext cx="1175106" cy="1635208"/>
          </a:xfrm>
          <a:prstGeom prst="curved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5" name="TextBox 4"/>
          <p:cNvSpPr txBox="1"/>
          <p:nvPr/>
        </p:nvSpPr>
        <p:spPr>
          <a:xfrm>
            <a:off x="2411760" y="4561522"/>
            <a:ext cx="4084779" cy="1908215"/>
          </a:xfrm>
          <a:prstGeom prst="rect">
            <a:avLst/>
          </a:prstGeom>
          <a:noFill/>
        </p:spPr>
        <p:txBody>
          <a:bodyPr wrap="square" rtlCol="0">
            <a:spAutoFit/>
          </a:bodyPr>
          <a:lstStyle/>
          <a:p>
            <a:r>
              <a:rPr lang="pt-BR" sz="2000" dirty="0">
                <a:solidFill>
                  <a:schemeClr val="bg1"/>
                </a:solidFill>
              </a:rPr>
              <a:t>Tente sempre colocar músicas que te lembrem sentimentos. Se o personagem estiver triste, uma que te lembre tristeza, se estiver feliz, que te lembre alegria, etc...</a:t>
            </a:r>
          </a:p>
          <a:p>
            <a:endParaRPr lang="pt-BR" dirty="0"/>
          </a:p>
        </p:txBody>
      </p:sp>
      <p:pic>
        <p:nvPicPr>
          <p:cNvPr id="7"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8"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42277353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a:bodyPr>
          <a:lstStyle/>
          <a:p>
            <a:pPr marL="0" indent="0">
              <a:buNone/>
            </a:pPr>
            <a:r>
              <a:rPr lang="pt-BR" sz="2000" dirty="0">
                <a:solidFill>
                  <a:schemeClr val="bg1"/>
                </a:solidFill>
                <a:latin typeface="Courier New" pitchFamily="49" charset="0"/>
                <a:cs typeface="Courier New" pitchFamily="49" charset="0"/>
              </a:rPr>
              <a:t>Oficialmente, os roteiros são digitados com a letra estilo Courier New.</a:t>
            </a:r>
          </a:p>
          <a:p>
            <a:pPr marL="0" indent="0">
              <a:buNone/>
            </a:pPr>
            <a:r>
              <a:rPr lang="pt-BR" sz="2400" dirty="0">
                <a:solidFill>
                  <a:schemeClr val="bg1"/>
                </a:solidFill>
              </a:rPr>
              <a:t>A primeira coisa que aparece num roteiro é o </a:t>
            </a:r>
            <a:r>
              <a:rPr lang="pt-BR" dirty="0">
                <a:solidFill>
                  <a:schemeClr val="bg1"/>
                </a:solidFill>
              </a:rPr>
              <a:t>CABEÇALHO</a:t>
            </a:r>
          </a:p>
          <a:p>
            <a:pPr marL="0" indent="0">
              <a:buNone/>
            </a:pPr>
            <a:endParaRPr lang="pt-BR" sz="2600" dirty="0" smtClean="0">
              <a:solidFill>
                <a:schemeClr val="bg1"/>
              </a:solidFill>
            </a:endParaRPr>
          </a:p>
          <a:p>
            <a:pPr marL="0" indent="0">
              <a:buNone/>
            </a:pPr>
            <a:endParaRPr lang="pt-BR" sz="2600" dirty="0">
              <a:solidFill>
                <a:schemeClr val="bg1"/>
              </a:solidFill>
            </a:endParaRPr>
          </a:p>
          <a:p>
            <a:pPr marL="0" indent="0">
              <a:buNone/>
            </a:pPr>
            <a:endParaRPr lang="pt-BR" sz="2600" dirty="0" smtClean="0">
              <a:solidFill>
                <a:schemeClr val="bg1"/>
              </a:solidFill>
            </a:endParaRPr>
          </a:p>
          <a:p>
            <a:pPr marL="0" indent="0">
              <a:buNone/>
            </a:pPr>
            <a:r>
              <a:rPr lang="pt-BR" sz="2600" dirty="0">
                <a:solidFill>
                  <a:schemeClr val="bg1"/>
                </a:solidFill>
              </a:rPr>
              <a:t>	- INTERNA </a:t>
            </a:r>
            <a:r>
              <a:rPr lang="pt-BR" sz="2200" dirty="0">
                <a:solidFill>
                  <a:schemeClr val="bg1"/>
                </a:solidFill>
              </a:rPr>
              <a:t>OU EXTERNA</a:t>
            </a:r>
          </a:p>
          <a:p>
            <a:pPr marL="0" indent="0">
              <a:buNone/>
            </a:pPr>
            <a:r>
              <a:rPr lang="pt-BR" sz="2200" dirty="0">
                <a:solidFill>
                  <a:schemeClr val="bg1"/>
                </a:solidFill>
              </a:rPr>
              <a:t>	- O LOCAL </a:t>
            </a:r>
          </a:p>
          <a:p>
            <a:pPr marL="0" indent="0">
              <a:buNone/>
            </a:pPr>
            <a:r>
              <a:rPr lang="pt-BR" sz="2200" dirty="0">
                <a:solidFill>
                  <a:schemeClr val="bg1"/>
                </a:solidFill>
              </a:rPr>
              <a:t>	- NOITE OU </a:t>
            </a:r>
            <a:r>
              <a:rPr lang="pt-BR" sz="2200" dirty="0" smtClean="0">
                <a:solidFill>
                  <a:schemeClr val="bg1"/>
                </a:solidFill>
              </a:rPr>
              <a:t>DIA</a:t>
            </a:r>
          </a:p>
          <a:p>
            <a:pPr marL="0" indent="0">
              <a:buNone/>
            </a:pPr>
            <a:endParaRPr lang="pt-BR" sz="2200" dirty="0">
              <a:solidFill>
                <a:schemeClr val="bg1"/>
              </a:solidFill>
            </a:endParaRPr>
          </a:p>
          <a:p>
            <a:pPr marL="0" indent="0">
              <a:buNone/>
            </a:pPr>
            <a:r>
              <a:rPr lang="pt-BR" sz="2000" dirty="0" smtClean="0">
                <a:solidFill>
                  <a:schemeClr val="bg1"/>
                </a:solidFill>
                <a:latin typeface="Courier New" pitchFamily="49" charset="0"/>
                <a:cs typeface="Courier New" pitchFamily="49" charset="0"/>
              </a:rPr>
              <a:t>ex</a:t>
            </a:r>
            <a:r>
              <a:rPr lang="pt-BR" sz="2000" dirty="0">
                <a:solidFill>
                  <a:schemeClr val="bg1"/>
                </a:solidFill>
                <a:latin typeface="Courier New" pitchFamily="49" charset="0"/>
                <a:cs typeface="Courier New" pitchFamily="49" charset="0"/>
              </a:rPr>
              <a:t>.: CENA 1 – SALA DE AULA – INT. – </a:t>
            </a:r>
            <a:r>
              <a:rPr lang="pt-BR" sz="2000" dirty="0" smtClean="0">
                <a:solidFill>
                  <a:schemeClr val="bg1"/>
                </a:solidFill>
                <a:latin typeface="Courier New" pitchFamily="49" charset="0"/>
                <a:cs typeface="Courier New" pitchFamily="49" charset="0"/>
              </a:rPr>
              <a:t>DIA</a:t>
            </a:r>
            <a:endParaRPr lang="pt-BR" sz="2000" dirty="0">
              <a:solidFill>
                <a:schemeClr val="bg1"/>
              </a:solidFill>
              <a:latin typeface="Courier New" pitchFamily="49" charset="0"/>
              <a:cs typeface="Courier New" pitchFamily="49" charset="0"/>
            </a:endParaRPr>
          </a:p>
          <a:p>
            <a:pPr marL="0" indent="0">
              <a:buNone/>
            </a:pPr>
            <a:r>
              <a:rPr lang="pt-BR" sz="2000" dirty="0" smtClean="0">
                <a:solidFill>
                  <a:schemeClr val="bg1"/>
                </a:solidFill>
                <a:latin typeface="Courier New" pitchFamily="49" charset="0"/>
                <a:cs typeface="Courier New" pitchFamily="49" charset="0"/>
              </a:rPr>
              <a:t>     </a:t>
            </a:r>
            <a:r>
              <a:rPr lang="pt-BR" sz="2000" dirty="0">
                <a:solidFill>
                  <a:schemeClr val="bg1"/>
                </a:solidFill>
                <a:latin typeface="Courier New" pitchFamily="49" charset="0"/>
                <a:cs typeface="Courier New" pitchFamily="49" charset="0"/>
              </a:rPr>
              <a:t>CENA 2 – CALÇADA – EXTERNA - DIA</a:t>
            </a:r>
          </a:p>
          <a:p>
            <a:pPr marL="0" indent="0">
              <a:buNone/>
            </a:pPr>
            <a:endParaRPr lang="pt-BR" dirty="0"/>
          </a:p>
        </p:txBody>
      </p:sp>
      <p:sp>
        <p:nvSpPr>
          <p:cNvPr id="4" name="TextBox 3"/>
          <p:cNvSpPr txBox="1"/>
          <p:nvPr/>
        </p:nvSpPr>
        <p:spPr>
          <a:xfrm>
            <a:off x="2843808" y="2276873"/>
            <a:ext cx="4968552" cy="1600438"/>
          </a:xfrm>
          <a:prstGeom prst="rect">
            <a:avLst/>
          </a:prstGeom>
          <a:noFill/>
        </p:spPr>
        <p:txBody>
          <a:bodyPr wrap="square" rtlCol="0">
            <a:spAutoFit/>
          </a:bodyPr>
          <a:lstStyle/>
          <a:p>
            <a:r>
              <a:rPr lang="pt-BR" sz="2000" dirty="0">
                <a:solidFill>
                  <a:schemeClr val="bg1"/>
                </a:solidFill>
              </a:rPr>
              <a:t>São as informações que constam no início de cada CENA e é muito importante para a organização da equipe na parte da produção. Deve especificar se a cena é:</a:t>
            </a:r>
          </a:p>
          <a:p>
            <a:endParaRPr lang="pt-BR" dirty="0"/>
          </a:p>
        </p:txBody>
      </p:sp>
      <p:sp>
        <p:nvSpPr>
          <p:cNvPr id="5" name="Seta para a direita 7"/>
          <p:cNvSpPr/>
          <p:nvPr/>
        </p:nvSpPr>
        <p:spPr>
          <a:xfrm>
            <a:off x="2483768" y="2336106"/>
            <a:ext cx="360040" cy="350748"/>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9685433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2440" y="1008021"/>
            <a:ext cx="8229600" cy="4525963"/>
          </a:xfrm>
        </p:spPr>
        <p:txBody>
          <a:bodyPr/>
          <a:lstStyle/>
          <a:p>
            <a:pPr marL="0" indent="0">
              <a:buNone/>
            </a:pPr>
            <a:r>
              <a:rPr lang="pt-BR" dirty="0">
                <a:solidFill>
                  <a:schemeClr val="bg1"/>
                </a:solidFill>
              </a:rPr>
              <a:t>O CABEÇALHO aparece </a:t>
            </a:r>
            <a:r>
              <a:rPr lang="pt-BR" dirty="0" smtClean="0">
                <a:solidFill>
                  <a:schemeClr val="bg1"/>
                </a:solidFill>
              </a:rPr>
              <a:t>no </a:t>
            </a:r>
            <a:r>
              <a:rPr lang="pt-BR" dirty="0">
                <a:solidFill>
                  <a:schemeClr val="bg1"/>
                </a:solidFill>
              </a:rPr>
              <a:t>início de cada CENA. </a:t>
            </a:r>
          </a:p>
          <a:p>
            <a:endParaRPr lang="pt-BR" dirty="0"/>
          </a:p>
        </p:txBody>
      </p:sp>
      <p:sp>
        <p:nvSpPr>
          <p:cNvPr id="4" name="Seta em curva para a direita 3"/>
          <p:cNvSpPr/>
          <p:nvPr/>
        </p:nvSpPr>
        <p:spPr>
          <a:xfrm rot="2058961" flipH="1">
            <a:off x="6796653" y="1786350"/>
            <a:ext cx="1179595" cy="2173992"/>
          </a:xfrm>
          <a:prstGeom prst="curvedRightArrow">
            <a:avLst>
              <a:gd name="adj1" fmla="val 16203"/>
              <a:gd name="adj2" fmla="val 62697"/>
              <a:gd name="adj3" fmla="val 25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5" name="TextBox 4"/>
          <p:cNvSpPr txBox="1"/>
          <p:nvPr/>
        </p:nvSpPr>
        <p:spPr>
          <a:xfrm>
            <a:off x="2195735" y="2204864"/>
            <a:ext cx="4320481" cy="1846659"/>
          </a:xfrm>
          <a:prstGeom prst="rect">
            <a:avLst/>
          </a:prstGeom>
          <a:noFill/>
        </p:spPr>
        <p:txBody>
          <a:bodyPr wrap="square" rtlCol="0">
            <a:spAutoFit/>
          </a:bodyPr>
          <a:lstStyle/>
          <a:p>
            <a:r>
              <a:rPr lang="pt-BR" sz="2400" dirty="0">
                <a:solidFill>
                  <a:schemeClr val="bg1"/>
                </a:solidFill>
              </a:rPr>
              <a:t>CENA é um conjunto de </a:t>
            </a:r>
            <a:endParaRPr lang="pt-BR" sz="2400" dirty="0" smtClean="0">
              <a:solidFill>
                <a:schemeClr val="bg1"/>
              </a:solidFill>
            </a:endParaRPr>
          </a:p>
          <a:p>
            <a:r>
              <a:rPr lang="pt-BR" sz="2400" dirty="0" smtClean="0">
                <a:solidFill>
                  <a:schemeClr val="bg1"/>
                </a:solidFill>
              </a:rPr>
              <a:t>PLANOS </a:t>
            </a:r>
            <a:r>
              <a:rPr lang="pt-BR" sz="2400" dirty="0">
                <a:solidFill>
                  <a:schemeClr val="bg1"/>
                </a:solidFill>
              </a:rPr>
              <a:t>do filme que se passam em um mesmo ambiente, num determinado tempo.</a:t>
            </a:r>
          </a:p>
          <a:p>
            <a:endParaRPr lang="pt-BR" dirty="0"/>
          </a:p>
        </p:txBody>
      </p:sp>
      <p:sp>
        <p:nvSpPr>
          <p:cNvPr id="6" name="Seta em curva para a direita 5"/>
          <p:cNvSpPr/>
          <p:nvPr/>
        </p:nvSpPr>
        <p:spPr>
          <a:xfrm rot="1783460">
            <a:off x="864449" y="2563646"/>
            <a:ext cx="1004464" cy="173648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7" name="TextBox 6"/>
          <p:cNvSpPr txBox="1"/>
          <p:nvPr/>
        </p:nvSpPr>
        <p:spPr>
          <a:xfrm>
            <a:off x="683568" y="4511698"/>
            <a:ext cx="5328592" cy="1846659"/>
          </a:xfrm>
          <a:prstGeom prst="rect">
            <a:avLst/>
          </a:prstGeom>
          <a:noFill/>
        </p:spPr>
        <p:txBody>
          <a:bodyPr wrap="square" rtlCol="0">
            <a:spAutoFit/>
          </a:bodyPr>
          <a:lstStyle/>
          <a:p>
            <a:r>
              <a:rPr lang="pt-BR" sz="2400" dirty="0">
                <a:solidFill>
                  <a:schemeClr val="bg1"/>
                </a:solidFill>
              </a:rPr>
              <a:t>Um PLANO </a:t>
            </a:r>
            <a:r>
              <a:rPr lang="pt-BR" sz="2400" dirty="0" smtClean="0">
                <a:solidFill>
                  <a:schemeClr val="bg1"/>
                </a:solidFill>
              </a:rPr>
              <a:t>qualquer trecho entre o ligar </a:t>
            </a:r>
            <a:r>
              <a:rPr lang="pt-BR" sz="2400" dirty="0">
                <a:solidFill>
                  <a:schemeClr val="bg1"/>
                </a:solidFill>
              </a:rPr>
              <a:t>e </a:t>
            </a:r>
            <a:r>
              <a:rPr lang="pt-BR" sz="2400" dirty="0" smtClean="0">
                <a:solidFill>
                  <a:schemeClr val="bg1"/>
                </a:solidFill>
              </a:rPr>
              <a:t>desligar da </a:t>
            </a:r>
            <a:r>
              <a:rPr lang="pt-BR" sz="2400" dirty="0">
                <a:solidFill>
                  <a:schemeClr val="bg1"/>
                </a:solidFill>
              </a:rPr>
              <a:t>câmera, ou seja, cada vez que ocorre um </a:t>
            </a:r>
            <a:r>
              <a:rPr lang="pt-BR" sz="2400" dirty="0" smtClean="0">
                <a:solidFill>
                  <a:schemeClr val="bg1"/>
                </a:solidFill>
              </a:rPr>
              <a:t>CORTE começa um novo plano.</a:t>
            </a:r>
            <a:endParaRPr lang="pt-BR" sz="2400" dirty="0">
              <a:solidFill>
                <a:schemeClr val="bg1"/>
              </a:solidFill>
            </a:endParaRPr>
          </a:p>
          <a:p>
            <a:endParaRPr lang="pt-BR" dirty="0"/>
          </a:p>
        </p:txBody>
      </p:sp>
      <p:pic>
        <p:nvPicPr>
          <p:cNvPr id="8"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9"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6495419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fontScale="90000"/>
          </a:bodyPr>
          <a:lstStyle/>
          <a:p>
            <a:pPr algn="l"/>
            <a:r>
              <a:rPr lang="pt-BR" sz="3600" dirty="0">
                <a:solidFill>
                  <a:schemeClr val="bg1"/>
                </a:solidFill>
              </a:rPr>
              <a:t>Depois do cabeçalho, começamos a DESCRIÇÃO da cena. </a:t>
            </a:r>
            <a:r>
              <a:rPr lang="pt-BR" dirty="0"/>
              <a:t/>
            </a:r>
            <a:br>
              <a:rPr lang="pt-BR" dirty="0"/>
            </a:br>
            <a:endParaRPr lang="pt-BR" dirty="0"/>
          </a:p>
        </p:txBody>
      </p:sp>
      <p:sp>
        <p:nvSpPr>
          <p:cNvPr id="3" name="Content Placeholder 2"/>
          <p:cNvSpPr>
            <a:spLocks noGrp="1"/>
          </p:cNvSpPr>
          <p:nvPr>
            <p:ph idx="1"/>
          </p:nvPr>
        </p:nvSpPr>
        <p:spPr>
          <a:xfrm>
            <a:off x="457200" y="1600200"/>
            <a:ext cx="7186634" cy="4525963"/>
          </a:xfrm>
        </p:spPr>
        <p:txBody>
          <a:bodyPr>
            <a:normAutofit fontScale="55000" lnSpcReduction="20000"/>
          </a:bodyPr>
          <a:lstStyle/>
          <a:p>
            <a:pPr marL="0" indent="0" algn="just">
              <a:buNone/>
            </a:pPr>
            <a:r>
              <a:rPr lang="pt-BR" dirty="0">
                <a:solidFill>
                  <a:schemeClr val="bg1"/>
                </a:solidFill>
                <a:latin typeface="Courier New" pitchFamily="49" charset="0"/>
                <a:cs typeface="Courier New" pitchFamily="49" charset="0"/>
              </a:rPr>
              <a:t>Ex</a:t>
            </a:r>
            <a:r>
              <a:rPr lang="pt-BR" dirty="0" smtClean="0">
                <a:solidFill>
                  <a:schemeClr val="bg1"/>
                </a:solidFill>
                <a:latin typeface="Courier New" pitchFamily="49" charset="0"/>
                <a:cs typeface="Courier New" pitchFamily="49" charset="0"/>
              </a:rPr>
              <a:t>.:CENA </a:t>
            </a:r>
            <a:r>
              <a:rPr lang="pt-BR" dirty="0">
                <a:solidFill>
                  <a:schemeClr val="bg1"/>
                </a:solidFill>
                <a:latin typeface="Courier New" pitchFamily="49" charset="0"/>
                <a:cs typeface="Courier New" pitchFamily="49" charset="0"/>
              </a:rPr>
              <a:t>1 – SALA DE AULA – INT. – DIA</a:t>
            </a:r>
          </a:p>
          <a:p>
            <a:pPr algn="just"/>
            <a:endParaRPr lang="pt-BR" dirty="0">
              <a:solidFill>
                <a:schemeClr val="bg1"/>
              </a:solidFill>
              <a:latin typeface="Courier New" pitchFamily="49" charset="0"/>
              <a:cs typeface="Courier New" pitchFamily="49" charset="0"/>
            </a:endParaRPr>
          </a:p>
          <a:p>
            <a:pPr marL="0" indent="0" algn="just">
              <a:buNone/>
            </a:pPr>
            <a:r>
              <a:rPr lang="pt-BR" dirty="0">
                <a:solidFill>
                  <a:schemeClr val="bg1"/>
                </a:solidFill>
                <a:latin typeface="Courier New" pitchFamily="49" charset="0"/>
                <a:cs typeface="Courier New" pitchFamily="49" charset="0"/>
              </a:rPr>
              <a:t>Sala de aula cheia. Todos os alunos estão escrevendo em seus cadernos. LÉO está digitando em uma máquina de escrever em Braile e se ouve bem alto o barulho das teclas. Quando a máquina faz “plin”, o sinal de fim da página, dois alunos se </a:t>
            </a:r>
            <a:r>
              <a:rPr lang="pt-BR" dirty="0" smtClean="0">
                <a:solidFill>
                  <a:schemeClr val="bg1"/>
                </a:solidFill>
                <a:latin typeface="Courier New" pitchFamily="49" charset="0"/>
                <a:cs typeface="Courier New" pitchFamily="49" charset="0"/>
              </a:rPr>
              <a:t>olham e </a:t>
            </a:r>
            <a:r>
              <a:rPr lang="pt-BR" dirty="0">
                <a:solidFill>
                  <a:schemeClr val="bg1"/>
                </a:solidFill>
                <a:latin typeface="Courier New" pitchFamily="49" charset="0"/>
                <a:cs typeface="Courier New" pitchFamily="49" charset="0"/>
              </a:rPr>
              <a:t>fazem sinal de combinado com a cabeça,sorrindo. No segundo “plin” que se </a:t>
            </a:r>
            <a:r>
              <a:rPr lang="pt-BR" dirty="0" smtClean="0">
                <a:solidFill>
                  <a:schemeClr val="bg1"/>
                </a:solidFill>
                <a:latin typeface="Courier New" pitchFamily="49" charset="0"/>
                <a:cs typeface="Courier New" pitchFamily="49" charset="0"/>
              </a:rPr>
              <a:t>ouve, </a:t>
            </a:r>
            <a:r>
              <a:rPr lang="pt-BR" dirty="0">
                <a:solidFill>
                  <a:schemeClr val="bg1"/>
                </a:solidFill>
                <a:latin typeface="Courier New" pitchFamily="49" charset="0"/>
                <a:cs typeface="Courier New" pitchFamily="49" charset="0"/>
              </a:rPr>
              <a:t>toda a sala fala junto, em tom de brincadeira, para Léo, "soobe". A classe ri, Léo ri também, mas GI, que está ao seu lado, fica irritada e se volta para o restante dos alunos.</a:t>
            </a:r>
          </a:p>
          <a:p>
            <a:pPr algn="just"/>
            <a:endParaRPr lang="pt-BR" dirty="0">
              <a:solidFill>
                <a:schemeClr val="bg1"/>
              </a:solidFill>
              <a:latin typeface="Courier New" pitchFamily="49" charset="0"/>
              <a:cs typeface="Courier New" pitchFamily="49" charset="0"/>
            </a:endParaRPr>
          </a:p>
          <a:p>
            <a:pPr marL="0" indent="0" algn="ctr">
              <a:buNone/>
            </a:pPr>
            <a:r>
              <a:rPr lang="pt-BR" dirty="0">
                <a:solidFill>
                  <a:schemeClr val="bg1"/>
                </a:solidFill>
                <a:latin typeface="Courier New" pitchFamily="49" charset="0"/>
                <a:cs typeface="Courier New" pitchFamily="49" charset="0"/>
              </a:rPr>
              <a:t>GI </a:t>
            </a:r>
          </a:p>
          <a:p>
            <a:pPr marL="0" indent="0" algn="ctr">
              <a:buNone/>
            </a:pPr>
            <a:r>
              <a:rPr lang="pt-BR" dirty="0">
                <a:solidFill>
                  <a:schemeClr val="bg1"/>
                </a:solidFill>
                <a:latin typeface="Courier New" pitchFamily="49" charset="0"/>
                <a:cs typeface="Courier New" pitchFamily="49" charset="0"/>
              </a:rPr>
              <a:t>Ai, que brincadeira</a:t>
            </a:r>
          </a:p>
          <a:p>
            <a:pPr marL="0" indent="0" algn="ctr">
              <a:buNone/>
            </a:pPr>
            <a:r>
              <a:rPr lang="pt-BR" dirty="0" smtClean="0">
                <a:solidFill>
                  <a:schemeClr val="bg1"/>
                </a:solidFill>
                <a:latin typeface="Courier New" pitchFamily="49" charset="0"/>
                <a:cs typeface="Courier New" pitchFamily="49" charset="0"/>
              </a:rPr>
              <a:t>mais </a:t>
            </a:r>
            <a:r>
              <a:rPr lang="pt-BR" dirty="0">
                <a:solidFill>
                  <a:schemeClr val="bg1"/>
                </a:solidFill>
                <a:latin typeface="Courier New" pitchFamily="49" charset="0"/>
                <a:cs typeface="Courier New" pitchFamily="49" charset="0"/>
              </a:rPr>
              <a:t>sem graça.Vão </a:t>
            </a:r>
          </a:p>
          <a:p>
            <a:pPr marL="0" indent="0" algn="ctr">
              <a:buNone/>
            </a:pPr>
            <a:r>
              <a:rPr lang="pt-BR" dirty="0">
                <a:solidFill>
                  <a:schemeClr val="bg1"/>
                </a:solidFill>
                <a:latin typeface="Courier New" pitchFamily="49" charset="0"/>
                <a:cs typeface="Courier New" pitchFamily="49" charset="0"/>
              </a:rPr>
              <a:t>repetir isso quantas vezes? </a:t>
            </a:r>
          </a:p>
          <a:p>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7204032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85794"/>
            <a:ext cx="7390604" cy="4525963"/>
          </a:xfrm>
        </p:spPr>
        <p:txBody>
          <a:bodyPr>
            <a:normAutofit fontScale="62500" lnSpcReduction="20000"/>
          </a:bodyPr>
          <a:lstStyle/>
          <a:p>
            <a:pPr marL="0" indent="0">
              <a:buNone/>
            </a:pPr>
            <a:r>
              <a:rPr lang="pt-BR" sz="3600" dirty="0">
                <a:solidFill>
                  <a:schemeClr val="bg1"/>
                </a:solidFill>
              </a:rPr>
              <a:t>Os diálogos são sempre centralizados, para facilitar a leitura dos atores, e levam, sempre acima, o nome do personagem que diz a fala. Assim</a:t>
            </a:r>
            <a:r>
              <a:rPr lang="pt-BR" sz="3600" dirty="0" smtClean="0">
                <a:solidFill>
                  <a:schemeClr val="bg1"/>
                </a:solidFill>
              </a:rPr>
              <a:t>:</a:t>
            </a:r>
          </a:p>
          <a:p>
            <a:pPr marL="0" indent="0">
              <a:buNone/>
            </a:pPr>
            <a:endParaRPr lang="en-US" sz="2600" dirty="0"/>
          </a:p>
          <a:p>
            <a:pPr marL="0" indent="0">
              <a:buNone/>
            </a:pPr>
            <a:r>
              <a:rPr lang="pt-BR" sz="2600" dirty="0">
                <a:solidFill>
                  <a:schemeClr val="bg1"/>
                </a:solidFill>
                <a:latin typeface="Courier New" pitchFamily="49" charset="0"/>
                <a:cs typeface="Courier New" pitchFamily="49" charset="0"/>
              </a:rPr>
              <a:t>A professora se levanta e coloca as mãos na cintura.</a:t>
            </a:r>
          </a:p>
          <a:p>
            <a:pPr marL="0" indent="0" algn="ctr">
              <a:buNone/>
            </a:pPr>
            <a:endParaRPr lang="pt-BR" sz="2600" b="1" dirty="0" smtClean="0">
              <a:solidFill>
                <a:schemeClr val="bg1"/>
              </a:solidFill>
              <a:latin typeface="Courier New" pitchFamily="49" charset="0"/>
              <a:cs typeface="Courier New" pitchFamily="49" charset="0"/>
            </a:endParaRPr>
          </a:p>
          <a:p>
            <a:pPr marL="0" indent="0" algn="ctr">
              <a:buNone/>
            </a:pPr>
            <a:r>
              <a:rPr lang="pt-BR" sz="2600" b="1" dirty="0" smtClean="0">
                <a:solidFill>
                  <a:schemeClr val="bg1"/>
                </a:solidFill>
                <a:latin typeface="Courier New" pitchFamily="49" charset="0"/>
                <a:cs typeface="Courier New" pitchFamily="49" charset="0"/>
              </a:rPr>
              <a:t>PROFESSORA</a:t>
            </a:r>
            <a:endParaRPr lang="pt-BR" sz="2600" b="1" dirty="0">
              <a:solidFill>
                <a:schemeClr val="bg1"/>
              </a:solidFill>
              <a:latin typeface="Courier New" pitchFamily="49" charset="0"/>
              <a:cs typeface="Courier New" pitchFamily="49" charset="0"/>
            </a:endParaRPr>
          </a:p>
          <a:p>
            <a:pPr marL="0" indent="0" algn="ctr">
              <a:buNone/>
            </a:pPr>
            <a:r>
              <a:rPr lang="pt-BR" sz="2600" dirty="0">
                <a:solidFill>
                  <a:schemeClr val="bg1"/>
                </a:solidFill>
                <a:latin typeface="Courier New" pitchFamily="49" charset="0"/>
                <a:cs typeface="Courier New" pitchFamily="49" charset="0"/>
              </a:rPr>
              <a:t>Bom, vamos aproveitar </a:t>
            </a:r>
          </a:p>
          <a:p>
            <a:pPr marL="0" indent="0" algn="ctr">
              <a:buNone/>
            </a:pPr>
            <a:r>
              <a:rPr lang="pt-BR" sz="2600" dirty="0">
                <a:solidFill>
                  <a:schemeClr val="bg1"/>
                </a:solidFill>
                <a:latin typeface="Courier New" pitchFamily="49" charset="0"/>
                <a:cs typeface="Courier New" pitchFamily="49" charset="0"/>
              </a:rPr>
              <a:t>esse restinho de aula pra </a:t>
            </a:r>
          </a:p>
          <a:p>
            <a:pPr marL="0" indent="0" algn="ctr">
              <a:buNone/>
            </a:pPr>
            <a:r>
              <a:rPr lang="pt-BR" sz="2600" dirty="0">
                <a:solidFill>
                  <a:schemeClr val="bg1"/>
                </a:solidFill>
                <a:latin typeface="Courier New" pitchFamily="49" charset="0"/>
                <a:cs typeface="Courier New" pitchFamily="49" charset="0"/>
              </a:rPr>
              <a:t>conhecer o aluno novo</a:t>
            </a:r>
            <a:r>
              <a:rPr lang="pt-BR" sz="2600" dirty="0" smtClean="0">
                <a:solidFill>
                  <a:schemeClr val="bg1"/>
                </a:solidFill>
                <a:latin typeface="Courier New" pitchFamily="49" charset="0"/>
                <a:cs typeface="Courier New" pitchFamily="49" charset="0"/>
              </a:rPr>
              <a:t>.</a:t>
            </a:r>
          </a:p>
          <a:p>
            <a:pPr marL="0" indent="0" algn="ctr">
              <a:buNone/>
            </a:pPr>
            <a:endParaRPr lang="pt-BR" sz="2600" dirty="0">
              <a:solidFill>
                <a:schemeClr val="bg1"/>
              </a:solidFill>
              <a:latin typeface="Courier New" pitchFamily="49" charset="0"/>
              <a:cs typeface="Courier New" pitchFamily="49" charset="0"/>
            </a:endParaRPr>
          </a:p>
          <a:p>
            <a:pPr marL="0" indent="0">
              <a:buNone/>
            </a:pPr>
            <a:r>
              <a:rPr lang="pt-BR" sz="2600" dirty="0">
                <a:solidFill>
                  <a:schemeClr val="bg1"/>
                </a:solidFill>
                <a:latin typeface="Courier New" pitchFamily="49" charset="0"/>
                <a:cs typeface="Courier New" pitchFamily="49" charset="0"/>
              </a:rPr>
              <a:t>Ela, então, olha para GABRIEL, um aluno que está sentado logo atrás de Léo, com a cabeça baixa escrevendo em seu </a:t>
            </a:r>
            <a:r>
              <a:rPr lang="pt-BR" sz="2600" dirty="0" smtClean="0">
                <a:solidFill>
                  <a:schemeClr val="bg1"/>
                </a:solidFill>
                <a:latin typeface="Courier New" pitchFamily="49" charset="0"/>
                <a:cs typeface="Courier New" pitchFamily="49" charset="0"/>
              </a:rPr>
              <a:t>caderno.</a:t>
            </a:r>
          </a:p>
          <a:p>
            <a:pPr marL="0" indent="0" algn="ctr">
              <a:buNone/>
            </a:pPr>
            <a:endParaRPr lang="pt-BR" sz="2600" b="1" dirty="0" smtClean="0">
              <a:solidFill>
                <a:schemeClr val="bg1"/>
              </a:solidFill>
              <a:latin typeface="Courier New" pitchFamily="49" charset="0"/>
              <a:cs typeface="Courier New" pitchFamily="49" charset="0"/>
            </a:endParaRPr>
          </a:p>
          <a:p>
            <a:pPr marL="0" indent="0" algn="ctr">
              <a:buNone/>
            </a:pPr>
            <a:r>
              <a:rPr lang="pt-BR" sz="2600" b="1" dirty="0" smtClean="0">
                <a:solidFill>
                  <a:schemeClr val="bg1"/>
                </a:solidFill>
                <a:latin typeface="Courier New" pitchFamily="49" charset="0"/>
                <a:cs typeface="Courier New" pitchFamily="49" charset="0"/>
              </a:rPr>
              <a:t>PROFESSORA</a:t>
            </a:r>
            <a:endParaRPr lang="pt-BR" sz="2600" b="1" dirty="0">
              <a:solidFill>
                <a:schemeClr val="bg1"/>
              </a:solidFill>
              <a:latin typeface="Courier New" pitchFamily="49" charset="0"/>
              <a:cs typeface="Courier New" pitchFamily="49" charset="0"/>
            </a:endParaRPr>
          </a:p>
          <a:p>
            <a:pPr marL="0" indent="0" algn="ctr">
              <a:buNone/>
            </a:pPr>
            <a:r>
              <a:rPr lang="pt-BR" sz="2600" dirty="0">
                <a:solidFill>
                  <a:schemeClr val="bg1"/>
                </a:solidFill>
                <a:latin typeface="Courier New" pitchFamily="49" charset="0"/>
                <a:cs typeface="Courier New" pitchFamily="49" charset="0"/>
              </a:rPr>
              <a:t>Gabriel, você não quer </a:t>
            </a:r>
          </a:p>
          <a:p>
            <a:pPr marL="0" indent="0" algn="ctr">
              <a:buNone/>
            </a:pPr>
            <a:r>
              <a:rPr lang="pt-BR" sz="2600" dirty="0">
                <a:solidFill>
                  <a:schemeClr val="bg1"/>
                </a:solidFill>
                <a:latin typeface="Courier New" pitchFamily="49" charset="0"/>
                <a:cs typeface="Courier New" pitchFamily="49" charset="0"/>
              </a:rPr>
              <a:t>se apresentar?</a:t>
            </a:r>
          </a:p>
          <a:p>
            <a:pPr marL="0" indent="0">
              <a:buNone/>
            </a:pPr>
            <a:endParaRPr lang="pt-BR" sz="2800" dirty="0"/>
          </a:p>
          <a:p>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9044703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pt-BR"/>
          </a:p>
        </p:txBody>
      </p:sp>
      <p:sp>
        <p:nvSpPr>
          <p:cNvPr id="3" name="Content Placeholder 2"/>
          <p:cNvSpPr>
            <a:spLocks noGrp="1"/>
          </p:cNvSpPr>
          <p:nvPr>
            <p:ph idx="1"/>
          </p:nvPr>
        </p:nvSpPr>
        <p:spPr/>
        <p:txBody>
          <a:bodyPr/>
          <a:lstStyle/>
          <a:p>
            <a:endParaRPr lang="pt-BR"/>
          </a:p>
        </p:txBody>
      </p:sp>
      <p:pic>
        <p:nvPicPr>
          <p:cNvPr id="3074" name="Picture 2" descr="C:\Users\Bia\Desktop\01.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pic>
        <p:nvPicPr>
          <p:cNvPr id="5"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586605" y="6000768"/>
            <a:ext cx="1200237" cy="593615"/>
          </a:xfrm>
          <a:prstGeom prst="rect">
            <a:avLst/>
          </a:prstGeom>
          <a:noFill/>
        </p:spPr>
      </p:pic>
      <p:pic>
        <p:nvPicPr>
          <p:cNvPr id="6"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7026853" y="6026729"/>
            <a:ext cx="545543" cy="545543"/>
          </a:xfrm>
          <a:prstGeom prst="rect">
            <a:avLst/>
          </a:prstGeom>
          <a:noFill/>
        </p:spPr>
      </p:pic>
    </p:spTree>
    <p:extLst>
      <p:ext uri="{BB962C8B-B14F-4D97-AF65-F5344CB8AC3E}">
        <p14:creationId xmlns="" xmlns:p14="http://schemas.microsoft.com/office/powerpoint/2010/main" val="42545711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08746"/>
            <a:ext cx="6104720" cy="4349080"/>
          </a:xfrm>
        </p:spPr>
        <p:txBody>
          <a:bodyPr>
            <a:normAutofit lnSpcReduction="10000"/>
          </a:bodyPr>
          <a:lstStyle/>
          <a:p>
            <a:pPr marL="0" indent="0">
              <a:buNone/>
            </a:pPr>
            <a:r>
              <a:rPr lang="pt-BR" sz="2600" dirty="0">
                <a:solidFill>
                  <a:schemeClr val="bg1"/>
                </a:solidFill>
              </a:rPr>
              <a:t>Se o diálogo estiver centralizado, você nem precisa escrever “a professora diz” ou “Gabriel fala para Léo”, pois isto vai estar implícito</a:t>
            </a:r>
            <a:r>
              <a:rPr lang="pt-BR" sz="2600" dirty="0" smtClean="0">
                <a:solidFill>
                  <a:schemeClr val="bg1"/>
                </a:solidFill>
              </a:rPr>
              <a:t>.</a:t>
            </a:r>
          </a:p>
          <a:p>
            <a:pPr marL="0" indent="0">
              <a:buNone/>
            </a:pPr>
            <a:endParaRPr lang="pt-BR" sz="2600" dirty="0">
              <a:solidFill>
                <a:schemeClr val="bg1"/>
              </a:solidFill>
            </a:endParaRPr>
          </a:p>
          <a:p>
            <a:pPr marL="0" indent="0">
              <a:buNone/>
            </a:pPr>
            <a:r>
              <a:rPr lang="pt-BR" sz="2600" dirty="0">
                <a:solidFill>
                  <a:schemeClr val="bg1"/>
                </a:solidFill>
              </a:rPr>
              <a:t>Cuidado para não deixar os diálogos parecendo de mentira, pois o cinema imita a realidade! Então, a não ser que seja intencional, não se preocupe em usar palavras muito difíceis e nem tudo muito correto: escreva como se fala. ;)</a:t>
            </a:r>
          </a:p>
          <a:p>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8213576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pt-BR" sz="2200" dirty="0">
                <a:solidFill>
                  <a:schemeClr val="bg1"/>
                </a:solidFill>
              </a:rPr>
              <a:t>Depois de pronto o roteiro, passamos para </a:t>
            </a:r>
            <a:r>
              <a:rPr lang="pt-BR" sz="2200" dirty="0" smtClean="0">
                <a:solidFill>
                  <a:schemeClr val="bg1"/>
                </a:solidFill>
              </a:rPr>
              <a:t>a </a:t>
            </a:r>
            <a:r>
              <a:rPr lang="pt-BR" sz="5300" dirty="0" smtClean="0">
                <a:solidFill>
                  <a:schemeClr val="bg1"/>
                </a:solidFill>
              </a:rPr>
              <a:t>PRODUÇÃO</a:t>
            </a:r>
            <a:r>
              <a:rPr lang="pt-BR" dirty="0"/>
              <a:t/>
            </a:r>
            <a:br>
              <a:rPr lang="pt-BR" dirty="0"/>
            </a:br>
            <a:endParaRPr lang="pt-BR" dirty="0"/>
          </a:p>
        </p:txBody>
      </p:sp>
      <p:sp>
        <p:nvSpPr>
          <p:cNvPr id="3" name="Content Placeholder 2"/>
          <p:cNvSpPr>
            <a:spLocks noGrp="1"/>
          </p:cNvSpPr>
          <p:nvPr>
            <p:ph idx="1"/>
          </p:nvPr>
        </p:nvSpPr>
        <p:spPr/>
        <p:txBody>
          <a:bodyPr/>
          <a:lstStyle/>
          <a:p>
            <a:pPr marL="0" indent="0">
              <a:buNone/>
            </a:pPr>
            <a:r>
              <a:rPr lang="pt-BR" sz="2800" dirty="0" smtClean="0">
                <a:solidFill>
                  <a:schemeClr val="bg1"/>
                </a:solidFill>
              </a:rPr>
              <a:t>Consiste em </a:t>
            </a:r>
            <a:r>
              <a:rPr lang="pt-BR" sz="2800" dirty="0">
                <a:solidFill>
                  <a:schemeClr val="bg1"/>
                </a:solidFill>
              </a:rPr>
              <a:t>correr atrás de tudo que for necessário para a gravação do filme!</a:t>
            </a:r>
          </a:p>
          <a:p>
            <a:endParaRPr lang="pt-BR" dirty="0"/>
          </a:p>
        </p:txBody>
      </p:sp>
      <p:sp>
        <p:nvSpPr>
          <p:cNvPr id="4" name="Seta para a direita 7"/>
          <p:cNvSpPr/>
          <p:nvPr/>
        </p:nvSpPr>
        <p:spPr>
          <a:xfrm>
            <a:off x="1043608" y="3140968"/>
            <a:ext cx="720080"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p>
        </p:txBody>
      </p:sp>
      <p:sp>
        <p:nvSpPr>
          <p:cNvPr id="5" name="TextBox 4"/>
          <p:cNvSpPr txBox="1"/>
          <p:nvPr/>
        </p:nvSpPr>
        <p:spPr>
          <a:xfrm>
            <a:off x="1979712" y="2996952"/>
            <a:ext cx="6120680" cy="2215991"/>
          </a:xfrm>
          <a:prstGeom prst="rect">
            <a:avLst/>
          </a:prstGeom>
          <a:noFill/>
        </p:spPr>
        <p:txBody>
          <a:bodyPr wrap="square" rtlCol="0">
            <a:spAutoFit/>
          </a:bodyPr>
          <a:lstStyle/>
          <a:p>
            <a:r>
              <a:rPr lang="pt-BR" sz="2400" dirty="0">
                <a:solidFill>
                  <a:schemeClr val="bg1"/>
                </a:solidFill>
              </a:rPr>
              <a:t>Para produzir, é preciso que haja alguém comunicativo, educado e organizado, pois essa pessoa deverá entrar em contato com muitas outras para conseguir marcar horários, organizar locações, etc.</a:t>
            </a:r>
          </a:p>
          <a:p>
            <a:endParaRPr lang="pt-BR" dirty="0"/>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2990107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BR" dirty="0">
                <a:solidFill>
                  <a:schemeClr val="bg1"/>
                </a:solidFill>
              </a:rPr>
              <a:t>1. LOCAÇÃO</a:t>
            </a:r>
          </a:p>
        </p:txBody>
      </p:sp>
      <p:sp>
        <p:nvSpPr>
          <p:cNvPr id="3" name="Content Placeholder 2"/>
          <p:cNvSpPr>
            <a:spLocks noGrp="1"/>
          </p:cNvSpPr>
          <p:nvPr>
            <p:ph idx="1"/>
          </p:nvPr>
        </p:nvSpPr>
        <p:spPr/>
        <p:txBody>
          <a:bodyPr/>
          <a:lstStyle/>
          <a:p>
            <a:pPr marL="0" indent="0">
              <a:buNone/>
            </a:pPr>
            <a:r>
              <a:rPr lang="pt-BR" dirty="0" smtClean="0">
                <a:solidFill>
                  <a:schemeClr val="bg1"/>
                </a:solidFill>
              </a:rPr>
              <a:t>Verifique </a:t>
            </a:r>
            <a:r>
              <a:rPr lang="pt-BR" dirty="0">
                <a:solidFill>
                  <a:schemeClr val="bg1"/>
                </a:solidFill>
              </a:rPr>
              <a:t>no roteiro quais são as locações necessárias para a gravação e se são noturnas ou diurnas. </a:t>
            </a:r>
            <a:endParaRPr lang="pt-BR" dirty="0" smtClean="0">
              <a:solidFill>
                <a:schemeClr val="bg1"/>
              </a:solidFill>
            </a:endParaRPr>
          </a:p>
          <a:p>
            <a:pPr marL="0" indent="0">
              <a:buNone/>
            </a:pPr>
            <a:endParaRPr lang="en-US" dirty="0"/>
          </a:p>
          <a:p>
            <a:pPr marL="0" indent="0">
              <a:buNone/>
            </a:pPr>
            <a:endParaRPr lang="en-US" dirty="0" smtClean="0"/>
          </a:p>
          <a:p>
            <a:pPr marL="0" indent="0">
              <a:buNone/>
            </a:pPr>
            <a:endParaRPr lang="pt-BR" dirty="0"/>
          </a:p>
          <a:p>
            <a:pPr marL="0" indent="0">
              <a:buNone/>
            </a:pPr>
            <a:r>
              <a:rPr lang="pt-BR" sz="2000" dirty="0" smtClean="0">
                <a:solidFill>
                  <a:schemeClr val="bg1"/>
                </a:solidFill>
              </a:rPr>
              <a:t>ex</a:t>
            </a:r>
            <a:r>
              <a:rPr lang="pt-BR" sz="2000" dirty="0">
                <a:solidFill>
                  <a:schemeClr val="bg1"/>
                </a:solidFill>
              </a:rPr>
              <a:t>.: Se você precisar de uma sala de aula, tente </a:t>
            </a:r>
            <a:r>
              <a:rPr lang="pt-BR" sz="2000" dirty="0" smtClean="0">
                <a:solidFill>
                  <a:schemeClr val="bg1"/>
                </a:solidFill>
              </a:rPr>
              <a:t>conversar</a:t>
            </a:r>
          </a:p>
          <a:p>
            <a:pPr marL="0" indent="0">
              <a:buNone/>
            </a:pPr>
            <a:r>
              <a:rPr lang="pt-BR" sz="2000" dirty="0" smtClean="0">
                <a:solidFill>
                  <a:schemeClr val="bg1"/>
                </a:solidFill>
              </a:rPr>
              <a:t> com a </a:t>
            </a:r>
            <a:r>
              <a:rPr lang="pt-BR" sz="2000" dirty="0">
                <a:solidFill>
                  <a:schemeClr val="bg1"/>
                </a:solidFill>
              </a:rPr>
              <a:t>diretora da sua escola.</a:t>
            </a:r>
          </a:p>
          <a:p>
            <a:endParaRPr lang="pt-BR" dirty="0"/>
          </a:p>
        </p:txBody>
      </p:sp>
      <p:sp>
        <p:nvSpPr>
          <p:cNvPr id="4" name="Seta dobrada 3"/>
          <p:cNvSpPr/>
          <p:nvPr/>
        </p:nvSpPr>
        <p:spPr>
          <a:xfrm flipV="1">
            <a:off x="1835696" y="3140968"/>
            <a:ext cx="720080" cy="1080120"/>
          </a:xfrm>
          <a:prstGeom prst="ben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solidFill>
                <a:schemeClr val="tx1"/>
              </a:solidFill>
            </a:endParaRPr>
          </a:p>
        </p:txBody>
      </p:sp>
      <p:sp>
        <p:nvSpPr>
          <p:cNvPr id="5" name="TextBox 4"/>
          <p:cNvSpPr txBox="1"/>
          <p:nvPr/>
        </p:nvSpPr>
        <p:spPr>
          <a:xfrm>
            <a:off x="2687397" y="3212976"/>
            <a:ext cx="4464496" cy="1846659"/>
          </a:xfrm>
          <a:prstGeom prst="rect">
            <a:avLst/>
          </a:prstGeom>
          <a:noFill/>
        </p:spPr>
        <p:txBody>
          <a:bodyPr wrap="square" rtlCol="0">
            <a:spAutoFit/>
          </a:bodyPr>
          <a:lstStyle/>
          <a:p>
            <a:r>
              <a:rPr lang="pt-BR" sz="2400" dirty="0">
                <a:solidFill>
                  <a:schemeClr val="bg1"/>
                </a:solidFill>
              </a:rPr>
              <a:t>Pense em quais lugares você encontra essas locações e </a:t>
            </a:r>
            <a:r>
              <a:rPr lang="pt-BR" sz="2400" dirty="0" smtClean="0">
                <a:solidFill>
                  <a:schemeClr val="bg1"/>
                </a:solidFill>
              </a:rPr>
              <a:t>com quem entrar </a:t>
            </a:r>
            <a:r>
              <a:rPr lang="pt-BR" sz="2400" dirty="0">
                <a:solidFill>
                  <a:schemeClr val="bg1"/>
                </a:solidFill>
              </a:rPr>
              <a:t>em contato </a:t>
            </a:r>
            <a:r>
              <a:rPr lang="pt-BR" sz="2400" dirty="0" smtClean="0">
                <a:solidFill>
                  <a:schemeClr val="bg1"/>
                </a:solidFill>
              </a:rPr>
              <a:t>para conseguir o acesso!</a:t>
            </a:r>
            <a:endParaRPr lang="pt-BR" sz="2400" dirty="0">
              <a:solidFill>
                <a:schemeClr val="bg1"/>
              </a:solidFill>
            </a:endParaRPr>
          </a:p>
          <a:p>
            <a:endParaRPr lang="pt-BR" dirty="0"/>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1068237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9053"/>
            <a:ext cx="8229600" cy="4525963"/>
          </a:xfrm>
        </p:spPr>
        <p:txBody>
          <a:bodyPr/>
          <a:lstStyle/>
          <a:p>
            <a:pPr marL="0" indent="0">
              <a:buNone/>
            </a:pPr>
            <a:r>
              <a:rPr lang="pt-BR" sz="3600" dirty="0" smtClean="0">
                <a:solidFill>
                  <a:schemeClr val="bg1"/>
                </a:solidFill>
              </a:rPr>
              <a:t>Explique ao responsável pelo lugar:</a:t>
            </a:r>
          </a:p>
          <a:p>
            <a:pPr marL="0" indent="0">
              <a:buNone/>
            </a:pPr>
            <a:r>
              <a:rPr lang="pt-BR" dirty="0" smtClean="0">
                <a:solidFill>
                  <a:schemeClr val="bg1"/>
                </a:solidFill>
              </a:rPr>
              <a:t>           </a:t>
            </a:r>
            <a:r>
              <a:rPr lang="pt-BR" sz="2400" dirty="0" smtClean="0">
                <a:solidFill>
                  <a:schemeClr val="bg1"/>
                </a:solidFill>
              </a:rPr>
              <a:t>Para </a:t>
            </a:r>
            <a:r>
              <a:rPr lang="pt-BR" sz="2400" dirty="0">
                <a:solidFill>
                  <a:schemeClr val="bg1"/>
                </a:solidFill>
              </a:rPr>
              <a:t>que você precisa do lugar (para gravar um curta estudantil);</a:t>
            </a:r>
          </a:p>
          <a:p>
            <a:pPr marL="0" indent="0">
              <a:buNone/>
            </a:pPr>
            <a:r>
              <a:rPr lang="pt-BR" sz="2400" dirty="0" smtClean="0">
                <a:solidFill>
                  <a:schemeClr val="bg1"/>
                </a:solidFill>
              </a:rPr>
              <a:t>               Sobre </a:t>
            </a:r>
            <a:r>
              <a:rPr lang="pt-BR" sz="2400" dirty="0">
                <a:solidFill>
                  <a:schemeClr val="bg1"/>
                </a:solidFill>
              </a:rPr>
              <a:t>o que se trata a história;</a:t>
            </a:r>
          </a:p>
          <a:p>
            <a:pPr marL="0" indent="0">
              <a:buNone/>
            </a:pPr>
            <a:r>
              <a:rPr lang="pt-BR" sz="2400" dirty="0" smtClean="0">
                <a:solidFill>
                  <a:schemeClr val="bg1"/>
                </a:solidFill>
              </a:rPr>
              <a:t>               Pergunte </a:t>
            </a:r>
            <a:r>
              <a:rPr lang="pt-BR" sz="2400" dirty="0">
                <a:solidFill>
                  <a:schemeClr val="bg1"/>
                </a:solidFill>
              </a:rPr>
              <a:t>os horários disponíveis;</a:t>
            </a:r>
          </a:p>
          <a:p>
            <a:pPr marL="0" indent="0">
              <a:buNone/>
            </a:pPr>
            <a:endParaRPr lang="pt-BR" dirty="0"/>
          </a:p>
        </p:txBody>
      </p:sp>
      <p:sp>
        <p:nvSpPr>
          <p:cNvPr id="4" name="Seta para a direita 3"/>
          <p:cNvSpPr/>
          <p:nvPr/>
        </p:nvSpPr>
        <p:spPr>
          <a:xfrm>
            <a:off x="560294" y="2000240"/>
            <a:ext cx="864096"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p>
        </p:txBody>
      </p:sp>
      <p:sp>
        <p:nvSpPr>
          <p:cNvPr id="5" name="Seta para a direita 3"/>
          <p:cNvSpPr/>
          <p:nvPr/>
        </p:nvSpPr>
        <p:spPr>
          <a:xfrm>
            <a:off x="560294" y="2825882"/>
            <a:ext cx="864096"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p>
        </p:txBody>
      </p:sp>
      <p:sp>
        <p:nvSpPr>
          <p:cNvPr id="6" name="Seta para a direita 3"/>
          <p:cNvSpPr/>
          <p:nvPr/>
        </p:nvSpPr>
        <p:spPr>
          <a:xfrm>
            <a:off x="569549" y="3257930"/>
            <a:ext cx="864096"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p>
        </p:txBody>
      </p:sp>
      <p:sp>
        <p:nvSpPr>
          <p:cNvPr id="7" name="TextBox 6"/>
          <p:cNvSpPr txBox="1"/>
          <p:nvPr/>
        </p:nvSpPr>
        <p:spPr>
          <a:xfrm>
            <a:off x="4932040" y="6669360"/>
            <a:ext cx="184731" cy="369332"/>
          </a:xfrm>
          <a:prstGeom prst="rect">
            <a:avLst/>
          </a:prstGeom>
          <a:noFill/>
        </p:spPr>
        <p:txBody>
          <a:bodyPr wrap="none" rtlCol="0">
            <a:spAutoFit/>
          </a:bodyPr>
          <a:lstStyle/>
          <a:p>
            <a:endParaRPr lang="pt-BR" dirty="0"/>
          </a:p>
        </p:txBody>
      </p:sp>
      <p:sp>
        <p:nvSpPr>
          <p:cNvPr id="8" name="TextBox 7"/>
          <p:cNvSpPr txBox="1"/>
          <p:nvPr/>
        </p:nvSpPr>
        <p:spPr>
          <a:xfrm>
            <a:off x="3347864" y="4221088"/>
            <a:ext cx="3816424" cy="1323439"/>
          </a:xfrm>
          <a:prstGeom prst="rect">
            <a:avLst/>
          </a:prstGeom>
          <a:noFill/>
        </p:spPr>
        <p:txBody>
          <a:bodyPr wrap="square" rtlCol="0">
            <a:spAutoFit/>
          </a:bodyPr>
          <a:lstStyle/>
          <a:p>
            <a:r>
              <a:rPr lang="pt-BR" sz="2000" dirty="0">
                <a:solidFill>
                  <a:schemeClr val="bg1"/>
                </a:solidFill>
              </a:rPr>
              <a:t>Depois de perguntar os horários e conseguir a permissão, marque horários de acordo com a disponibilidade dos atores.</a:t>
            </a:r>
          </a:p>
        </p:txBody>
      </p:sp>
      <p:sp>
        <p:nvSpPr>
          <p:cNvPr id="9" name="Seta dobrada 6"/>
          <p:cNvSpPr/>
          <p:nvPr/>
        </p:nvSpPr>
        <p:spPr>
          <a:xfrm flipV="1">
            <a:off x="2627784" y="4018710"/>
            <a:ext cx="636313" cy="994465"/>
          </a:xfrm>
          <a:prstGeom prst="ben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solidFill>
                <a:schemeClr val="tx1"/>
              </a:solidFill>
            </a:endParaRPr>
          </a:p>
        </p:txBody>
      </p:sp>
      <p:pic>
        <p:nvPicPr>
          <p:cNvPr id="10"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11"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1433363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00174"/>
            <a:ext cx="8229600" cy="4525963"/>
          </a:xfrm>
        </p:spPr>
        <p:txBody>
          <a:bodyPr/>
          <a:lstStyle/>
          <a:p>
            <a:pPr marL="0" indent="0">
              <a:buNone/>
            </a:pPr>
            <a:r>
              <a:rPr lang="pt-BR" dirty="0" smtClean="0">
                <a:solidFill>
                  <a:schemeClr val="bg1"/>
                </a:solidFill>
              </a:rPr>
              <a:t>Não </a:t>
            </a:r>
            <a:r>
              <a:rPr lang="pt-BR" dirty="0">
                <a:solidFill>
                  <a:schemeClr val="bg1"/>
                </a:solidFill>
              </a:rPr>
              <a:t>se esqueça de dizer </a:t>
            </a:r>
            <a:r>
              <a:rPr lang="pt-BR" dirty="0" smtClean="0">
                <a:solidFill>
                  <a:schemeClr val="bg1"/>
                </a:solidFill>
              </a:rPr>
              <a:t>que </a:t>
            </a:r>
            <a:r>
              <a:rPr lang="pt-BR" dirty="0">
                <a:solidFill>
                  <a:schemeClr val="bg1"/>
                </a:solidFill>
              </a:rPr>
              <a:t>em troca do </a:t>
            </a:r>
            <a:r>
              <a:rPr lang="pt-BR" dirty="0" smtClean="0">
                <a:solidFill>
                  <a:schemeClr val="bg1"/>
                </a:solidFill>
              </a:rPr>
              <a:t>apoio, </a:t>
            </a:r>
            <a:r>
              <a:rPr lang="pt-BR" dirty="0">
                <a:solidFill>
                  <a:schemeClr val="bg1"/>
                </a:solidFill>
              </a:rPr>
              <a:t>o </a:t>
            </a:r>
            <a:r>
              <a:rPr lang="pt-BR" dirty="0" smtClean="0">
                <a:solidFill>
                  <a:schemeClr val="bg1"/>
                </a:solidFill>
              </a:rPr>
              <a:t>filme vai passar </a:t>
            </a:r>
            <a:r>
              <a:rPr lang="pt-BR" dirty="0">
                <a:solidFill>
                  <a:schemeClr val="bg1"/>
                </a:solidFill>
              </a:rPr>
              <a:t>em festivais e em outros lugares pela </a:t>
            </a:r>
            <a:r>
              <a:rPr lang="pt-BR" dirty="0" smtClean="0">
                <a:solidFill>
                  <a:schemeClr val="bg1"/>
                </a:solidFill>
              </a:rPr>
              <a:t>comunidade e </a:t>
            </a:r>
            <a:r>
              <a:rPr lang="pt-BR" dirty="0">
                <a:solidFill>
                  <a:schemeClr val="bg1"/>
                </a:solidFill>
              </a:rPr>
              <a:t>vai </a:t>
            </a:r>
            <a:r>
              <a:rPr lang="pt-BR" dirty="0" smtClean="0">
                <a:solidFill>
                  <a:schemeClr val="bg1"/>
                </a:solidFill>
              </a:rPr>
              <a:t>possuir </a:t>
            </a:r>
            <a:r>
              <a:rPr lang="pt-BR" dirty="0">
                <a:solidFill>
                  <a:schemeClr val="bg1"/>
                </a:solidFill>
              </a:rPr>
              <a:t>nos </a:t>
            </a:r>
            <a:r>
              <a:rPr lang="pt-BR" dirty="0" smtClean="0">
                <a:solidFill>
                  <a:schemeClr val="bg1"/>
                </a:solidFill>
              </a:rPr>
              <a:t>créditos finais, </a:t>
            </a:r>
            <a:r>
              <a:rPr lang="pt-BR" dirty="0">
                <a:solidFill>
                  <a:schemeClr val="bg1"/>
                </a:solidFill>
              </a:rPr>
              <a:t>um agradecimento especial ao responsável pela locação!</a:t>
            </a:r>
          </a:p>
          <a:p>
            <a:endParaRPr lang="pt-BR" dirty="0"/>
          </a:p>
        </p:txBody>
      </p:sp>
      <p:sp>
        <p:nvSpPr>
          <p:cNvPr id="4" name="Seta dobrada 3"/>
          <p:cNvSpPr/>
          <p:nvPr/>
        </p:nvSpPr>
        <p:spPr>
          <a:xfrm flipV="1">
            <a:off x="1907704" y="4149080"/>
            <a:ext cx="720080" cy="1080120"/>
          </a:xfrm>
          <a:prstGeom prst="ben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solidFill>
                <a:schemeClr val="tx1"/>
              </a:solidFill>
            </a:endParaRPr>
          </a:p>
        </p:txBody>
      </p:sp>
      <p:sp>
        <p:nvSpPr>
          <p:cNvPr id="5" name="TextBox 4"/>
          <p:cNvSpPr txBox="1"/>
          <p:nvPr/>
        </p:nvSpPr>
        <p:spPr>
          <a:xfrm>
            <a:off x="2699792" y="4293097"/>
            <a:ext cx="4176464" cy="1477328"/>
          </a:xfrm>
          <a:prstGeom prst="rect">
            <a:avLst/>
          </a:prstGeom>
          <a:noFill/>
        </p:spPr>
        <p:txBody>
          <a:bodyPr wrap="square" rtlCol="0">
            <a:spAutoFit/>
          </a:bodyPr>
          <a:lstStyle/>
          <a:p>
            <a:r>
              <a:rPr lang="pt-BR" sz="2400" dirty="0">
                <a:solidFill>
                  <a:schemeClr val="bg1"/>
                </a:solidFill>
              </a:rPr>
              <a:t>E, é claro, não se esqueça de agradecer e nem de mostrar à ele o resultado final!</a:t>
            </a:r>
          </a:p>
          <a:p>
            <a:endParaRPr lang="pt-BR" dirty="0"/>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41995180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BR" dirty="0">
                <a:solidFill>
                  <a:schemeClr val="bg1"/>
                </a:solidFill>
              </a:rPr>
              <a:t>2. ATORES</a:t>
            </a:r>
          </a:p>
        </p:txBody>
      </p:sp>
      <p:sp>
        <p:nvSpPr>
          <p:cNvPr id="3" name="Content Placeholder 2"/>
          <p:cNvSpPr>
            <a:spLocks noGrp="1"/>
          </p:cNvSpPr>
          <p:nvPr>
            <p:ph idx="1"/>
          </p:nvPr>
        </p:nvSpPr>
        <p:spPr/>
        <p:txBody>
          <a:bodyPr/>
          <a:lstStyle/>
          <a:p>
            <a:pPr marL="0" indent="0">
              <a:buNone/>
            </a:pPr>
            <a:r>
              <a:rPr lang="pt-BR" sz="2800" dirty="0">
                <a:solidFill>
                  <a:schemeClr val="bg1"/>
                </a:solidFill>
              </a:rPr>
              <a:t>Verifique a disponibilidade de horários dos atores que a direção </a:t>
            </a:r>
            <a:r>
              <a:rPr lang="pt-BR" sz="2800" dirty="0" smtClean="0">
                <a:solidFill>
                  <a:schemeClr val="bg1"/>
                </a:solidFill>
              </a:rPr>
              <a:t>escolheu para atuar no filme.</a:t>
            </a:r>
            <a:endParaRPr lang="pt-BR" sz="2800" dirty="0">
              <a:solidFill>
                <a:schemeClr val="bg1"/>
              </a:solidFill>
            </a:endParaRPr>
          </a:p>
          <a:p>
            <a:endParaRPr lang="pt-BR" dirty="0"/>
          </a:p>
        </p:txBody>
      </p:sp>
      <p:sp>
        <p:nvSpPr>
          <p:cNvPr id="4" name="Seta dobrada 4"/>
          <p:cNvSpPr/>
          <p:nvPr/>
        </p:nvSpPr>
        <p:spPr>
          <a:xfrm flipV="1">
            <a:off x="899592" y="2708920"/>
            <a:ext cx="1296144" cy="576064"/>
          </a:xfrm>
          <a:prstGeom prst="ben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solidFill>
                <a:schemeClr val="tx1"/>
              </a:solidFill>
            </a:endParaRPr>
          </a:p>
        </p:txBody>
      </p:sp>
      <p:sp>
        <p:nvSpPr>
          <p:cNvPr id="5" name="TextBox 4"/>
          <p:cNvSpPr txBox="1"/>
          <p:nvPr/>
        </p:nvSpPr>
        <p:spPr>
          <a:xfrm>
            <a:off x="2143108" y="2852937"/>
            <a:ext cx="4536504" cy="3693319"/>
          </a:xfrm>
          <a:prstGeom prst="rect">
            <a:avLst/>
          </a:prstGeom>
          <a:noFill/>
        </p:spPr>
        <p:txBody>
          <a:bodyPr wrap="square" rtlCol="0">
            <a:spAutoFit/>
          </a:bodyPr>
          <a:lstStyle/>
          <a:p>
            <a:r>
              <a:rPr lang="pt-BR" sz="2400" dirty="0">
                <a:solidFill>
                  <a:schemeClr val="bg1"/>
                </a:solidFill>
              </a:rPr>
              <a:t>Quanto mais atores houver no curta, mais difícil marcar gravação com todos. Separe as cenas de acordo com quais atores contracenam para marcar os horários nas locações (cenários). Assim, só marque com os atores se </a:t>
            </a:r>
            <a:r>
              <a:rPr lang="pt-BR" sz="2400" dirty="0" smtClean="0">
                <a:solidFill>
                  <a:schemeClr val="bg1"/>
                </a:solidFill>
              </a:rPr>
              <a:t>e quando eles </a:t>
            </a:r>
            <a:r>
              <a:rPr lang="pt-BR" sz="2400" dirty="0">
                <a:solidFill>
                  <a:schemeClr val="bg1"/>
                </a:solidFill>
              </a:rPr>
              <a:t>realmente precisarem estar lá.</a:t>
            </a:r>
          </a:p>
          <a:p>
            <a:endParaRPr lang="pt-BR" dirty="0"/>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062860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4525963"/>
          </a:xfrm>
        </p:spPr>
        <p:txBody>
          <a:bodyPr/>
          <a:lstStyle/>
          <a:p>
            <a:pPr marL="0" indent="0">
              <a:buNone/>
            </a:pPr>
            <a:r>
              <a:rPr lang="pt-BR" dirty="0">
                <a:solidFill>
                  <a:schemeClr val="bg1"/>
                </a:solidFill>
              </a:rPr>
              <a:t>Não se esqueça de mandar o roteiro para os atores, para eles </a:t>
            </a:r>
            <a:r>
              <a:rPr lang="pt-BR" dirty="0" smtClean="0">
                <a:solidFill>
                  <a:schemeClr val="bg1"/>
                </a:solidFill>
              </a:rPr>
              <a:t>ensaiarem e decorarem suas falas e ações, </a:t>
            </a:r>
            <a:r>
              <a:rPr lang="pt-BR" dirty="0">
                <a:solidFill>
                  <a:schemeClr val="bg1"/>
                </a:solidFill>
              </a:rPr>
              <a:t>com pelo menos uma semana de antecedência à gravação!</a:t>
            </a:r>
          </a:p>
          <a:p>
            <a:pPr marL="0" indent="0">
              <a:buNone/>
            </a:pPr>
            <a:r>
              <a:rPr lang="pt-BR" dirty="0">
                <a:solidFill>
                  <a:schemeClr val="bg1"/>
                </a:solidFill>
              </a:rPr>
              <a:t>MARQUE ENSAIOS</a:t>
            </a:r>
          </a:p>
          <a:p>
            <a:endParaRPr lang="pt-BR" dirty="0"/>
          </a:p>
        </p:txBody>
      </p:sp>
      <p:sp>
        <p:nvSpPr>
          <p:cNvPr id="5" name="TextBox 4"/>
          <p:cNvSpPr txBox="1"/>
          <p:nvPr/>
        </p:nvSpPr>
        <p:spPr>
          <a:xfrm>
            <a:off x="683568" y="4365104"/>
            <a:ext cx="4032448" cy="2215991"/>
          </a:xfrm>
          <a:prstGeom prst="rect">
            <a:avLst/>
          </a:prstGeom>
          <a:noFill/>
        </p:spPr>
        <p:txBody>
          <a:bodyPr wrap="square" rtlCol="0">
            <a:spAutoFit/>
          </a:bodyPr>
          <a:lstStyle/>
          <a:p>
            <a:r>
              <a:rPr lang="pt-BR" sz="2400" dirty="0">
                <a:solidFill>
                  <a:schemeClr val="bg1"/>
                </a:solidFill>
              </a:rPr>
              <a:t>assim os atores podem passar o texto e a </a:t>
            </a:r>
            <a:r>
              <a:rPr lang="pt-BR" sz="2400" dirty="0" smtClean="0">
                <a:solidFill>
                  <a:schemeClr val="bg1"/>
                </a:solidFill>
              </a:rPr>
              <a:t>marcação (gestos, movimentação) </a:t>
            </a:r>
            <a:r>
              <a:rPr lang="pt-BR" sz="2400" dirty="0">
                <a:solidFill>
                  <a:schemeClr val="bg1"/>
                </a:solidFill>
              </a:rPr>
              <a:t>com a direção antes do dia da gravação, acelerando o processo!</a:t>
            </a:r>
          </a:p>
          <a:p>
            <a:endParaRPr lang="pt-BR" dirty="0"/>
          </a:p>
        </p:txBody>
      </p:sp>
      <p:sp>
        <p:nvSpPr>
          <p:cNvPr id="6" name="Curved Left Arrow 5"/>
          <p:cNvSpPr/>
          <p:nvPr/>
        </p:nvSpPr>
        <p:spPr>
          <a:xfrm rot="20351544">
            <a:off x="3888853" y="3129067"/>
            <a:ext cx="936104" cy="1152128"/>
          </a:xfrm>
          <a:prstGeom prst="curvedLef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pic>
        <p:nvPicPr>
          <p:cNvPr id="7"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8"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2280942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BR" dirty="0">
                <a:solidFill>
                  <a:schemeClr val="bg1"/>
                </a:solidFill>
              </a:rPr>
              <a:t>3. FIGURINOS</a:t>
            </a:r>
          </a:p>
        </p:txBody>
      </p:sp>
      <p:sp>
        <p:nvSpPr>
          <p:cNvPr id="3" name="Content Placeholder 2"/>
          <p:cNvSpPr>
            <a:spLocks noGrp="1"/>
          </p:cNvSpPr>
          <p:nvPr>
            <p:ph idx="1"/>
          </p:nvPr>
        </p:nvSpPr>
        <p:spPr/>
        <p:txBody>
          <a:bodyPr/>
          <a:lstStyle/>
          <a:p>
            <a:pPr marL="0" indent="0">
              <a:buNone/>
            </a:pPr>
            <a:r>
              <a:rPr lang="pt-BR" sz="3600" dirty="0">
                <a:solidFill>
                  <a:schemeClr val="bg1"/>
                </a:solidFill>
              </a:rPr>
              <a:t>Se a direção escolher roupas específicas para os personagens, você precisa </a:t>
            </a:r>
            <a:r>
              <a:rPr lang="pt-BR" sz="3600" dirty="0" smtClean="0">
                <a:solidFill>
                  <a:schemeClr val="bg1"/>
                </a:solidFill>
              </a:rPr>
              <a:t>providenciar isso. </a:t>
            </a:r>
            <a:endParaRPr lang="pt-BR" sz="3600" dirty="0">
              <a:solidFill>
                <a:schemeClr val="bg1"/>
              </a:solidFill>
            </a:endParaRPr>
          </a:p>
          <a:p>
            <a:endParaRPr lang="pt-BR" dirty="0"/>
          </a:p>
        </p:txBody>
      </p:sp>
      <p:sp>
        <p:nvSpPr>
          <p:cNvPr id="4" name="TextBox 3"/>
          <p:cNvSpPr txBox="1"/>
          <p:nvPr/>
        </p:nvSpPr>
        <p:spPr>
          <a:xfrm>
            <a:off x="2714612" y="3643314"/>
            <a:ext cx="6120680" cy="1200329"/>
          </a:xfrm>
          <a:prstGeom prst="rect">
            <a:avLst/>
          </a:prstGeom>
          <a:noFill/>
        </p:spPr>
        <p:txBody>
          <a:bodyPr wrap="square" rtlCol="0">
            <a:spAutoFit/>
          </a:bodyPr>
          <a:lstStyle/>
          <a:p>
            <a:r>
              <a:rPr lang="pt-BR" sz="2400" dirty="0">
                <a:solidFill>
                  <a:schemeClr val="bg1"/>
                </a:solidFill>
              </a:rPr>
              <a:t>A dica é pesquisar primeiro se os atores escolhidos não possuem os figurinos </a:t>
            </a:r>
            <a:r>
              <a:rPr lang="pt-BR" sz="2400" dirty="0" smtClean="0">
                <a:solidFill>
                  <a:schemeClr val="bg1"/>
                </a:solidFill>
              </a:rPr>
              <a:t>necessários.</a:t>
            </a:r>
            <a:endParaRPr lang="pt-BR" sz="2400" dirty="0">
              <a:solidFill>
                <a:schemeClr val="bg1"/>
              </a:solidFill>
            </a:endParaRPr>
          </a:p>
        </p:txBody>
      </p:sp>
      <p:sp>
        <p:nvSpPr>
          <p:cNvPr id="5" name="Seta dobrada 3"/>
          <p:cNvSpPr/>
          <p:nvPr/>
        </p:nvSpPr>
        <p:spPr>
          <a:xfrm flipV="1">
            <a:off x="1928794" y="3357562"/>
            <a:ext cx="648072" cy="1008112"/>
          </a:xfrm>
          <a:prstGeom prst="ben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solidFill>
                <a:schemeClr val="tx1"/>
              </a:solidFill>
            </a:endParaRPr>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3928849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4525963"/>
          </a:xfrm>
        </p:spPr>
        <p:txBody>
          <a:bodyPr/>
          <a:lstStyle/>
          <a:p>
            <a:pPr>
              <a:buFontTx/>
              <a:buChar char="-"/>
            </a:pPr>
            <a:r>
              <a:rPr lang="pt-BR" sz="2800" dirty="0">
                <a:solidFill>
                  <a:schemeClr val="bg1"/>
                </a:solidFill>
              </a:rPr>
              <a:t>Se não conseguir os figurinos com os atores, você pode perguntar para pessoas que você conhece.</a:t>
            </a:r>
          </a:p>
          <a:p>
            <a:pPr>
              <a:buFontTx/>
              <a:buChar char="-"/>
            </a:pPr>
            <a:r>
              <a:rPr lang="pt-BR" sz="2800" dirty="0">
                <a:solidFill>
                  <a:schemeClr val="bg1"/>
                </a:solidFill>
              </a:rPr>
              <a:t>Se, ainda assim, não conseguir, vá em lojas do seu bairro que alugam ou vendem roupas, e explique que a loja pode entrar no filme como PATROCINADORA. </a:t>
            </a:r>
          </a:p>
          <a:p>
            <a:pPr marL="0" indent="0">
              <a:buNone/>
            </a:pPr>
            <a:endParaRPr lang="pt-BR" dirty="0"/>
          </a:p>
        </p:txBody>
      </p:sp>
      <p:sp>
        <p:nvSpPr>
          <p:cNvPr id="4" name="TextBox 3"/>
          <p:cNvSpPr txBox="1"/>
          <p:nvPr/>
        </p:nvSpPr>
        <p:spPr>
          <a:xfrm>
            <a:off x="928662" y="3429000"/>
            <a:ext cx="4217179" cy="1938992"/>
          </a:xfrm>
          <a:prstGeom prst="rect">
            <a:avLst/>
          </a:prstGeom>
          <a:noFill/>
        </p:spPr>
        <p:txBody>
          <a:bodyPr wrap="square" rtlCol="0">
            <a:spAutoFit/>
          </a:bodyPr>
          <a:lstStyle/>
          <a:p>
            <a:r>
              <a:rPr lang="pt-BR" sz="2000" dirty="0">
                <a:solidFill>
                  <a:schemeClr val="bg1"/>
                </a:solidFill>
              </a:rPr>
              <a:t>Nos dois casos você precisa fazer como nas locações: explicar o roteiro, o porquê, dizer quando vai pegar as </a:t>
            </a:r>
            <a:r>
              <a:rPr lang="pt-BR" sz="2000" dirty="0" smtClean="0">
                <a:solidFill>
                  <a:schemeClr val="bg1"/>
                </a:solidFill>
              </a:rPr>
              <a:t>roupas </a:t>
            </a:r>
            <a:r>
              <a:rPr lang="pt-BR" sz="2000" dirty="0">
                <a:solidFill>
                  <a:schemeClr val="bg1"/>
                </a:solidFill>
              </a:rPr>
              <a:t>e quando vai devolver e NUNCA esquecer de agradecer nos créditos. </a:t>
            </a:r>
          </a:p>
        </p:txBody>
      </p:sp>
      <p:sp>
        <p:nvSpPr>
          <p:cNvPr id="5" name="Curved Left Arrow 4"/>
          <p:cNvSpPr/>
          <p:nvPr/>
        </p:nvSpPr>
        <p:spPr>
          <a:xfrm rot="2750157">
            <a:off x="5150643" y="3184272"/>
            <a:ext cx="764732" cy="15382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85665988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pt-BR" dirty="0">
                <a:solidFill>
                  <a:schemeClr val="bg1"/>
                </a:solidFill>
              </a:rPr>
              <a:t>4. EQUIPAMENTOS</a:t>
            </a:r>
          </a:p>
        </p:txBody>
      </p:sp>
      <p:sp>
        <p:nvSpPr>
          <p:cNvPr id="3" name="Content Placeholder 2"/>
          <p:cNvSpPr>
            <a:spLocks noGrp="1"/>
          </p:cNvSpPr>
          <p:nvPr>
            <p:ph idx="1"/>
          </p:nvPr>
        </p:nvSpPr>
        <p:spPr/>
        <p:txBody>
          <a:bodyPr/>
          <a:lstStyle/>
          <a:p>
            <a:pPr marL="0" indent="0">
              <a:buNone/>
            </a:pPr>
            <a:r>
              <a:rPr lang="pt-BR" dirty="0">
                <a:solidFill>
                  <a:schemeClr val="bg1"/>
                </a:solidFill>
              </a:rPr>
              <a:t>Para pensar nos equipamentos, você precisa pensar em que formato </a:t>
            </a:r>
            <a:r>
              <a:rPr lang="pt-BR" dirty="0" smtClean="0">
                <a:solidFill>
                  <a:schemeClr val="bg1"/>
                </a:solidFill>
              </a:rPr>
              <a:t>irá </a:t>
            </a:r>
            <a:r>
              <a:rPr lang="pt-BR" dirty="0">
                <a:solidFill>
                  <a:schemeClr val="bg1"/>
                </a:solidFill>
              </a:rPr>
              <a:t>fazer o seu vídeo</a:t>
            </a:r>
            <a:r>
              <a:rPr lang="pt-BR" dirty="0" smtClean="0">
                <a:solidFill>
                  <a:schemeClr val="bg1"/>
                </a:solidFill>
              </a:rPr>
              <a:t>!</a:t>
            </a:r>
          </a:p>
          <a:p>
            <a:pPr marL="0" indent="0">
              <a:buNone/>
            </a:pPr>
            <a:endParaRPr lang="pt-BR" dirty="0">
              <a:solidFill>
                <a:schemeClr val="bg1"/>
              </a:solidFill>
            </a:endParaRPr>
          </a:p>
          <a:p>
            <a:pPr marL="0" indent="0">
              <a:buNone/>
            </a:pPr>
            <a:r>
              <a:rPr lang="pt-BR" sz="2800" dirty="0" smtClean="0">
                <a:solidFill>
                  <a:schemeClr val="bg1"/>
                </a:solidFill>
              </a:rPr>
              <a:t>            VÍDEO </a:t>
            </a:r>
            <a:r>
              <a:rPr lang="pt-BR" sz="2800" dirty="0">
                <a:solidFill>
                  <a:schemeClr val="bg1"/>
                </a:solidFill>
              </a:rPr>
              <a:t>FOTO com diálogos</a:t>
            </a:r>
          </a:p>
          <a:p>
            <a:pPr marL="0" indent="0">
              <a:buNone/>
            </a:pPr>
            <a:r>
              <a:rPr lang="pt-BR" sz="2800" dirty="0" smtClean="0">
                <a:solidFill>
                  <a:schemeClr val="bg1"/>
                </a:solidFill>
              </a:rPr>
              <a:t>            VÍDEO </a:t>
            </a:r>
            <a:r>
              <a:rPr lang="pt-BR" sz="2800" dirty="0">
                <a:solidFill>
                  <a:schemeClr val="bg1"/>
                </a:solidFill>
              </a:rPr>
              <a:t>FOTO com narração</a:t>
            </a:r>
          </a:p>
          <a:p>
            <a:pPr marL="0" indent="0">
              <a:buNone/>
            </a:pPr>
            <a:r>
              <a:rPr lang="pt-BR" sz="2800" dirty="0" smtClean="0">
                <a:solidFill>
                  <a:schemeClr val="bg1"/>
                </a:solidFill>
              </a:rPr>
              <a:t>            VÍDEOCLIPE</a:t>
            </a:r>
            <a:endParaRPr lang="pt-BR" sz="2800" dirty="0">
              <a:solidFill>
                <a:schemeClr val="bg1"/>
              </a:solidFill>
            </a:endParaRPr>
          </a:p>
          <a:p>
            <a:pPr marL="0" indent="0">
              <a:buNone/>
            </a:pPr>
            <a:r>
              <a:rPr lang="pt-BR" sz="2800" dirty="0" smtClean="0">
                <a:solidFill>
                  <a:schemeClr val="bg1"/>
                </a:solidFill>
              </a:rPr>
              <a:t>            VÍDEO </a:t>
            </a:r>
            <a:r>
              <a:rPr lang="pt-BR" sz="2800" dirty="0">
                <a:solidFill>
                  <a:schemeClr val="bg1"/>
                </a:solidFill>
              </a:rPr>
              <a:t>COM SOM DIRETO</a:t>
            </a:r>
          </a:p>
          <a:p>
            <a:endParaRPr lang="pt-BR" dirty="0"/>
          </a:p>
        </p:txBody>
      </p:sp>
      <p:sp>
        <p:nvSpPr>
          <p:cNvPr id="4" name="Seta para a direita 4"/>
          <p:cNvSpPr/>
          <p:nvPr/>
        </p:nvSpPr>
        <p:spPr>
          <a:xfrm>
            <a:off x="752074" y="4869160"/>
            <a:ext cx="576064"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p>
        </p:txBody>
      </p:sp>
      <p:sp>
        <p:nvSpPr>
          <p:cNvPr id="5" name="Seta para a direita 4"/>
          <p:cNvSpPr/>
          <p:nvPr/>
        </p:nvSpPr>
        <p:spPr>
          <a:xfrm>
            <a:off x="755576" y="3309047"/>
            <a:ext cx="576064"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p>
        </p:txBody>
      </p:sp>
      <p:sp>
        <p:nvSpPr>
          <p:cNvPr id="6" name="Seta para a direita 4"/>
          <p:cNvSpPr/>
          <p:nvPr/>
        </p:nvSpPr>
        <p:spPr>
          <a:xfrm>
            <a:off x="755576" y="3861048"/>
            <a:ext cx="576064"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p>
        </p:txBody>
      </p:sp>
      <p:sp>
        <p:nvSpPr>
          <p:cNvPr id="7" name="Seta para a direita 4"/>
          <p:cNvSpPr/>
          <p:nvPr/>
        </p:nvSpPr>
        <p:spPr>
          <a:xfrm>
            <a:off x="755576" y="4365104"/>
            <a:ext cx="576064"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p>
        </p:txBody>
      </p:sp>
      <p:pic>
        <p:nvPicPr>
          <p:cNvPr id="8"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9"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7234866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Bia\Desktop\1.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pic>
        <p:nvPicPr>
          <p:cNvPr id="3"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586605" y="6000768"/>
            <a:ext cx="1200237" cy="593615"/>
          </a:xfrm>
          <a:prstGeom prst="rect">
            <a:avLst/>
          </a:prstGeom>
          <a:noFill/>
        </p:spPr>
      </p:pic>
      <p:pic>
        <p:nvPicPr>
          <p:cNvPr id="4"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7026853" y="6026729"/>
            <a:ext cx="545543" cy="545543"/>
          </a:xfrm>
          <a:prstGeom prst="rect">
            <a:avLst/>
          </a:prstGeom>
          <a:noFill/>
        </p:spPr>
      </p:pic>
    </p:spTree>
    <p:extLst>
      <p:ext uri="{BB962C8B-B14F-4D97-AF65-F5344CB8AC3E}">
        <p14:creationId xmlns="" xmlns:p14="http://schemas.microsoft.com/office/powerpoint/2010/main" val="17776839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bg1"/>
                </a:solidFill>
              </a:rPr>
              <a:t>VÍDEO FOTO</a:t>
            </a:r>
            <a:endParaRPr lang="pt-BR" dirty="0">
              <a:solidFill>
                <a:schemeClr val="bg1"/>
              </a:solidFill>
            </a:endParaRPr>
          </a:p>
        </p:txBody>
      </p:sp>
      <p:sp>
        <p:nvSpPr>
          <p:cNvPr id="3" name="Content Placeholder 2"/>
          <p:cNvSpPr>
            <a:spLocks noGrp="1"/>
          </p:cNvSpPr>
          <p:nvPr>
            <p:ph idx="1"/>
          </p:nvPr>
        </p:nvSpPr>
        <p:spPr/>
        <p:txBody>
          <a:bodyPr/>
          <a:lstStyle/>
          <a:p>
            <a:pPr marL="0" indent="0">
              <a:buNone/>
            </a:pPr>
            <a:r>
              <a:rPr lang="pt-BR" dirty="0">
                <a:solidFill>
                  <a:schemeClr val="bg1"/>
                </a:solidFill>
              </a:rPr>
              <a:t>Você vai precisar de:</a:t>
            </a:r>
          </a:p>
          <a:p>
            <a:pPr marL="0" indent="0">
              <a:buNone/>
            </a:pPr>
            <a:r>
              <a:rPr lang="pt-BR" dirty="0" smtClean="0">
                <a:solidFill>
                  <a:schemeClr val="bg1"/>
                </a:solidFill>
              </a:rPr>
              <a:t>    . </a:t>
            </a:r>
            <a:r>
              <a:rPr lang="pt-BR" sz="2800" dirty="0" smtClean="0">
                <a:solidFill>
                  <a:schemeClr val="bg1"/>
                </a:solidFill>
              </a:rPr>
              <a:t>Uma </a:t>
            </a:r>
            <a:r>
              <a:rPr lang="pt-BR" sz="2800" dirty="0">
                <a:solidFill>
                  <a:schemeClr val="bg1"/>
                </a:solidFill>
              </a:rPr>
              <a:t>câmera fotográfica digital para os planos;</a:t>
            </a:r>
          </a:p>
          <a:p>
            <a:pPr marL="0" indent="0">
              <a:buNone/>
            </a:pPr>
            <a:r>
              <a:rPr lang="pt-BR" sz="2800" dirty="0" smtClean="0">
                <a:solidFill>
                  <a:schemeClr val="bg1"/>
                </a:solidFill>
              </a:rPr>
              <a:t>    .  Um </a:t>
            </a:r>
            <a:r>
              <a:rPr lang="pt-BR" sz="2800" dirty="0">
                <a:solidFill>
                  <a:schemeClr val="bg1"/>
                </a:solidFill>
              </a:rPr>
              <a:t>gravador de som para os diálogos dos atores ou </a:t>
            </a:r>
            <a:r>
              <a:rPr lang="pt-BR" sz="2800" dirty="0" smtClean="0">
                <a:solidFill>
                  <a:schemeClr val="bg1"/>
                </a:solidFill>
              </a:rPr>
              <a:t>    para </a:t>
            </a:r>
            <a:r>
              <a:rPr lang="pt-BR" sz="2800" dirty="0">
                <a:solidFill>
                  <a:schemeClr val="bg1"/>
                </a:solidFill>
              </a:rPr>
              <a:t>a narração;</a:t>
            </a:r>
          </a:p>
          <a:p>
            <a:pPr marL="0" indent="0">
              <a:buNone/>
            </a:pPr>
            <a:r>
              <a:rPr lang="pt-BR" sz="2800" dirty="0" smtClean="0">
                <a:solidFill>
                  <a:schemeClr val="bg1"/>
                </a:solidFill>
              </a:rPr>
              <a:t>     </a:t>
            </a:r>
          </a:p>
          <a:p>
            <a:pPr marL="0" indent="0">
              <a:buNone/>
            </a:pPr>
            <a:endParaRPr lang="pt-BR" sz="2800" dirty="0" smtClean="0">
              <a:solidFill>
                <a:schemeClr val="bg1"/>
              </a:solidFill>
            </a:endParaRPr>
          </a:p>
          <a:p>
            <a:pPr marL="0" indent="0">
              <a:buNone/>
            </a:pPr>
            <a:r>
              <a:rPr lang="pt-BR" sz="2800" dirty="0">
                <a:solidFill>
                  <a:schemeClr val="bg1"/>
                </a:solidFill>
              </a:rPr>
              <a:t> </a:t>
            </a:r>
            <a:r>
              <a:rPr lang="pt-BR" sz="2800" dirty="0" smtClean="0">
                <a:solidFill>
                  <a:schemeClr val="bg1"/>
                </a:solidFill>
              </a:rPr>
              <a:t>   . Um </a:t>
            </a:r>
            <a:r>
              <a:rPr lang="pt-BR" sz="2800" dirty="0">
                <a:solidFill>
                  <a:schemeClr val="bg1"/>
                </a:solidFill>
              </a:rPr>
              <a:t>computador com editor de som </a:t>
            </a:r>
            <a:endParaRPr lang="pt-BR" sz="2800" dirty="0" smtClean="0">
              <a:solidFill>
                <a:schemeClr val="bg1"/>
              </a:solidFill>
            </a:endParaRPr>
          </a:p>
          <a:p>
            <a:pPr marL="0" indent="0">
              <a:buNone/>
            </a:pPr>
            <a:r>
              <a:rPr lang="pt-BR" sz="2800" dirty="0" smtClean="0">
                <a:solidFill>
                  <a:schemeClr val="bg1"/>
                </a:solidFill>
              </a:rPr>
              <a:t>e </a:t>
            </a:r>
            <a:r>
              <a:rPr lang="pt-BR" sz="2800" dirty="0">
                <a:solidFill>
                  <a:schemeClr val="bg1"/>
                </a:solidFill>
              </a:rPr>
              <a:t>editor de foto.</a:t>
            </a:r>
          </a:p>
          <a:p>
            <a:endParaRPr lang="pt-BR" dirty="0"/>
          </a:p>
        </p:txBody>
      </p:sp>
      <p:sp>
        <p:nvSpPr>
          <p:cNvPr id="4" name="Seta dobrada 5"/>
          <p:cNvSpPr/>
          <p:nvPr/>
        </p:nvSpPr>
        <p:spPr>
          <a:xfrm flipV="1">
            <a:off x="2051720" y="3789040"/>
            <a:ext cx="936104" cy="653953"/>
          </a:xfrm>
          <a:prstGeom prst="ben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solidFill>
                <a:schemeClr val="tx1"/>
              </a:solidFill>
            </a:endParaRPr>
          </a:p>
        </p:txBody>
      </p:sp>
      <p:sp>
        <p:nvSpPr>
          <p:cNvPr id="5" name="TextBox 4"/>
          <p:cNvSpPr txBox="1"/>
          <p:nvPr/>
        </p:nvSpPr>
        <p:spPr>
          <a:xfrm>
            <a:off x="3014972" y="3789040"/>
            <a:ext cx="4536504" cy="1107996"/>
          </a:xfrm>
          <a:prstGeom prst="rect">
            <a:avLst/>
          </a:prstGeom>
          <a:noFill/>
        </p:spPr>
        <p:txBody>
          <a:bodyPr wrap="square" rtlCol="0">
            <a:spAutoFit/>
          </a:bodyPr>
          <a:lstStyle/>
          <a:p>
            <a:r>
              <a:rPr lang="pt-BR" sz="2400" dirty="0">
                <a:solidFill>
                  <a:schemeClr val="bg1"/>
                </a:solidFill>
              </a:rPr>
              <a:t>Pode ser um celular ou o microfone do computador.</a:t>
            </a:r>
          </a:p>
          <a:p>
            <a:endParaRPr lang="pt-BR" dirty="0"/>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7912387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bg1"/>
                </a:solidFill>
              </a:rPr>
              <a:t>VÍDEO COM SOM DIRETO</a:t>
            </a:r>
            <a:endParaRPr lang="pt-BR" dirty="0">
              <a:solidFill>
                <a:schemeClr val="bg1"/>
              </a:solidFill>
            </a:endParaRPr>
          </a:p>
        </p:txBody>
      </p:sp>
      <p:sp>
        <p:nvSpPr>
          <p:cNvPr id="3" name="Content Placeholder 2"/>
          <p:cNvSpPr>
            <a:spLocks noGrp="1"/>
          </p:cNvSpPr>
          <p:nvPr>
            <p:ph idx="1"/>
          </p:nvPr>
        </p:nvSpPr>
        <p:spPr/>
        <p:txBody>
          <a:bodyPr>
            <a:normAutofit/>
          </a:bodyPr>
          <a:lstStyle/>
          <a:p>
            <a:pPr marL="0" indent="0">
              <a:buNone/>
            </a:pPr>
            <a:r>
              <a:rPr lang="pt-BR" dirty="0">
                <a:solidFill>
                  <a:schemeClr val="bg1"/>
                </a:solidFill>
              </a:rPr>
              <a:t>Você vai precisar de: </a:t>
            </a:r>
            <a:endParaRPr lang="pt-BR" dirty="0" smtClean="0">
              <a:solidFill>
                <a:schemeClr val="bg1"/>
              </a:solidFill>
            </a:endParaRPr>
          </a:p>
          <a:p>
            <a:pPr marL="0" indent="0">
              <a:buNone/>
            </a:pPr>
            <a:r>
              <a:rPr lang="pt-BR" dirty="0">
                <a:solidFill>
                  <a:schemeClr val="bg1"/>
                </a:solidFill>
              </a:rPr>
              <a:t> </a:t>
            </a:r>
            <a:r>
              <a:rPr lang="pt-BR" dirty="0" smtClean="0">
                <a:solidFill>
                  <a:schemeClr val="bg1"/>
                </a:solidFill>
              </a:rPr>
              <a:t>    . </a:t>
            </a:r>
            <a:r>
              <a:rPr lang="pt-BR" sz="2800" dirty="0" smtClean="0">
                <a:solidFill>
                  <a:schemeClr val="bg1"/>
                </a:solidFill>
              </a:rPr>
              <a:t>Câmera </a:t>
            </a:r>
            <a:r>
              <a:rPr lang="pt-BR" sz="2800" dirty="0">
                <a:solidFill>
                  <a:schemeClr val="bg1"/>
                </a:solidFill>
              </a:rPr>
              <a:t>de vídeo digital que grave com áudio bom.</a:t>
            </a:r>
            <a:endParaRPr lang="pt-BR" dirty="0">
              <a:solidFill>
                <a:schemeClr val="bg1"/>
              </a:solidFill>
            </a:endParaRPr>
          </a:p>
          <a:p>
            <a:pPr>
              <a:buFontTx/>
              <a:buChar char="-"/>
            </a:pPr>
            <a:endParaRPr lang="pt-BR" dirty="0">
              <a:solidFill>
                <a:schemeClr val="bg1"/>
              </a:solidFill>
            </a:endParaRPr>
          </a:p>
          <a:p>
            <a:pPr>
              <a:buFontTx/>
              <a:buChar char="-"/>
            </a:pPr>
            <a:endParaRPr lang="pt-BR" dirty="0">
              <a:solidFill>
                <a:schemeClr val="bg1"/>
              </a:solidFill>
            </a:endParaRPr>
          </a:p>
          <a:p>
            <a:pPr>
              <a:buFontTx/>
              <a:buChar char="-"/>
            </a:pPr>
            <a:endParaRPr lang="pt-BR" dirty="0">
              <a:solidFill>
                <a:schemeClr val="bg1"/>
              </a:solidFill>
            </a:endParaRPr>
          </a:p>
          <a:p>
            <a:pPr marL="0" indent="0">
              <a:buNone/>
            </a:pPr>
            <a:r>
              <a:rPr lang="pt-BR" dirty="0" smtClean="0">
                <a:solidFill>
                  <a:schemeClr val="bg1"/>
                </a:solidFill>
              </a:rPr>
              <a:t>    </a:t>
            </a:r>
          </a:p>
          <a:p>
            <a:pPr marL="0" indent="0">
              <a:buNone/>
            </a:pPr>
            <a:r>
              <a:rPr lang="pt-BR" dirty="0">
                <a:solidFill>
                  <a:schemeClr val="bg1"/>
                </a:solidFill>
              </a:rPr>
              <a:t> </a:t>
            </a:r>
            <a:r>
              <a:rPr lang="pt-BR" dirty="0" smtClean="0">
                <a:solidFill>
                  <a:schemeClr val="bg1"/>
                </a:solidFill>
              </a:rPr>
              <a:t>   . </a:t>
            </a:r>
            <a:r>
              <a:rPr lang="pt-BR" sz="2800" dirty="0" smtClean="0">
                <a:solidFill>
                  <a:schemeClr val="bg1"/>
                </a:solidFill>
              </a:rPr>
              <a:t>Computador </a:t>
            </a:r>
            <a:r>
              <a:rPr lang="pt-BR" sz="2800" dirty="0">
                <a:solidFill>
                  <a:schemeClr val="bg1"/>
                </a:solidFill>
              </a:rPr>
              <a:t>com editor de vídeo.</a:t>
            </a:r>
            <a:endParaRPr lang="pt-BR" dirty="0">
              <a:solidFill>
                <a:schemeClr val="bg1"/>
              </a:solidFill>
            </a:endParaRPr>
          </a:p>
        </p:txBody>
      </p:sp>
      <p:sp>
        <p:nvSpPr>
          <p:cNvPr id="4" name="Seta em curva para a direita 5"/>
          <p:cNvSpPr/>
          <p:nvPr/>
        </p:nvSpPr>
        <p:spPr>
          <a:xfrm rot="18348217">
            <a:off x="1696038" y="2819048"/>
            <a:ext cx="718210" cy="1219906"/>
          </a:xfrm>
          <a:prstGeom prst="curved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pt-BR">
              <a:solidFill>
                <a:schemeClr val="tx1"/>
              </a:solidFill>
            </a:endParaRPr>
          </a:p>
        </p:txBody>
      </p:sp>
      <p:sp>
        <p:nvSpPr>
          <p:cNvPr id="5" name="TextBox 4"/>
          <p:cNvSpPr txBox="1"/>
          <p:nvPr/>
        </p:nvSpPr>
        <p:spPr>
          <a:xfrm>
            <a:off x="2759911" y="2780929"/>
            <a:ext cx="4464496" cy="2215991"/>
          </a:xfrm>
          <a:prstGeom prst="rect">
            <a:avLst/>
          </a:prstGeom>
          <a:noFill/>
        </p:spPr>
        <p:txBody>
          <a:bodyPr wrap="square" rtlCol="0">
            <a:spAutoFit/>
          </a:bodyPr>
          <a:lstStyle/>
          <a:p>
            <a:r>
              <a:rPr lang="pt-BR" sz="2000" dirty="0">
                <a:solidFill>
                  <a:schemeClr val="bg1"/>
                </a:solidFill>
              </a:rPr>
              <a:t>CUIDADO: normalmente as câmeras de vídeo digitais não gravam um som bom, por isso, faça testes antes de basear o roteiro nos diálogos, se essa for a sua escolha, e tente mostrar as ações mais com imagens do que com falas.</a:t>
            </a:r>
          </a:p>
          <a:p>
            <a:endParaRPr lang="pt-BR" dirty="0"/>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55473753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l"/>
            <a:r>
              <a:rPr lang="pt-BR" sz="4000" dirty="0">
                <a:solidFill>
                  <a:schemeClr val="bg1"/>
                </a:solidFill>
              </a:rPr>
              <a:t>Ou você vai precisar de:</a:t>
            </a:r>
          </a:p>
        </p:txBody>
      </p:sp>
      <p:sp>
        <p:nvSpPr>
          <p:cNvPr id="3" name="Content Placeholder 2"/>
          <p:cNvSpPr>
            <a:spLocks noGrp="1"/>
          </p:cNvSpPr>
          <p:nvPr>
            <p:ph idx="1"/>
          </p:nvPr>
        </p:nvSpPr>
        <p:spPr/>
        <p:txBody>
          <a:bodyPr>
            <a:normAutofit lnSpcReduction="10000"/>
          </a:bodyPr>
          <a:lstStyle/>
          <a:p>
            <a:pPr marL="0" indent="0">
              <a:buNone/>
            </a:pPr>
            <a:r>
              <a:rPr lang="pt-BR" sz="2800" dirty="0" smtClean="0">
                <a:solidFill>
                  <a:schemeClr val="bg1"/>
                </a:solidFill>
              </a:rPr>
              <a:t>Câmera </a:t>
            </a:r>
            <a:r>
              <a:rPr lang="pt-BR" sz="2800" dirty="0">
                <a:solidFill>
                  <a:schemeClr val="bg1"/>
                </a:solidFill>
              </a:rPr>
              <a:t>de vídeo digital e gravador de áudio.</a:t>
            </a:r>
          </a:p>
          <a:p>
            <a:pPr marL="0" indent="0">
              <a:buNone/>
            </a:pPr>
            <a:r>
              <a:rPr lang="pt-BR" sz="2800" dirty="0"/>
              <a:t> </a:t>
            </a:r>
            <a:r>
              <a:rPr lang="pt-BR" sz="2800" dirty="0" smtClean="0"/>
              <a:t>         </a:t>
            </a:r>
            <a:r>
              <a:rPr lang="pt-BR" sz="2400" dirty="0" smtClean="0">
                <a:solidFill>
                  <a:schemeClr val="bg1"/>
                </a:solidFill>
              </a:rPr>
              <a:t>Se </a:t>
            </a:r>
            <a:r>
              <a:rPr lang="pt-BR" sz="2400" dirty="0">
                <a:solidFill>
                  <a:schemeClr val="bg1"/>
                </a:solidFill>
              </a:rPr>
              <a:t>resolver gravar as vozes dos atores separadas das imagens, você vai ter que dublar os atores e ainda gravar os barulhos do cenário, ou seja, os efeitos sonoros. Por isso, se optar por gravar o som com gravador de áudio, leve o gravador junto nas gravações e grave tudo ao mesmo tempo.</a:t>
            </a:r>
          </a:p>
          <a:p>
            <a:pPr marL="0" indent="0">
              <a:buNone/>
            </a:pPr>
            <a:endParaRPr lang="pt-BR" sz="2800" dirty="0" smtClean="0">
              <a:solidFill>
                <a:schemeClr val="bg1"/>
              </a:solidFill>
            </a:endParaRPr>
          </a:p>
          <a:p>
            <a:pPr marL="0" indent="0">
              <a:buNone/>
            </a:pPr>
            <a:r>
              <a:rPr lang="pt-BR" sz="2400" dirty="0" smtClean="0">
                <a:solidFill>
                  <a:schemeClr val="bg1"/>
                </a:solidFill>
              </a:rPr>
              <a:t>Computador </a:t>
            </a:r>
            <a:r>
              <a:rPr lang="pt-BR" sz="2400" dirty="0">
                <a:solidFill>
                  <a:schemeClr val="bg1"/>
                </a:solidFill>
              </a:rPr>
              <a:t>com editor de vídeo</a:t>
            </a:r>
            <a:r>
              <a:rPr lang="pt-BR" sz="2400" dirty="0" smtClean="0">
                <a:solidFill>
                  <a:schemeClr val="bg1"/>
                </a:solidFill>
              </a:rPr>
              <a:t>.</a:t>
            </a:r>
          </a:p>
          <a:p>
            <a:pPr marL="0" indent="0">
              <a:buNone/>
            </a:pPr>
            <a:r>
              <a:rPr lang="pt-BR" sz="2400" dirty="0" smtClean="0">
                <a:solidFill>
                  <a:schemeClr val="bg1"/>
                </a:solidFill>
              </a:rPr>
              <a:t>         Depois</a:t>
            </a:r>
            <a:r>
              <a:rPr lang="pt-BR" sz="2400" dirty="0">
                <a:solidFill>
                  <a:schemeClr val="bg1"/>
                </a:solidFill>
              </a:rPr>
              <a:t>, no editor de vídeo, você vai ter que </a:t>
            </a:r>
            <a:endParaRPr lang="pt-BR" sz="2400" dirty="0" smtClean="0">
              <a:solidFill>
                <a:schemeClr val="bg1"/>
              </a:solidFill>
            </a:endParaRPr>
          </a:p>
          <a:p>
            <a:pPr marL="0" indent="0">
              <a:buNone/>
            </a:pPr>
            <a:r>
              <a:rPr lang="pt-BR" sz="2400" dirty="0" smtClean="0">
                <a:solidFill>
                  <a:schemeClr val="bg1"/>
                </a:solidFill>
              </a:rPr>
              <a:t>“</a:t>
            </a:r>
            <a:r>
              <a:rPr lang="pt-BR" sz="2400" dirty="0">
                <a:solidFill>
                  <a:schemeClr val="bg1"/>
                </a:solidFill>
              </a:rPr>
              <a:t>sincar” o áudio, ou seja, colocar as falas de acordo </a:t>
            </a:r>
            <a:endParaRPr lang="pt-BR" sz="2400" dirty="0" smtClean="0">
              <a:solidFill>
                <a:schemeClr val="bg1"/>
              </a:solidFill>
            </a:endParaRPr>
          </a:p>
          <a:p>
            <a:pPr marL="0" indent="0">
              <a:buNone/>
            </a:pPr>
            <a:r>
              <a:rPr lang="pt-BR" sz="2400" dirty="0" smtClean="0">
                <a:solidFill>
                  <a:schemeClr val="bg1"/>
                </a:solidFill>
              </a:rPr>
              <a:t>com </a:t>
            </a:r>
            <a:r>
              <a:rPr lang="pt-BR" sz="2400" dirty="0">
                <a:solidFill>
                  <a:schemeClr val="bg1"/>
                </a:solidFill>
              </a:rPr>
              <a:t>o movimento da boca dos atores.</a:t>
            </a:r>
          </a:p>
          <a:p>
            <a:pPr marL="0" indent="0">
              <a:buNone/>
            </a:pPr>
            <a:endParaRPr lang="pt-BR" dirty="0">
              <a:solidFill>
                <a:schemeClr val="bg1"/>
              </a:solidFill>
            </a:endParaRPr>
          </a:p>
          <a:p>
            <a:pPr marL="0" indent="0">
              <a:buNone/>
            </a:pPr>
            <a:endParaRPr lang="pt-BR" dirty="0">
              <a:solidFill>
                <a:schemeClr val="bg1"/>
              </a:solidFill>
            </a:endParaRPr>
          </a:p>
          <a:p>
            <a:endParaRPr lang="pt-BR" dirty="0"/>
          </a:p>
        </p:txBody>
      </p:sp>
      <p:sp>
        <p:nvSpPr>
          <p:cNvPr id="4" name="Right Arrow 3"/>
          <p:cNvSpPr/>
          <p:nvPr/>
        </p:nvSpPr>
        <p:spPr>
          <a:xfrm>
            <a:off x="755576" y="2123365"/>
            <a:ext cx="432048"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Right Arrow 4"/>
          <p:cNvSpPr/>
          <p:nvPr/>
        </p:nvSpPr>
        <p:spPr>
          <a:xfrm>
            <a:off x="692460" y="4817041"/>
            <a:ext cx="432048" cy="2880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6"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07044112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988840"/>
            <a:ext cx="8229600" cy="4525963"/>
          </a:xfrm>
        </p:spPr>
        <p:txBody>
          <a:bodyPr>
            <a:normAutofit/>
          </a:bodyPr>
          <a:lstStyle/>
          <a:p>
            <a:pPr marL="0" indent="0">
              <a:buNone/>
            </a:pPr>
            <a:r>
              <a:rPr lang="en-US" sz="4800" dirty="0" smtClean="0">
                <a:solidFill>
                  <a:schemeClr val="bg1"/>
                </a:solidFill>
              </a:rPr>
              <a:t>COMO COLOCAR EM PRÁTICA?</a:t>
            </a:r>
            <a:endParaRPr lang="pt-BR" sz="4800" dirty="0">
              <a:solidFill>
                <a:schemeClr val="bg1"/>
              </a:solidFill>
            </a:endParaRPr>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81092224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8229600" cy="1143000"/>
          </a:xfrm>
        </p:spPr>
        <p:txBody>
          <a:bodyPr/>
          <a:lstStyle/>
          <a:p>
            <a:pPr algn="l"/>
            <a:r>
              <a:rPr lang="en-US" dirty="0"/>
              <a:t>DIREÇÃO</a:t>
            </a:r>
            <a:endParaRPr lang="pt-BR" dirty="0"/>
          </a:p>
        </p:txBody>
      </p:sp>
      <p:sp>
        <p:nvSpPr>
          <p:cNvPr id="3" name="Content Placeholder 2"/>
          <p:cNvSpPr>
            <a:spLocks noGrp="1"/>
          </p:cNvSpPr>
          <p:nvPr>
            <p:ph idx="1"/>
          </p:nvPr>
        </p:nvSpPr>
        <p:spPr>
          <a:xfrm>
            <a:off x="539552" y="764704"/>
            <a:ext cx="8229600" cy="4525963"/>
          </a:xfrm>
        </p:spPr>
        <p:txBody>
          <a:bodyPr>
            <a:normAutofit/>
          </a:bodyPr>
          <a:lstStyle/>
          <a:p>
            <a:pPr marL="0" indent="0">
              <a:buNone/>
            </a:pPr>
            <a:r>
              <a:rPr lang="en-US" dirty="0" smtClean="0"/>
              <a:t> </a:t>
            </a:r>
          </a:p>
          <a:p>
            <a:endParaRPr lang="pt-BR" dirty="0">
              <a:solidFill>
                <a:schemeClr val="bg1"/>
              </a:solidFill>
            </a:endParaRPr>
          </a:p>
          <a:p>
            <a:pPr marL="0" indent="0">
              <a:buNone/>
            </a:pPr>
            <a:r>
              <a:rPr lang="pt-BR" sz="3500" dirty="0"/>
              <a:t>O diretor de cinema conta com o auxílio de um monte de gente e equipamentos para </a:t>
            </a:r>
            <a:r>
              <a:rPr lang="pt-BR" sz="3500" dirty="0" smtClean="0"/>
              <a:t>transformar suas </a:t>
            </a:r>
            <a:r>
              <a:rPr lang="pt-BR" sz="3500" dirty="0"/>
              <a:t>idéias em realidade.</a:t>
            </a:r>
          </a:p>
          <a:p>
            <a:pPr algn="r"/>
            <a:endParaRPr lang="pt-BR" sz="3000" dirty="0">
              <a:solidFill>
                <a:schemeClr val="bg1"/>
              </a:solidFill>
            </a:endParaRPr>
          </a:p>
          <a:p>
            <a:pPr marL="0" indent="0" algn="r">
              <a:buNone/>
            </a:pPr>
            <a:r>
              <a:rPr lang="pt-BR" sz="3000" dirty="0" smtClean="0"/>
              <a:t>Mas </a:t>
            </a:r>
            <a:r>
              <a:rPr lang="pt-BR" sz="3000" dirty="0"/>
              <a:t>o que um diretor faz exatamente? </a:t>
            </a:r>
          </a:p>
          <a:p>
            <a:pPr marL="0" indent="0" algn="r">
              <a:buNone/>
            </a:pPr>
            <a:r>
              <a:rPr lang="pt-BR" sz="3000" dirty="0"/>
              <a:t>Como você consegue se tornar um diretor? </a:t>
            </a:r>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413317747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O QUE ELE FAZ</a:t>
            </a:r>
            <a:endParaRPr lang="pt-BR" dirty="0"/>
          </a:p>
        </p:txBody>
      </p:sp>
      <p:sp>
        <p:nvSpPr>
          <p:cNvPr id="3" name="Content Placeholder 2"/>
          <p:cNvSpPr>
            <a:spLocks noGrp="1"/>
          </p:cNvSpPr>
          <p:nvPr>
            <p:ph idx="1"/>
          </p:nvPr>
        </p:nvSpPr>
        <p:spPr/>
        <p:txBody>
          <a:bodyPr/>
          <a:lstStyle/>
          <a:p>
            <a:pPr marL="0" indent="0">
              <a:buNone/>
            </a:pPr>
            <a:r>
              <a:rPr lang="pt-BR" sz="3600" dirty="0" smtClean="0"/>
              <a:t>Trabalha </a:t>
            </a:r>
            <a:r>
              <a:rPr lang="pt-BR" sz="3600" dirty="0"/>
              <a:t>com o produtor de cinema para definir o elenco e orçamento do </a:t>
            </a:r>
            <a:r>
              <a:rPr lang="pt-BR" sz="3600" dirty="0" smtClean="0"/>
              <a:t>filme;</a:t>
            </a:r>
          </a:p>
          <a:p>
            <a:pPr marL="0" indent="0">
              <a:buNone/>
            </a:pPr>
            <a:endParaRPr lang="pt-BR" sz="3600" dirty="0" smtClean="0"/>
          </a:p>
          <a:p>
            <a:pPr marL="0" indent="0">
              <a:buNone/>
            </a:pPr>
            <a:r>
              <a:rPr lang="pt-BR" sz="3600" dirty="0" smtClean="0"/>
              <a:t>Dá </a:t>
            </a:r>
            <a:r>
              <a:rPr lang="pt-BR" sz="3600" dirty="0"/>
              <a:t>dicas aos atores durante os ensaios e gravações;</a:t>
            </a:r>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5959151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4525963"/>
          </a:xfrm>
        </p:spPr>
        <p:txBody>
          <a:bodyPr/>
          <a:lstStyle/>
          <a:p>
            <a:pPr marL="0" indent="0">
              <a:buNone/>
            </a:pPr>
            <a:r>
              <a:rPr lang="pt-BR" dirty="0" smtClean="0"/>
              <a:t>Organiza </a:t>
            </a:r>
            <a:r>
              <a:rPr lang="pt-BR" dirty="0"/>
              <a:t>e </a:t>
            </a:r>
            <a:r>
              <a:rPr lang="pt-BR" dirty="0" smtClean="0"/>
              <a:t>seleciona </a:t>
            </a:r>
            <a:r>
              <a:rPr lang="pt-BR" dirty="0"/>
              <a:t>as locações de filmagem e </a:t>
            </a:r>
            <a:r>
              <a:rPr lang="pt-BR" dirty="0" smtClean="0"/>
              <a:t>aprova </a:t>
            </a:r>
            <a:r>
              <a:rPr lang="pt-BR" dirty="0"/>
              <a:t>cenários e figurinos</a:t>
            </a:r>
            <a:r>
              <a:rPr lang="pt-BR" dirty="0" smtClean="0"/>
              <a:t>;</a:t>
            </a:r>
          </a:p>
          <a:p>
            <a:pPr marL="0" indent="0">
              <a:buNone/>
            </a:pPr>
            <a:endParaRPr lang="pt-BR" dirty="0"/>
          </a:p>
          <a:p>
            <a:pPr marL="0" indent="0">
              <a:buNone/>
            </a:pPr>
            <a:r>
              <a:rPr lang="pt-BR" dirty="0" smtClean="0"/>
              <a:t>Interpreta </a:t>
            </a:r>
            <a:r>
              <a:rPr lang="pt-BR" dirty="0"/>
              <a:t>o roteiro, e em alguns </a:t>
            </a:r>
            <a:r>
              <a:rPr lang="pt-BR" dirty="0" smtClean="0"/>
              <a:t>casos, ele mesmo escreve ou o seleciona;</a:t>
            </a:r>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1691153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4525963"/>
          </a:xfrm>
        </p:spPr>
        <p:txBody>
          <a:bodyPr/>
          <a:lstStyle/>
          <a:p>
            <a:pPr marL="0" indent="0">
              <a:buNone/>
            </a:pPr>
            <a:r>
              <a:rPr lang="pt-BR" dirty="0" smtClean="0"/>
              <a:t>Coordena </a:t>
            </a:r>
            <a:r>
              <a:rPr lang="pt-BR" dirty="0"/>
              <a:t>a equipe durante as </a:t>
            </a:r>
            <a:r>
              <a:rPr lang="pt-BR" dirty="0" smtClean="0"/>
              <a:t>gravações;</a:t>
            </a:r>
            <a:endParaRPr lang="pt-BR" dirty="0" smtClean="0"/>
          </a:p>
          <a:p>
            <a:pPr marL="0" indent="0">
              <a:buNone/>
            </a:pPr>
            <a:endParaRPr lang="pt-BR" dirty="0" smtClean="0"/>
          </a:p>
          <a:p>
            <a:pPr marL="0" indent="0">
              <a:buNone/>
            </a:pPr>
            <a:r>
              <a:rPr lang="pt-BR" dirty="0" smtClean="0"/>
              <a:t>Compõem a </a:t>
            </a:r>
            <a:r>
              <a:rPr lang="pt-BR" dirty="0"/>
              <a:t>cena</a:t>
            </a:r>
            <a:r>
              <a:rPr lang="pt-BR" dirty="0" smtClean="0"/>
              <a:t>;</a:t>
            </a:r>
          </a:p>
          <a:p>
            <a:pPr marL="0" indent="0">
              <a:buNone/>
            </a:pPr>
            <a:endParaRPr lang="pt-BR" dirty="0"/>
          </a:p>
          <a:p>
            <a:pPr marL="0" indent="0">
              <a:buNone/>
            </a:pPr>
            <a:r>
              <a:rPr lang="pt-BR" dirty="0" smtClean="0"/>
              <a:t>Trabalhar </a:t>
            </a:r>
            <a:r>
              <a:rPr lang="pt-BR" dirty="0"/>
              <a:t>com os editores na montagem e edição do filme;</a:t>
            </a:r>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43242597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1929"/>
            <a:ext cx="8229600" cy="4525963"/>
          </a:xfrm>
        </p:spPr>
        <p:txBody>
          <a:bodyPr/>
          <a:lstStyle/>
          <a:p>
            <a:pPr marL="0" indent="0">
              <a:buNone/>
            </a:pPr>
            <a:r>
              <a:rPr lang="pt-BR" dirty="0"/>
              <a:t>São muitas coisas para </a:t>
            </a:r>
            <a:r>
              <a:rPr lang="pt-BR" dirty="0" smtClean="0"/>
              <a:t>somente uma pessoa </a:t>
            </a:r>
            <a:r>
              <a:rPr lang="pt-BR" dirty="0"/>
              <a:t>fazer, por isso os diretores geralmente se dividem </a:t>
            </a:r>
            <a:r>
              <a:rPr lang="pt-BR" dirty="0" smtClean="0"/>
              <a:t>em </a:t>
            </a:r>
            <a:r>
              <a:rPr lang="pt-BR" dirty="0"/>
              <a:t>funções em filmes </a:t>
            </a:r>
            <a:r>
              <a:rPr lang="pt-BR" dirty="0" smtClean="0"/>
              <a:t>longa metragem.</a:t>
            </a:r>
            <a:endParaRPr lang="pt-BR" dirty="0"/>
          </a:p>
          <a:p>
            <a:pPr marL="0" indent="0">
              <a:buNone/>
            </a:pPr>
            <a:endParaRPr lang="en-US" dirty="0" smtClean="0"/>
          </a:p>
          <a:p>
            <a:pPr marL="0" indent="0">
              <a:buNone/>
            </a:pPr>
            <a:endParaRPr lang="en-US" dirty="0"/>
          </a:p>
          <a:p>
            <a:pPr marL="0" indent="0">
              <a:buNone/>
            </a:pPr>
            <a:endParaRPr lang="pt-BR" dirty="0"/>
          </a:p>
          <a:p>
            <a:pPr marL="0" indent="0" algn="r">
              <a:buNone/>
            </a:pPr>
            <a:r>
              <a:rPr lang="pt-BR" sz="2400" dirty="0" smtClean="0"/>
              <a:t>              No </a:t>
            </a:r>
            <a:r>
              <a:rPr lang="pt-BR" sz="2400" dirty="0"/>
              <a:t>filme "Eu não quero voltar sozinho" o diretor assumiu todos os cargos por ser um curta.</a:t>
            </a:r>
          </a:p>
        </p:txBody>
      </p:sp>
      <p:sp>
        <p:nvSpPr>
          <p:cNvPr id="6" name="TextBox 5"/>
          <p:cNvSpPr txBox="1"/>
          <p:nvPr/>
        </p:nvSpPr>
        <p:spPr>
          <a:xfrm>
            <a:off x="2843808" y="3393087"/>
            <a:ext cx="4536504" cy="1015663"/>
          </a:xfrm>
          <a:prstGeom prst="rect">
            <a:avLst/>
          </a:prstGeom>
          <a:noFill/>
        </p:spPr>
        <p:txBody>
          <a:bodyPr wrap="square" rtlCol="0">
            <a:spAutoFit/>
          </a:bodyPr>
          <a:lstStyle/>
          <a:p>
            <a:r>
              <a:rPr lang="en-US" sz="2000" dirty="0" err="1" smtClean="0"/>
              <a:t>Diretor</a:t>
            </a:r>
            <a:r>
              <a:rPr lang="en-US" sz="2000" dirty="0" smtClean="0"/>
              <a:t> </a:t>
            </a:r>
            <a:r>
              <a:rPr lang="en-US" sz="2000" dirty="0" err="1" smtClean="0"/>
              <a:t>Geral</a:t>
            </a:r>
            <a:r>
              <a:rPr lang="en-US" sz="2000" dirty="0" smtClean="0"/>
              <a:t>, </a:t>
            </a:r>
            <a:r>
              <a:rPr lang="en-US" sz="2000" dirty="0" err="1"/>
              <a:t>Diretor</a:t>
            </a:r>
            <a:r>
              <a:rPr lang="en-US" sz="2000" dirty="0"/>
              <a:t> </a:t>
            </a:r>
            <a:r>
              <a:rPr lang="en-US" sz="2000" dirty="0" smtClean="0"/>
              <a:t> de </a:t>
            </a:r>
            <a:r>
              <a:rPr lang="en-US" sz="2000" dirty="0" err="1" smtClean="0"/>
              <a:t>Produção</a:t>
            </a:r>
            <a:r>
              <a:rPr lang="en-US" sz="2000" dirty="0" smtClean="0"/>
              <a:t>, </a:t>
            </a:r>
            <a:r>
              <a:rPr lang="en-US" sz="2000" dirty="0" err="1" smtClean="0"/>
              <a:t>Diretor</a:t>
            </a:r>
            <a:r>
              <a:rPr lang="en-US" sz="2000" dirty="0" smtClean="0"/>
              <a:t> </a:t>
            </a:r>
            <a:r>
              <a:rPr lang="en-US" sz="2000" dirty="0" err="1" smtClean="0"/>
              <a:t>Executivo</a:t>
            </a:r>
            <a:r>
              <a:rPr lang="en-US" sz="2000" dirty="0" smtClean="0"/>
              <a:t>, </a:t>
            </a:r>
            <a:r>
              <a:rPr lang="en-US" sz="2000" dirty="0" err="1" smtClean="0"/>
              <a:t>Diretor</a:t>
            </a:r>
            <a:r>
              <a:rPr lang="en-US" sz="2000" dirty="0" smtClean="0"/>
              <a:t> de </a:t>
            </a:r>
            <a:r>
              <a:rPr lang="en-US" sz="2000" dirty="0" err="1" smtClean="0"/>
              <a:t>Fotografia</a:t>
            </a:r>
            <a:r>
              <a:rPr lang="en-US" sz="2000" dirty="0" smtClean="0"/>
              <a:t>, </a:t>
            </a:r>
            <a:r>
              <a:rPr lang="en-US" sz="2000" dirty="0" err="1" smtClean="0"/>
              <a:t>Diretor</a:t>
            </a:r>
            <a:r>
              <a:rPr lang="en-US" sz="2000" dirty="0" smtClean="0"/>
              <a:t> de Arte</a:t>
            </a:r>
            <a:endParaRPr lang="pt-BR" sz="2000" dirty="0"/>
          </a:p>
        </p:txBody>
      </p:sp>
      <p:sp>
        <p:nvSpPr>
          <p:cNvPr id="7" name="Seta em curva para a direita 5"/>
          <p:cNvSpPr/>
          <p:nvPr/>
        </p:nvSpPr>
        <p:spPr>
          <a:xfrm rot="1783460">
            <a:off x="2425552" y="3004588"/>
            <a:ext cx="450030" cy="776814"/>
          </a:xfrm>
          <a:prstGeom prst="curv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pic>
        <p:nvPicPr>
          <p:cNvPr id="9"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10"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9758555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24744"/>
            <a:ext cx="8229600" cy="4525963"/>
          </a:xfrm>
        </p:spPr>
        <p:txBody>
          <a:bodyPr>
            <a:normAutofit lnSpcReduction="10000"/>
          </a:bodyPr>
          <a:lstStyle/>
          <a:p>
            <a:pPr marL="0" indent="0">
              <a:buNone/>
            </a:pPr>
            <a:r>
              <a:rPr lang="pt-BR" sz="3600" dirty="0" smtClean="0"/>
              <a:t>DIRETOR GERAL</a:t>
            </a:r>
          </a:p>
          <a:p>
            <a:pPr marL="0" indent="0">
              <a:buNone/>
            </a:pPr>
            <a:endParaRPr lang="pt-BR" sz="2800" dirty="0" smtClean="0"/>
          </a:p>
          <a:p>
            <a:pPr marL="0" indent="0">
              <a:buNone/>
            </a:pPr>
            <a:r>
              <a:rPr lang="pt-BR" sz="2800" dirty="0" smtClean="0"/>
              <a:t>Dirige </a:t>
            </a:r>
            <a:r>
              <a:rPr lang="pt-BR" sz="2800" dirty="0" smtClean="0"/>
              <a:t>todos os </a:t>
            </a:r>
            <a:r>
              <a:rPr lang="pt-BR" sz="2800" dirty="0"/>
              <a:t>outros diretores, comandando a </a:t>
            </a:r>
            <a:r>
              <a:rPr lang="pt-BR" sz="2800" dirty="0" smtClean="0"/>
              <a:t>equipe</a:t>
            </a:r>
            <a:r>
              <a:rPr lang="pt-BR" sz="2800" dirty="0" smtClean="0"/>
              <a:t>, a decisão final sobre qualquer elemento deve ser sua.</a:t>
            </a:r>
            <a:endParaRPr lang="pt-BR" sz="2800" dirty="0" smtClean="0"/>
          </a:p>
          <a:p>
            <a:pPr marL="0" indent="0">
              <a:buNone/>
            </a:pPr>
            <a:endParaRPr lang="pt-BR" sz="2800" dirty="0" smtClean="0"/>
          </a:p>
          <a:p>
            <a:pPr marL="0" indent="0" algn="r">
              <a:buNone/>
            </a:pPr>
            <a:r>
              <a:rPr lang="pt-BR" sz="3600" dirty="0" smtClean="0"/>
              <a:t>DIRETOR EXECUTIVO</a:t>
            </a:r>
          </a:p>
          <a:p>
            <a:pPr marL="0" indent="0" algn="r">
              <a:buNone/>
            </a:pPr>
            <a:endParaRPr lang="pt-BR" sz="2800" dirty="0" smtClean="0"/>
          </a:p>
          <a:p>
            <a:pPr marL="0" indent="0" algn="r">
              <a:buNone/>
            </a:pPr>
            <a:r>
              <a:rPr lang="pt-BR" sz="2800" dirty="0" smtClean="0"/>
              <a:t>       Responsável </a:t>
            </a:r>
            <a:r>
              <a:rPr lang="pt-BR" sz="2800" dirty="0"/>
              <a:t>pelo orçamento do filme, corre atrás de patrocínio, pagamento </a:t>
            </a:r>
            <a:r>
              <a:rPr lang="pt-BR" sz="2800" dirty="0" smtClean="0"/>
              <a:t>dos </a:t>
            </a:r>
            <a:r>
              <a:rPr lang="pt-BR" sz="2800" dirty="0"/>
              <a:t>atores e equipe.</a:t>
            </a:r>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40203746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17615"/>
            <a:ext cx="8229600" cy="4525963"/>
          </a:xfrm>
        </p:spPr>
        <p:txBody>
          <a:bodyPr>
            <a:normAutofit fontScale="62500" lnSpcReduction="20000"/>
          </a:bodyPr>
          <a:lstStyle/>
          <a:p>
            <a:pPr marL="0" indent="0">
              <a:buNone/>
            </a:pPr>
            <a:r>
              <a:rPr lang="pt-BR" sz="7000" dirty="0">
                <a:solidFill>
                  <a:schemeClr val="bg1"/>
                </a:solidFill>
              </a:rPr>
              <a:t>SOBRE O </a:t>
            </a:r>
            <a:r>
              <a:rPr lang="pt-BR" sz="7000" dirty="0" smtClean="0">
                <a:solidFill>
                  <a:schemeClr val="bg1"/>
                </a:solidFill>
              </a:rPr>
              <a:t>FILME</a:t>
            </a:r>
          </a:p>
          <a:p>
            <a:pPr marL="0" indent="0">
              <a:buNone/>
            </a:pPr>
            <a:endParaRPr lang="pt-BR" sz="5700" dirty="0">
              <a:solidFill>
                <a:schemeClr val="bg1"/>
              </a:solidFill>
            </a:endParaRPr>
          </a:p>
          <a:p>
            <a:pPr marL="0" indent="0" algn="just">
              <a:buNone/>
            </a:pPr>
            <a:r>
              <a:rPr lang="pt-BR" sz="3400" dirty="0">
                <a:solidFill>
                  <a:schemeClr val="bg1"/>
                </a:solidFill>
              </a:rPr>
              <a:t>Drama leve que conta a história de três jovens. Leonardo (que nasceu cego) e Giovana têm 15 anos de idade, estão no primeiro colegial e são melhores amigos. Quando um novo garoto, Gabriel, entra na escola, os três tornam-se amigos rapidamente. Aos poucos começam a surgir desejos entre eles. Giovana não consegue esconder o que sente por Leonardo, enquanto este </a:t>
            </a:r>
            <a:r>
              <a:rPr lang="pt-BR" sz="3400" dirty="0" smtClean="0">
                <a:solidFill>
                  <a:schemeClr val="bg1"/>
                </a:solidFill>
              </a:rPr>
              <a:t>e </a:t>
            </a:r>
            <a:r>
              <a:rPr lang="pt-BR" sz="3400" dirty="0">
                <a:solidFill>
                  <a:schemeClr val="bg1"/>
                </a:solidFill>
              </a:rPr>
              <a:t>Gabriel se </a:t>
            </a:r>
            <a:r>
              <a:rPr lang="pt-BR" sz="3400" dirty="0" smtClean="0">
                <a:solidFill>
                  <a:schemeClr val="bg1"/>
                </a:solidFill>
              </a:rPr>
              <a:t>descobrem apaixonados </a:t>
            </a:r>
            <a:r>
              <a:rPr lang="pt-BR" sz="3400" dirty="0">
                <a:solidFill>
                  <a:schemeClr val="bg1"/>
                </a:solidFill>
              </a:rPr>
              <a:t>um pelo outro.</a:t>
            </a:r>
          </a:p>
          <a:p>
            <a:endParaRPr lang="pt-BR" dirty="0"/>
          </a:p>
          <a:p>
            <a:endParaRPr lang="pt-BR" dirty="0"/>
          </a:p>
          <a:p>
            <a:pPr marL="0" indent="0" algn="r">
              <a:buNone/>
            </a:pPr>
            <a:r>
              <a:rPr lang="pt-BR" sz="2900" dirty="0">
                <a:solidFill>
                  <a:schemeClr val="bg1"/>
                </a:solidFill>
              </a:rPr>
              <a:t>Eu Não Quero Voltar Sozinho</a:t>
            </a:r>
          </a:p>
          <a:p>
            <a:pPr marL="0" indent="0" algn="r">
              <a:buNone/>
            </a:pPr>
            <a:r>
              <a:rPr lang="pt-BR" sz="2900" dirty="0">
                <a:solidFill>
                  <a:schemeClr val="bg1"/>
                </a:solidFill>
              </a:rPr>
              <a:t>(curta metragem, ficção, 15', cor, 35mm, Dolby SR)</a:t>
            </a:r>
          </a:p>
        </p:txBody>
      </p:sp>
      <p:pic>
        <p:nvPicPr>
          <p:cNvPr id="6"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2834746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8229600" cy="4525963"/>
          </a:xfrm>
        </p:spPr>
        <p:txBody>
          <a:bodyPr>
            <a:normAutofit fontScale="85000" lnSpcReduction="20000"/>
          </a:bodyPr>
          <a:lstStyle/>
          <a:p>
            <a:pPr marL="0" indent="0">
              <a:buNone/>
            </a:pPr>
            <a:r>
              <a:rPr lang="pt-BR" sz="3800" dirty="0" smtClean="0"/>
              <a:t>DIRETOR DE FOTOGRAFIA</a:t>
            </a:r>
          </a:p>
          <a:p>
            <a:pPr marL="0" indent="0">
              <a:buNone/>
            </a:pPr>
            <a:endParaRPr lang="pt-BR" dirty="0" smtClean="0"/>
          </a:p>
          <a:p>
            <a:pPr marL="0" indent="0">
              <a:buNone/>
            </a:pPr>
            <a:r>
              <a:rPr lang="pt-BR" dirty="0" smtClean="0"/>
              <a:t>Responsável </a:t>
            </a:r>
            <a:r>
              <a:rPr lang="pt-BR" dirty="0"/>
              <a:t>pelo posicionamento da câmera, </a:t>
            </a:r>
            <a:r>
              <a:rPr lang="pt-BR" dirty="0" smtClean="0"/>
              <a:t>enquadramentos,tom </a:t>
            </a:r>
            <a:r>
              <a:rPr lang="pt-BR" dirty="0"/>
              <a:t>de cor e iluminação do </a:t>
            </a:r>
            <a:r>
              <a:rPr lang="pt-BR" dirty="0" smtClean="0"/>
              <a:t>cenário.</a:t>
            </a:r>
          </a:p>
          <a:p>
            <a:pPr marL="0" indent="0">
              <a:buNone/>
            </a:pPr>
            <a:endParaRPr lang="en-US" dirty="0"/>
          </a:p>
          <a:p>
            <a:pPr marL="0" indent="0" algn="r">
              <a:buNone/>
            </a:pPr>
            <a:endParaRPr lang="pt-BR" dirty="0" smtClean="0"/>
          </a:p>
          <a:p>
            <a:pPr marL="0" indent="0" algn="r">
              <a:buNone/>
            </a:pPr>
            <a:r>
              <a:rPr lang="pt-BR" sz="3800" dirty="0" smtClean="0"/>
              <a:t>DIRETOR DE ARTE</a:t>
            </a:r>
          </a:p>
          <a:p>
            <a:pPr marL="0" indent="0" algn="r">
              <a:buNone/>
            </a:pPr>
            <a:r>
              <a:rPr lang="pt-BR" dirty="0" smtClean="0"/>
              <a:t>  </a:t>
            </a:r>
          </a:p>
          <a:p>
            <a:pPr marL="0" indent="0" algn="r">
              <a:buNone/>
            </a:pPr>
            <a:r>
              <a:rPr lang="pt-BR" dirty="0" smtClean="0"/>
              <a:t> Busca </a:t>
            </a:r>
            <a:r>
              <a:rPr lang="pt-BR" dirty="0"/>
              <a:t>referências artísticas para compor o cenário, </a:t>
            </a:r>
            <a:r>
              <a:rPr lang="pt-BR" dirty="0" smtClean="0"/>
              <a:t>               responsável pelo figurino </a:t>
            </a:r>
            <a:r>
              <a:rPr lang="pt-BR" dirty="0"/>
              <a:t>dos atores de acordo com </a:t>
            </a:r>
            <a:r>
              <a:rPr lang="pt-BR" dirty="0" smtClean="0"/>
              <a:t>a narrativa</a:t>
            </a:r>
            <a:r>
              <a:rPr lang="pt-BR" dirty="0" smtClean="0"/>
              <a:t>.</a:t>
            </a:r>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88793940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pt-BR" dirty="0" smtClean="0"/>
              <a:t>DIRETOR DE PRODUÇÃO</a:t>
            </a:r>
          </a:p>
          <a:p>
            <a:pPr marL="0" indent="0">
              <a:buNone/>
            </a:pPr>
            <a:endParaRPr lang="pt-BR" dirty="0" smtClean="0"/>
          </a:p>
          <a:p>
            <a:pPr marL="0" indent="0">
              <a:buNone/>
            </a:pPr>
            <a:r>
              <a:rPr lang="pt-BR" sz="2800" dirty="0" smtClean="0"/>
              <a:t>Busca </a:t>
            </a:r>
            <a:r>
              <a:rPr lang="pt-BR" sz="2800" dirty="0"/>
              <a:t>locações para as </a:t>
            </a:r>
            <a:r>
              <a:rPr lang="pt-BR" sz="2800" dirty="0" smtClean="0"/>
              <a:t>gravações</a:t>
            </a:r>
            <a:r>
              <a:rPr lang="pt-BR" sz="2800" dirty="0" smtClean="0"/>
              <a:t>, os atores</a:t>
            </a:r>
            <a:r>
              <a:rPr lang="pt-BR" sz="2800" dirty="0"/>
              <a:t>, organiza os gastos e </a:t>
            </a:r>
            <a:r>
              <a:rPr lang="pt-BR" sz="2800" dirty="0" smtClean="0"/>
              <a:t>faz contatos </a:t>
            </a:r>
            <a:r>
              <a:rPr lang="pt-BR" sz="2800" dirty="0"/>
              <a:t>para a melhor realização do filme.</a:t>
            </a:r>
          </a:p>
          <a:p>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83642793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COMO SE TORNAR UM?</a:t>
            </a:r>
            <a:endParaRPr lang="pt-BR" sz="4000" dirty="0"/>
          </a:p>
        </p:txBody>
      </p:sp>
      <p:sp>
        <p:nvSpPr>
          <p:cNvPr id="3" name="Content Placeholder 2"/>
          <p:cNvSpPr>
            <a:spLocks noGrp="1"/>
          </p:cNvSpPr>
          <p:nvPr>
            <p:ph idx="1"/>
          </p:nvPr>
        </p:nvSpPr>
        <p:spPr>
          <a:xfrm>
            <a:off x="467544" y="1268760"/>
            <a:ext cx="8229600" cy="4525963"/>
          </a:xfrm>
        </p:spPr>
        <p:txBody>
          <a:bodyPr>
            <a:normAutofit lnSpcReduction="10000"/>
          </a:bodyPr>
          <a:lstStyle/>
          <a:p>
            <a:pPr marL="0" indent="0">
              <a:buNone/>
            </a:pPr>
            <a:r>
              <a:rPr lang="en-US" dirty="0" smtClean="0"/>
              <a:t>Para se </a:t>
            </a:r>
            <a:r>
              <a:rPr lang="en-US" dirty="0" err="1" smtClean="0"/>
              <a:t>tornar</a:t>
            </a:r>
            <a:r>
              <a:rPr lang="en-US" dirty="0" smtClean="0"/>
              <a:t> um </a:t>
            </a:r>
            <a:r>
              <a:rPr lang="en-US" dirty="0" err="1" smtClean="0"/>
              <a:t>diretor</a:t>
            </a:r>
            <a:r>
              <a:rPr lang="en-US" dirty="0" smtClean="0"/>
              <a:t> de cinema é </a:t>
            </a:r>
            <a:r>
              <a:rPr lang="en-US" dirty="0" err="1" smtClean="0"/>
              <a:t>preciso</a:t>
            </a:r>
            <a:r>
              <a:rPr lang="en-US" dirty="0" smtClean="0"/>
              <a:t> </a:t>
            </a:r>
            <a:r>
              <a:rPr lang="en-US" dirty="0" err="1" smtClean="0"/>
              <a:t>entender</a:t>
            </a:r>
            <a:r>
              <a:rPr lang="en-US" dirty="0" smtClean="0"/>
              <a:t> </a:t>
            </a:r>
            <a:r>
              <a:rPr lang="en-US" dirty="0" smtClean="0"/>
              <a:t>um </a:t>
            </a:r>
            <a:r>
              <a:rPr lang="en-US" dirty="0" err="1" smtClean="0"/>
              <a:t>pouco</a:t>
            </a:r>
            <a:r>
              <a:rPr lang="en-US" dirty="0" smtClean="0"/>
              <a:t> de </a:t>
            </a:r>
            <a:r>
              <a:rPr lang="en-US" dirty="0" err="1" smtClean="0"/>
              <a:t>tudo</a:t>
            </a:r>
            <a:r>
              <a:rPr lang="en-US" dirty="0" smtClean="0"/>
              <a:t> </a:t>
            </a:r>
            <a:r>
              <a:rPr lang="en-US" dirty="0" err="1" smtClean="0"/>
              <a:t>sobre</a:t>
            </a:r>
            <a:r>
              <a:rPr lang="en-US" dirty="0" smtClean="0"/>
              <a:t> </a:t>
            </a:r>
            <a:r>
              <a:rPr lang="en-US" dirty="0" err="1" smtClean="0"/>
              <a:t>gravação</a:t>
            </a:r>
            <a:r>
              <a:rPr lang="en-US" dirty="0" smtClean="0"/>
              <a:t> </a:t>
            </a:r>
            <a:r>
              <a:rPr lang="en-US" dirty="0" smtClean="0"/>
              <a:t>e </a:t>
            </a:r>
            <a:r>
              <a:rPr lang="en-US" dirty="0" err="1" smtClean="0"/>
              <a:t>treinar</a:t>
            </a:r>
            <a:r>
              <a:rPr lang="en-US" dirty="0" smtClean="0"/>
              <a:t> </a:t>
            </a:r>
            <a:r>
              <a:rPr lang="en-US" dirty="0" err="1" smtClean="0"/>
              <a:t>bastante</a:t>
            </a:r>
            <a:r>
              <a:rPr lang="en-US" dirty="0" smtClean="0"/>
              <a:t>.</a:t>
            </a:r>
          </a:p>
          <a:p>
            <a:pPr marL="0" indent="0" algn="r">
              <a:buNone/>
            </a:pPr>
            <a:r>
              <a:rPr lang="en-US" dirty="0" smtClean="0"/>
              <a:t>BOM DOMINAR:</a:t>
            </a:r>
            <a:endParaRPr lang="en-US" dirty="0"/>
          </a:p>
          <a:p>
            <a:pPr marL="0" indent="0" algn="r">
              <a:buNone/>
            </a:pPr>
            <a:r>
              <a:rPr lang="pt-BR" sz="3000" dirty="0" smtClean="0"/>
              <a:t>aspectos </a:t>
            </a:r>
            <a:r>
              <a:rPr lang="pt-BR" sz="3000" dirty="0"/>
              <a:t>técnicos do </a:t>
            </a:r>
            <a:r>
              <a:rPr lang="pt-BR" sz="3000" dirty="0" smtClean="0"/>
              <a:t>cinema     </a:t>
            </a:r>
            <a:r>
              <a:rPr lang="pt-BR" sz="2200" dirty="0" smtClean="0"/>
              <a:t>edição</a:t>
            </a:r>
            <a:r>
              <a:rPr lang="pt-BR" sz="3000" dirty="0" smtClean="0"/>
              <a:t> </a:t>
            </a:r>
          </a:p>
          <a:p>
            <a:pPr marL="0" indent="0" algn="r">
              <a:buNone/>
            </a:pPr>
            <a:r>
              <a:rPr lang="pt-BR" sz="3000" dirty="0" smtClean="0"/>
              <a:t>trabalho </a:t>
            </a:r>
            <a:r>
              <a:rPr lang="pt-BR" sz="3000" dirty="0"/>
              <a:t>com atores e membros da </a:t>
            </a:r>
            <a:r>
              <a:rPr lang="pt-BR" sz="3000" dirty="0" smtClean="0"/>
              <a:t>equipe, </a:t>
            </a:r>
            <a:endParaRPr lang="pt-BR" sz="3000" dirty="0" smtClean="0"/>
          </a:p>
          <a:p>
            <a:pPr marL="0" indent="0" algn="r">
              <a:buNone/>
            </a:pPr>
            <a:r>
              <a:rPr lang="pt-BR" sz="3000" dirty="0" smtClean="0"/>
              <a:t>estilos </a:t>
            </a:r>
            <a:r>
              <a:rPr lang="pt-BR" sz="3000" dirty="0"/>
              <a:t>de direção, técnicas e </a:t>
            </a:r>
            <a:r>
              <a:rPr lang="pt-BR" sz="3000" dirty="0" smtClean="0"/>
              <a:t>estratégias </a:t>
            </a:r>
          </a:p>
          <a:p>
            <a:pPr marL="0" indent="0" algn="r">
              <a:buNone/>
            </a:pPr>
            <a:r>
              <a:rPr lang="pt-BR" sz="3000" dirty="0" smtClean="0"/>
              <a:t>elementos </a:t>
            </a:r>
            <a:r>
              <a:rPr lang="pt-BR" sz="3000" dirty="0"/>
              <a:t>da </a:t>
            </a:r>
            <a:r>
              <a:rPr lang="pt-BR" sz="3000" dirty="0" smtClean="0"/>
              <a:t>narrativa     </a:t>
            </a:r>
            <a:r>
              <a:rPr lang="pt-BR" sz="2000" dirty="0" smtClean="0"/>
              <a:t>enredo</a:t>
            </a:r>
            <a:r>
              <a:rPr lang="pt-BR" sz="2000" dirty="0"/>
              <a:t>, personagem e </a:t>
            </a:r>
            <a:r>
              <a:rPr lang="pt-BR" sz="2000" dirty="0" smtClean="0"/>
              <a:t>tema </a:t>
            </a:r>
          </a:p>
          <a:p>
            <a:pPr marL="0" indent="0" algn="r">
              <a:buNone/>
            </a:pPr>
            <a:r>
              <a:rPr lang="pt-BR" sz="3000" dirty="0" smtClean="0"/>
              <a:t>história </a:t>
            </a:r>
            <a:r>
              <a:rPr lang="pt-BR" sz="3000" dirty="0"/>
              <a:t>do </a:t>
            </a:r>
            <a:r>
              <a:rPr lang="pt-BR" sz="3000" dirty="0" smtClean="0"/>
              <a:t>cinema – repertório fílmico</a:t>
            </a:r>
            <a:endParaRPr lang="pt-BR" sz="3000" dirty="0"/>
          </a:p>
        </p:txBody>
      </p:sp>
      <p:sp>
        <p:nvSpPr>
          <p:cNvPr id="4" name="Right Arrow 3"/>
          <p:cNvSpPr/>
          <p:nvPr/>
        </p:nvSpPr>
        <p:spPr>
          <a:xfrm>
            <a:off x="7524328" y="3368751"/>
            <a:ext cx="288032" cy="216024"/>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Right Arrow 4"/>
          <p:cNvSpPr/>
          <p:nvPr/>
        </p:nvSpPr>
        <p:spPr>
          <a:xfrm>
            <a:off x="5299393" y="4904855"/>
            <a:ext cx="288032" cy="216024"/>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6"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7"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1448622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COMO COMEÇAR A FILMAR?</a:t>
            </a:r>
            <a:endParaRPr lang="pt-BR" sz="4000" dirty="0"/>
          </a:p>
        </p:txBody>
      </p:sp>
      <p:sp>
        <p:nvSpPr>
          <p:cNvPr id="3" name="Content Placeholder 2"/>
          <p:cNvSpPr>
            <a:spLocks noGrp="1"/>
          </p:cNvSpPr>
          <p:nvPr>
            <p:ph idx="1"/>
          </p:nvPr>
        </p:nvSpPr>
        <p:spPr/>
        <p:txBody>
          <a:bodyPr/>
          <a:lstStyle/>
          <a:p>
            <a:pPr marL="0" indent="0">
              <a:buNone/>
            </a:pPr>
            <a:r>
              <a:rPr lang="pt-BR" dirty="0" smtClean="0"/>
              <a:t>Antes </a:t>
            </a:r>
            <a:r>
              <a:rPr lang="pt-BR" dirty="0"/>
              <a:t>de começar a gravar um filme é necessário uma boa organização para que não haja desperdício de locação, mais estadias e portanto mais </a:t>
            </a:r>
            <a:r>
              <a:rPr lang="pt-BR" dirty="0" smtClean="0"/>
              <a:t>do orçamento. </a:t>
            </a:r>
            <a:r>
              <a:rPr lang="pt-BR" dirty="0"/>
              <a:t>Para isso fazemos uma </a:t>
            </a:r>
            <a:r>
              <a:rPr lang="pt-BR" dirty="0" smtClean="0"/>
              <a:t>DECUPAGEM.</a:t>
            </a:r>
            <a:endParaRPr lang="pt-BR" dirty="0"/>
          </a:p>
        </p:txBody>
      </p:sp>
      <p:sp>
        <p:nvSpPr>
          <p:cNvPr id="4" name="TextBox 3"/>
          <p:cNvSpPr txBox="1"/>
          <p:nvPr/>
        </p:nvSpPr>
        <p:spPr>
          <a:xfrm>
            <a:off x="3779912" y="5085184"/>
            <a:ext cx="5364088" cy="1200329"/>
          </a:xfrm>
          <a:prstGeom prst="rect">
            <a:avLst/>
          </a:prstGeom>
          <a:noFill/>
        </p:spPr>
        <p:txBody>
          <a:bodyPr wrap="square" rtlCol="0">
            <a:spAutoFit/>
          </a:bodyPr>
          <a:lstStyle/>
          <a:p>
            <a:r>
              <a:rPr lang="pt-BR" dirty="0"/>
              <a:t>É o planejamento da filmagem, a divisão de uma cena em planos e a previsão de como </a:t>
            </a:r>
            <a:r>
              <a:rPr lang="pt-BR" dirty="0" smtClean="0"/>
              <a:t>estes planos </a:t>
            </a:r>
            <a:r>
              <a:rPr lang="pt-BR" dirty="0"/>
              <a:t>vão se ligar uns aos </a:t>
            </a:r>
            <a:r>
              <a:rPr lang="pt-BR" dirty="0" smtClean="0"/>
              <a:t>outros.</a:t>
            </a:r>
            <a:endParaRPr lang="pt-BR" dirty="0"/>
          </a:p>
          <a:p>
            <a:endParaRPr lang="pt-BR" dirty="0"/>
          </a:p>
        </p:txBody>
      </p:sp>
      <p:sp>
        <p:nvSpPr>
          <p:cNvPr id="6" name="Seta em curva para a direita 5"/>
          <p:cNvSpPr/>
          <p:nvPr/>
        </p:nvSpPr>
        <p:spPr>
          <a:xfrm>
            <a:off x="2428860" y="4121406"/>
            <a:ext cx="1004464" cy="1736486"/>
          </a:xfrm>
          <a:prstGeom prst="curv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pic>
        <p:nvPicPr>
          <p:cNvPr id="7"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8"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254912511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RECAPITULANDO</a:t>
            </a:r>
            <a:endParaRPr lang="pt-BR" dirty="0"/>
          </a:p>
        </p:txBody>
      </p:sp>
      <p:sp>
        <p:nvSpPr>
          <p:cNvPr id="3" name="Content Placeholder 2"/>
          <p:cNvSpPr>
            <a:spLocks noGrp="1"/>
          </p:cNvSpPr>
          <p:nvPr>
            <p:ph idx="1"/>
          </p:nvPr>
        </p:nvSpPr>
        <p:spPr>
          <a:xfrm>
            <a:off x="457200" y="1600200"/>
            <a:ext cx="7859216" cy="4637112"/>
          </a:xfrm>
        </p:spPr>
        <p:txBody>
          <a:bodyPr>
            <a:normAutofit/>
          </a:bodyPr>
          <a:lstStyle/>
          <a:p>
            <a:pPr marL="0" indent="0">
              <a:buNone/>
            </a:pPr>
            <a:r>
              <a:rPr lang="pt-BR" sz="3600" dirty="0" smtClean="0"/>
              <a:t>SEQUÊNCIA</a:t>
            </a:r>
            <a:r>
              <a:rPr lang="pt-BR" dirty="0" smtClean="0"/>
              <a:t>       é </a:t>
            </a:r>
            <a:r>
              <a:rPr lang="pt-BR" dirty="0"/>
              <a:t>o conjunto de </a:t>
            </a:r>
            <a:r>
              <a:rPr lang="pt-BR" dirty="0" smtClean="0"/>
              <a:t>cenas.</a:t>
            </a:r>
            <a:endParaRPr lang="pt-BR" dirty="0" smtClean="0"/>
          </a:p>
          <a:p>
            <a:pPr marL="0" indent="0">
              <a:buNone/>
            </a:pPr>
            <a:r>
              <a:rPr lang="pt-BR" sz="3600" dirty="0" smtClean="0"/>
              <a:t>CENA      </a:t>
            </a:r>
            <a:r>
              <a:rPr lang="pt-BR" dirty="0" smtClean="0"/>
              <a:t>é </a:t>
            </a:r>
            <a:r>
              <a:rPr lang="pt-BR" dirty="0"/>
              <a:t>um conjunto de Planos do filme que se passam em um mesmo </a:t>
            </a:r>
            <a:r>
              <a:rPr lang="pt-BR" dirty="0" smtClean="0"/>
              <a:t>ambiente e num </a:t>
            </a:r>
            <a:r>
              <a:rPr lang="pt-BR" dirty="0"/>
              <a:t>determinado </a:t>
            </a:r>
            <a:r>
              <a:rPr lang="pt-BR" dirty="0" smtClean="0"/>
              <a:t>tempo.</a:t>
            </a:r>
          </a:p>
          <a:p>
            <a:pPr marL="0" indent="0">
              <a:buNone/>
            </a:pPr>
            <a:r>
              <a:rPr lang="pt-BR" sz="3600" dirty="0" smtClean="0"/>
              <a:t>PLANO     </a:t>
            </a:r>
            <a:r>
              <a:rPr lang="pt-BR" dirty="0" smtClean="0"/>
              <a:t> equivale </a:t>
            </a:r>
            <a:r>
              <a:rPr lang="pt-BR" dirty="0"/>
              <a:t>a cada vez que você liga e </a:t>
            </a:r>
            <a:r>
              <a:rPr lang="pt-BR" dirty="0" smtClean="0"/>
              <a:t>                                                         </a:t>
            </a:r>
          </a:p>
          <a:p>
            <a:pPr marL="0" indent="0" algn="r">
              <a:buNone/>
            </a:pPr>
            <a:r>
              <a:rPr lang="pt-BR" dirty="0"/>
              <a:t> </a:t>
            </a:r>
            <a:r>
              <a:rPr lang="pt-BR" dirty="0" smtClean="0"/>
              <a:t>         desliga </a:t>
            </a:r>
            <a:r>
              <a:rPr lang="pt-BR" dirty="0"/>
              <a:t>a câmera, ou seja, cada vez que ocorre u</a:t>
            </a:r>
            <a:r>
              <a:rPr lang="pt-BR" dirty="0" smtClean="0"/>
              <a:t>m corte.</a:t>
            </a:r>
            <a:endParaRPr lang="pt-BR" dirty="0"/>
          </a:p>
        </p:txBody>
      </p:sp>
      <p:sp>
        <p:nvSpPr>
          <p:cNvPr id="4" name="Right Arrow 3"/>
          <p:cNvSpPr/>
          <p:nvPr/>
        </p:nvSpPr>
        <p:spPr>
          <a:xfrm>
            <a:off x="2843808" y="1772816"/>
            <a:ext cx="432048" cy="288032"/>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Right Arrow 4"/>
          <p:cNvSpPr/>
          <p:nvPr/>
        </p:nvSpPr>
        <p:spPr>
          <a:xfrm>
            <a:off x="1691680" y="2492896"/>
            <a:ext cx="432048" cy="288032"/>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ight Arrow 5"/>
          <p:cNvSpPr/>
          <p:nvPr/>
        </p:nvSpPr>
        <p:spPr>
          <a:xfrm>
            <a:off x="1907704" y="4077072"/>
            <a:ext cx="504056" cy="288032"/>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7"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8"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10162566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2420888"/>
            <a:ext cx="7200800" cy="4525963"/>
          </a:xfrm>
        </p:spPr>
        <p:txBody>
          <a:bodyPr>
            <a:normAutofit/>
          </a:bodyPr>
          <a:lstStyle/>
          <a:p>
            <a:pPr marL="0" indent="0">
              <a:buNone/>
            </a:pPr>
            <a:r>
              <a:rPr lang="en-US" sz="4400" dirty="0" smtClean="0"/>
              <a:t>SEQUÊNCIA     CENA      PLANO</a:t>
            </a:r>
          </a:p>
          <a:p>
            <a:pPr marL="0" indent="0">
              <a:buNone/>
            </a:pPr>
            <a:endParaRPr lang="en-US" sz="4400" dirty="0"/>
          </a:p>
          <a:p>
            <a:pPr marL="0" indent="0" algn="r">
              <a:buNone/>
            </a:pPr>
            <a:endParaRPr lang="en-US" sz="3600" dirty="0"/>
          </a:p>
          <a:p>
            <a:pPr marL="0" indent="0" algn="r">
              <a:buNone/>
            </a:pPr>
            <a:r>
              <a:rPr lang="en-US" sz="3600" dirty="0" smtClean="0"/>
              <a:t>E </a:t>
            </a:r>
            <a:r>
              <a:rPr lang="en-US" sz="3600" dirty="0" err="1" smtClean="0"/>
              <a:t>como</a:t>
            </a:r>
            <a:r>
              <a:rPr lang="en-US" sz="3600" dirty="0" smtClean="0"/>
              <a:t> </a:t>
            </a:r>
            <a:r>
              <a:rPr lang="en-US" sz="3600" dirty="0" err="1" smtClean="0"/>
              <a:t>criar</a:t>
            </a:r>
            <a:r>
              <a:rPr lang="en-US" sz="3600" dirty="0" smtClean="0"/>
              <a:t> </a:t>
            </a:r>
            <a:r>
              <a:rPr lang="en-US" sz="3600" dirty="0" err="1" smtClean="0"/>
              <a:t>esses</a:t>
            </a:r>
            <a:r>
              <a:rPr lang="en-US" sz="3600" dirty="0" smtClean="0"/>
              <a:t> </a:t>
            </a:r>
            <a:r>
              <a:rPr lang="en-US" sz="3600" dirty="0" err="1" smtClean="0"/>
              <a:t>planos</a:t>
            </a:r>
            <a:r>
              <a:rPr lang="en-US" sz="3600" dirty="0" smtClean="0"/>
              <a:t>?</a:t>
            </a:r>
            <a:endParaRPr lang="pt-BR" sz="3600" dirty="0"/>
          </a:p>
        </p:txBody>
      </p:sp>
      <p:sp>
        <p:nvSpPr>
          <p:cNvPr id="5" name="Chevron 4"/>
          <p:cNvSpPr/>
          <p:nvPr/>
        </p:nvSpPr>
        <p:spPr>
          <a:xfrm>
            <a:off x="3707904" y="2636912"/>
            <a:ext cx="288032" cy="360040"/>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6" name="Chevron 5"/>
          <p:cNvSpPr/>
          <p:nvPr/>
        </p:nvSpPr>
        <p:spPr>
          <a:xfrm>
            <a:off x="5652120" y="2636912"/>
            <a:ext cx="288032" cy="360040"/>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pic>
        <p:nvPicPr>
          <p:cNvPr id="7"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8"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55524266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PLANOS NARRATIVOS</a:t>
            </a:r>
            <a:endParaRPr lang="pt-BR" sz="4000" dirty="0"/>
          </a:p>
        </p:txBody>
      </p:sp>
      <p:sp>
        <p:nvSpPr>
          <p:cNvPr id="3" name="Content Placeholder 2"/>
          <p:cNvSpPr>
            <a:spLocks noGrp="1"/>
          </p:cNvSpPr>
          <p:nvPr>
            <p:ph idx="1"/>
          </p:nvPr>
        </p:nvSpPr>
        <p:spPr/>
        <p:txBody>
          <a:bodyPr>
            <a:normAutofit/>
          </a:bodyPr>
          <a:lstStyle/>
          <a:p>
            <a:pPr marL="0" indent="0">
              <a:buNone/>
            </a:pPr>
            <a:r>
              <a:rPr lang="pt-BR" sz="2800" dirty="0" smtClean="0"/>
              <a:t>Planos </a:t>
            </a:r>
            <a:r>
              <a:rPr lang="pt-BR" sz="2800" dirty="0"/>
              <a:t>são imagens soltas ou ações que transmitem algum significado que enriqueçam a narrativa do filme.</a:t>
            </a:r>
          </a:p>
        </p:txBody>
      </p:sp>
      <p:sp>
        <p:nvSpPr>
          <p:cNvPr id="4" name="Seta em curva para a direita 5"/>
          <p:cNvSpPr/>
          <p:nvPr/>
        </p:nvSpPr>
        <p:spPr>
          <a:xfrm rot="20173291">
            <a:off x="3295268" y="2693700"/>
            <a:ext cx="1004464" cy="1736486"/>
          </a:xfrm>
          <a:prstGeom prst="curv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7" name="TextBox 6"/>
          <p:cNvSpPr txBox="1"/>
          <p:nvPr/>
        </p:nvSpPr>
        <p:spPr>
          <a:xfrm>
            <a:off x="4499992" y="2852936"/>
            <a:ext cx="4032448" cy="2246769"/>
          </a:xfrm>
          <a:prstGeom prst="rect">
            <a:avLst/>
          </a:prstGeom>
          <a:noFill/>
        </p:spPr>
        <p:txBody>
          <a:bodyPr wrap="square" rtlCol="0">
            <a:spAutoFit/>
          </a:bodyPr>
          <a:lstStyle/>
          <a:p>
            <a:r>
              <a:rPr lang="pt-BR" sz="2000" dirty="0"/>
              <a:t>Para enriquecer, precisa ser contado da melhor forma possível, assim o ideal é que o diretor  se junte ao diretor de fotografia para que ambos </a:t>
            </a:r>
            <a:r>
              <a:rPr lang="pt-BR" sz="2000" dirty="0" smtClean="0"/>
              <a:t>montem, </a:t>
            </a:r>
            <a:r>
              <a:rPr lang="pt-BR" sz="2000" dirty="0"/>
              <a:t>pelo posicionamento da </a:t>
            </a:r>
            <a:r>
              <a:rPr lang="pt-BR" sz="2000" dirty="0" smtClean="0"/>
              <a:t>câmera, formas </a:t>
            </a:r>
            <a:r>
              <a:rPr lang="pt-BR" sz="2000" dirty="0"/>
              <a:t>de expressar a ação de cada </a:t>
            </a:r>
            <a:r>
              <a:rPr lang="pt-BR" sz="2000" dirty="0" smtClean="0"/>
              <a:t>plano. </a:t>
            </a:r>
            <a:endParaRPr lang="pt-BR" sz="2000" dirty="0"/>
          </a:p>
        </p:txBody>
      </p:sp>
      <p:pic>
        <p:nvPicPr>
          <p:cNvPr id="6"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8"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41220902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4525963"/>
          </a:xfrm>
        </p:spPr>
        <p:txBody>
          <a:bodyPr>
            <a:normAutofit/>
          </a:bodyPr>
          <a:lstStyle/>
          <a:p>
            <a:pPr marL="0" indent="0">
              <a:buNone/>
            </a:pPr>
            <a:r>
              <a:rPr lang="pt-BR" sz="3600" dirty="0" smtClean="0"/>
              <a:t>PLANOS FECHADOS</a:t>
            </a:r>
          </a:p>
          <a:p>
            <a:pPr marL="0" indent="0">
              <a:buNone/>
            </a:pPr>
            <a:endParaRPr lang="pt-BR" sz="2800" dirty="0"/>
          </a:p>
          <a:p>
            <a:pPr marL="0" indent="0">
              <a:buNone/>
            </a:pPr>
            <a:r>
              <a:rPr lang="pt-BR" sz="2800" dirty="0"/>
              <a:t>Gravados próximo a ação, evidenciando detalhes que </a:t>
            </a:r>
            <a:r>
              <a:rPr lang="pt-BR" sz="2800" dirty="0" smtClean="0"/>
              <a:t>não são tão perceptíveis </a:t>
            </a:r>
            <a:r>
              <a:rPr lang="pt-BR" sz="2800" dirty="0"/>
              <a:t>com a </a:t>
            </a:r>
            <a:r>
              <a:rPr lang="pt-BR" sz="2800" dirty="0" smtClean="0"/>
              <a:t>câmera </a:t>
            </a:r>
            <a:r>
              <a:rPr lang="pt-BR" sz="2800" dirty="0"/>
              <a:t>longe, dando mais dramaticidade a ação. Também </a:t>
            </a:r>
            <a:r>
              <a:rPr lang="pt-BR" sz="2800" dirty="0" smtClean="0"/>
              <a:t>pode </a:t>
            </a:r>
            <a:r>
              <a:rPr lang="pt-BR" sz="2800" dirty="0"/>
              <a:t>ser chamado de Close ou Plano Detalhe</a:t>
            </a:r>
            <a:r>
              <a:rPr lang="pt-BR" sz="2800" dirty="0" smtClean="0"/>
              <a:t>.</a:t>
            </a:r>
          </a:p>
          <a:p>
            <a:pPr marL="0" indent="0">
              <a:buNone/>
            </a:pPr>
            <a:endParaRPr lang="pt-BR" sz="2800" dirty="0"/>
          </a:p>
          <a:p>
            <a:pPr marL="0" indent="0" algn="r">
              <a:buNone/>
            </a:pPr>
            <a:r>
              <a:rPr lang="pt-BR" sz="2000" dirty="0" smtClean="0"/>
              <a:t>                    ex</a:t>
            </a:r>
            <a:r>
              <a:rPr lang="pt-BR" sz="2000" dirty="0"/>
              <a:t>: Ator cansado após correr e é filmado a gota de suor descendo pela sua testa.</a:t>
            </a:r>
          </a:p>
          <a:p>
            <a:endParaRPr lang="pt-BR" dirty="0"/>
          </a:p>
        </p:txBody>
      </p:sp>
      <p:pic>
        <p:nvPicPr>
          <p:cNvPr id="4" name="Picture 2" descr="C:\Users\cinema UFPel\Desktop\power points produção de vídeo estudantil\cropped-produçãovideo1.jpg"/>
          <p:cNvPicPr>
            <a:picLocks noChangeAspect="1" noChangeArrowheads="1"/>
          </p:cNvPicPr>
          <p:nvPr/>
        </p:nvPicPr>
        <p:blipFill>
          <a:blip r:embed="rId4"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5"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52140247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2984"/>
            <a:ext cx="8229600" cy="4525963"/>
          </a:xfrm>
        </p:spPr>
        <p:txBody>
          <a:bodyPr>
            <a:normAutofit/>
          </a:bodyPr>
          <a:lstStyle/>
          <a:p>
            <a:pPr marL="0" indent="0">
              <a:buNone/>
            </a:pPr>
            <a:r>
              <a:rPr lang="en-US" sz="3600" dirty="0" smtClean="0"/>
              <a:t>PLANOS ABERTOS</a:t>
            </a:r>
          </a:p>
          <a:p>
            <a:pPr marL="0" indent="0">
              <a:buNone/>
            </a:pPr>
            <a:endParaRPr lang="pt-BR" dirty="0" smtClean="0"/>
          </a:p>
          <a:p>
            <a:pPr marL="0" indent="0">
              <a:buNone/>
            </a:pPr>
            <a:r>
              <a:rPr lang="pt-BR" dirty="0" smtClean="0"/>
              <a:t>Buscam </a:t>
            </a:r>
            <a:r>
              <a:rPr lang="pt-BR" dirty="0"/>
              <a:t>um distanciamento maior em relação à ação, mais narrativos, situando o espectador no filme, também podendo ser chamado de plano geral</a:t>
            </a:r>
            <a:r>
              <a:rPr lang="pt-BR" dirty="0" smtClean="0"/>
              <a:t>.</a:t>
            </a:r>
          </a:p>
          <a:p>
            <a:pPr marL="0" indent="0">
              <a:buNone/>
            </a:pPr>
            <a:endParaRPr lang="pt-BR" sz="2000" dirty="0"/>
          </a:p>
          <a:p>
            <a:pPr marL="0" indent="0" algn="r">
              <a:buNone/>
            </a:pPr>
            <a:r>
              <a:rPr lang="pt-BR" sz="2000" dirty="0"/>
              <a:t>ex: Início de filmes, mostrando toda a cidade antes de aparecer o protagonista.</a:t>
            </a:r>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90852653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80728"/>
            <a:ext cx="8229600" cy="5112568"/>
          </a:xfrm>
        </p:spPr>
        <p:txBody>
          <a:bodyPr>
            <a:normAutofit fontScale="92500" lnSpcReduction="10000"/>
          </a:bodyPr>
          <a:lstStyle/>
          <a:p>
            <a:pPr marL="0" indent="0">
              <a:buNone/>
            </a:pPr>
            <a:r>
              <a:rPr lang="pt-BR" sz="3900" dirty="0"/>
              <a:t>PLANO DE CIMA PARA </a:t>
            </a:r>
            <a:r>
              <a:rPr lang="pt-BR" sz="3900" dirty="0" smtClean="0"/>
              <a:t>BAIXO</a:t>
            </a:r>
          </a:p>
          <a:p>
            <a:pPr marL="0" indent="0">
              <a:buNone/>
            </a:pPr>
            <a:endParaRPr lang="pt-BR" dirty="0"/>
          </a:p>
          <a:p>
            <a:pPr marL="0" indent="0">
              <a:buNone/>
            </a:pPr>
            <a:r>
              <a:rPr lang="pt-BR" dirty="0"/>
              <a:t>Câmera que </a:t>
            </a:r>
            <a:r>
              <a:rPr lang="pt-BR" dirty="0" smtClean="0"/>
              <a:t>filma </a:t>
            </a:r>
            <a:r>
              <a:rPr lang="pt-BR" dirty="0"/>
              <a:t>de cima determinada ação querendo passar a idéia de inferioridade em relação à outra coisa. </a:t>
            </a:r>
          </a:p>
          <a:p>
            <a:pPr marL="0" indent="0" algn="r">
              <a:buNone/>
            </a:pPr>
            <a:endParaRPr lang="pt-BR" dirty="0" smtClean="0"/>
          </a:p>
          <a:p>
            <a:pPr marL="0" indent="0" algn="r">
              <a:buNone/>
            </a:pPr>
            <a:r>
              <a:rPr lang="pt-BR" sz="3900" dirty="0" smtClean="0"/>
              <a:t>PLANO </a:t>
            </a:r>
            <a:r>
              <a:rPr lang="pt-BR" sz="3900" dirty="0"/>
              <a:t>DE BAIXO PARA </a:t>
            </a:r>
            <a:r>
              <a:rPr lang="pt-BR" sz="3900" dirty="0" smtClean="0"/>
              <a:t>CIMA</a:t>
            </a:r>
          </a:p>
          <a:p>
            <a:pPr marL="0" indent="0" algn="r">
              <a:buNone/>
            </a:pPr>
            <a:endParaRPr lang="pt-BR" dirty="0"/>
          </a:p>
          <a:p>
            <a:pPr marL="0" indent="0" algn="r">
              <a:buNone/>
            </a:pPr>
            <a:r>
              <a:rPr lang="pt-BR" dirty="0"/>
              <a:t>Ao contrário da anterior, serve para mostrar </a:t>
            </a:r>
            <a:r>
              <a:rPr lang="pt-BR" dirty="0" smtClean="0"/>
              <a:t>                                           </a:t>
            </a:r>
            <a:r>
              <a:rPr lang="pt-BR" dirty="0" smtClean="0"/>
              <a:t> superioridade</a:t>
            </a:r>
            <a:r>
              <a:rPr lang="pt-BR" dirty="0"/>
              <a:t>, grandiosidade da determinada ação.</a:t>
            </a:r>
          </a:p>
        </p:txBody>
      </p:sp>
      <p:pic>
        <p:nvPicPr>
          <p:cNvPr id="4" name="Picture 2" descr="C:\Users\cinema UFPel\Desktop\power points produção de vídeo estudantil\cropped-produçãovideo1.jpg"/>
          <p:cNvPicPr>
            <a:picLocks noChangeAspect="1" noChangeArrowheads="1"/>
          </p:cNvPicPr>
          <p:nvPr/>
        </p:nvPicPr>
        <p:blipFill>
          <a:blip r:embed="rId3" cstate="print"/>
          <a:srcRect/>
          <a:stretch>
            <a:fillRect/>
          </a:stretch>
        </p:blipFill>
        <p:spPr bwMode="auto">
          <a:xfrm>
            <a:off x="7229415" y="6000768"/>
            <a:ext cx="1200237" cy="593615"/>
          </a:xfrm>
          <a:prstGeom prst="rect">
            <a:avLst/>
          </a:prstGeom>
          <a:noFill/>
        </p:spPr>
      </p:pic>
      <p:pic>
        <p:nvPicPr>
          <p:cNvPr id="5" name="Picture 3" descr="C:\Users\cinema UFPel\Desktop\power points produção de vídeo estudantil\200px-UFPEL-ESCUDO-2013.png"/>
          <p:cNvPicPr>
            <a:picLocks noChangeAspect="1" noChangeArrowheads="1"/>
          </p:cNvPicPr>
          <p:nvPr/>
        </p:nvPicPr>
        <p:blipFill>
          <a:blip r:embed="rId4"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42017443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3568" y="1052736"/>
            <a:ext cx="7704856" cy="4062651"/>
          </a:xfrm>
          <a:prstGeom prst="rect">
            <a:avLst/>
          </a:prstGeom>
          <a:noFill/>
        </p:spPr>
        <p:txBody>
          <a:bodyPr wrap="square" rtlCol="0">
            <a:spAutoFit/>
          </a:bodyPr>
          <a:lstStyle/>
          <a:p>
            <a:endParaRPr lang="en-US" sz="3600" dirty="0">
              <a:solidFill>
                <a:schemeClr val="bg1"/>
              </a:solidFill>
              <a:latin typeface="Cordia New" pitchFamily="34" charset="-34"/>
              <a:cs typeface="Cordia New" pitchFamily="34" charset="-34"/>
            </a:endParaRPr>
          </a:p>
          <a:p>
            <a:r>
              <a:rPr lang="en-US" sz="4000" dirty="0">
                <a:solidFill>
                  <a:schemeClr val="bg1"/>
                </a:solidFill>
                <a:latin typeface="Trebuchet MS" pitchFamily="34" charset="0"/>
                <a:cs typeface="Cordia New" pitchFamily="34" charset="-34"/>
              </a:rPr>
              <a:t>COMO FAZER UM VÍDEO?</a:t>
            </a:r>
          </a:p>
          <a:p>
            <a:endParaRPr lang="en-US" sz="3200" dirty="0">
              <a:solidFill>
                <a:schemeClr val="bg1"/>
              </a:solidFill>
              <a:latin typeface="Trebuchet MS" pitchFamily="34" charset="0"/>
              <a:cs typeface="Cordia New" pitchFamily="34" charset="-34"/>
            </a:endParaRPr>
          </a:p>
          <a:p>
            <a:pPr marL="742950" indent="-742950">
              <a:buAutoNum type="arabicPeriod"/>
            </a:pPr>
            <a:r>
              <a:rPr lang="en-US" sz="3600" dirty="0">
                <a:solidFill>
                  <a:schemeClr val="bg1"/>
                </a:solidFill>
              </a:rPr>
              <a:t>IDEIA = o </a:t>
            </a:r>
            <a:r>
              <a:rPr lang="en-US" sz="3600" dirty="0" err="1">
                <a:solidFill>
                  <a:schemeClr val="bg1"/>
                </a:solidFill>
              </a:rPr>
              <a:t>que</a:t>
            </a:r>
            <a:r>
              <a:rPr lang="en-US" sz="3600" dirty="0">
                <a:solidFill>
                  <a:schemeClr val="bg1"/>
                </a:solidFill>
              </a:rPr>
              <a:t> </a:t>
            </a:r>
            <a:r>
              <a:rPr lang="en-US" sz="3600" dirty="0" err="1">
                <a:solidFill>
                  <a:schemeClr val="bg1"/>
                </a:solidFill>
              </a:rPr>
              <a:t>você</a:t>
            </a:r>
            <a:r>
              <a:rPr lang="en-US" sz="3600" dirty="0">
                <a:solidFill>
                  <a:schemeClr val="bg1"/>
                </a:solidFill>
              </a:rPr>
              <a:t> </a:t>
            </a:r>
            <a:r>
              <a:rPr lang="en-US" sz="3600" dirty="0" err="1">
                <a:solidFill>
                  <a:schemeClr val="bg1"/>
                </a:solidFill>
              </a:rPr>
              <a:t>quer</a:t>
            </a:r>
            <a:r>
              <a:rPr lang="en-US" sz="3600" dirty="0">
                <a:solidFill>
                  <a:schemeClr val="bg1"/>
                </a:solidFill>
              </a:rPr>
              <a:t> </a:t>
            </a:r>
            <a:r>
              <a:rPr lang="en-US" sz="3600" dirty="0" err="1" smtClean="0">
                <a:solidFill>
                  <a:schemeClr val="bg1"/>
                </a:solidFill>
              </a:rPr>
              <a:t>mostrar</a:t>
            </a:r>
            <a:r>
              <a:rPr lang="en-US" sz="3600" dirty="0" smtClean="0">
                <a:solidFill>
                  <a:schemeClr val="bg1"/>
                </a:solidFill>
              </a:rPr>
              <a:t>.</a:t>
            </a:r>
            <a:endParaRPr lang="en-US" sz="3600" dirty="0">
              <a:solidFill>
                <a:schemeClr val="bg1"/>
              </a:solidFill>
            </a:endParaRPr>
          </a:p>
          <a:p>
            <a:pPr marL="742950" indent="-742950">
              <a:buAutoNum type="arabicPeriod"/>
            </a:pPr>
            <a:endParaRPr lang="en-US" sz="3200" dirty="0">
              <a:solidFill>
                <a:schemeClr val="bg1"/>
              </a:solidFill>
              <a:latin typeface="Trebuchet MS" pitchFamily="34" charset="0"/>
              <a:cs typeface="Cordia New" pitchFamily="34" charset="-34"/>
            </a:endParaRPr>
          </a:p>
          <a:p>
            <a:r>
              <a:rPr lang="en-US" sz="3200" dirty="0">
                <a:solidFill>
                  <a:schemeClr val="bg1"/>
                </a:solidFill>
              </a:rPr>
              <a:t>É </a:t>
            </a:r>
            <a:r>
              <a:rPr lang="en-US" sz="3200" dirty="0" err="1">
                <a:solidFill>
                  <a:schemeClr val="bg1"/>
                </a:solidFill>
              </a:rPr>
              <a:t>possível</a:t>
            </a:r>
            <a:r>
              <a:rPr lang="en-US" sz="3200" dirty="0">
                <a:solidFill>
                  <a:schemeClr val="bg1"/>
                </a:solidFill>
              </a:rPr>
              <a:t>?</a:t>
            </a:r>
          </a:p>
          <a:p>
            <a:r>
              <a:rPr lang="en-US" sz="3200" dirty="0">
                <a:solidFill>
                  <a:schemeClr val="bg1"/>
                </a:solidFill>
              </a:rPr>
              <a:t>Tem um </a:t>
            </a:r>
            <a:r>
              <a:rPr lang="en-US" sz="3200" dirty="0" err="1">
                <a:solidFill>
                  <a:schemeClr val="bg1"/>
                </a:solidFill>
              </a:rPr>
              <a:t>porquê</a:t>
            </a:r>
            <a:r>
              <a:rPr lang="en-US" sz="3200" dirty="0">
                <a:solidFill>
                  <a:schemeClr val="bg1"/>
                </a:solidFill>
              </a:rPr>
              <a:t>?</a:t>
            </a:r>
          </a:p>
          <a:p>
            <a:endParaRPr lang="pt-BR" dirty="0"/>
          </a:p>
        </p:txBody>
      </p:sp>
      <p:pic>
        <p:nvPicPr>
          <p:cNvPr id="3"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4"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9145635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229600" cy="4525963"/>
          </a:xfrm>
        </p:spPr>
        <p:txBody>
          <a:bodyPr>
            <a:normAutofit/>
          </a:bodyPr>
          <a:lstStyle/>
          <a:p>
            <a:pPr marL="0" indent="0">
              <a:buNone/>
            </a:pPr>
            <a:r>
              <a:rPr lang="pt-BR" sz="2400" dirty="0">
                <a:solidFill>
                  <a:schemeClr val="bg1"/>
                </a:solidFill>
              </a:rPr>
              <a:t>A sua </a:t>
            </a:r>
            <a:r>
              <a:rPr lang="pt-BR" sz="2400" dirty="0" smtClean="0">
                <a:solidFill>
                  <a:schemeClr val="bg1"/>
                </a:solidFill>
              </a:rPr>
              <a:t>ideia</a:t>
            </a:r>
            <a:r>
              <a:rPr lang="pt-BR" sz="2400" dirty="0">
                <a:solidFill>
                  <a:schemeClr val="bg1"/>
                </a:solidFill>
              </a:rPr>
              <a:t>, provavelmente, </a:t>
            </a:r>
            <a:r>
              <a:rPr lang="pt-BR" sz="2400" dirty="0" smtClean="0">
                <a:solidFill>
                  <a:schemeClr val="bg1"/>
                </a:solidFill>
              </a:rPr>
              <a:t>deve </a:t>
            </a:r>
            <a:r>
              <a:rPr lang="pt-BR" sz="2400" dirty="0">
                <a:solidFill>
                  <a:schemeClr val="bg1"/>
                </a:solidFill>
              </a:rPr>
              <a:t>se encaixar em algum </a:t>
            </a:r>
            <a:r>
              <a:rPr lang="pt-BR" sz="2400" dirty="0" smtClean="0">
                <a:solidFill>
                  <a:schemeClr val="bg1"/>
                </a:solidFill>
              </a:rPr>
              <a:t>gênero que já existe!</a:t>
            </a:r>
          </a:p>
          <a:p>
            <a:pPr marL="0" indent="0">
              <a:buNone/>
            </a:pPr>
            <a:r>
              <a:rPr lang="pt-BR" sz="2400" dirty="0" smtClean="0">
                <a:solidFill>
                  <a:schemeClr val="bg1"/>
                </a:solidFill>
              </a:rPr>
              <a:t>Por </a:t>
            </a:r>
            <a:r>
              <a:rPr lang="pt-BR" sz="2400" dirty="0">
                <a:solidFill>
                  <a:schemeClr val="bg1"/>
                </a:solidFill>
              </a:rPr>
              <a:t>que você não escolhe o que mais lhe agrada para </a:t>
            </a:r>
            <a:r>
              <a:rPr lang="pt-BR" sz="2400" dirty="0" smtClean="0">
                <a:solidFill>
                  <a:schemeClr val="bg1"/>
                </a:solidFill>
              </a:rPr>
              <a:t>ajudar escrever a </a:t>
            </a:r>
            <a:r>
              <a:rPr lang="pt-BR" sz="2400" dirty="0">
                <a:solidFill>
                  <a:schemeClr val="bg1"/>
                </a:solidFill>
              </a:rPr>
              <a:t>história?</a:t>
            </a:r>
            <a:r>
              <a:rPr lang="pt-BR" sz="7000" dirty="0">
                <a:solidFill>
                  <a:schemeClr val="bg1"/>
                </a:solidFill>
              </a:rPr>
              <a:t/>
            </a:r>
            <a:br>
              <a:rPr lang="pt-BR" sz="7000" dirty="0">
                <a:solidFill>
                  <a:schemeClr val="bg1"/>
                </a:solidFill>
              </a:rPr>
            </a:br>
            <a:endParaRPr lang="pt-BR" sz="3600" dirty="0">
              <a:solidFill>
                <a:schemeClr val="bg1"/>
              </a:solidFill>
            </a:endParaRPr>
          </a:p>
        </p:txBody>
      </p:sp>
      <p:sp>
        <p:nvSpPr>
          <p:cNvPr id="5" name="TextBox 4"/>
          <p:cNvSpPr txBox="1"/>
          <p:nvPr/>
        </p:nvSpPr>
        <p:spPr>
          <a:xfrm>
            <a:off x="2771800" y="1871522"/>
            <a:ext cx="3528392" cy="4893647"/>
          </a:xfrm>
          <a:prstGeom prst="rect">
            <a:avLst/>
          </a:prstGeom>
          <a:noFill/>
        </p:spPr>
        <p:txBody>
          <a:bodyPr wrap="square" rtlCol="0">
            <a:spAutoFit/>
          </a:bodyPr>
          <a:lstStyle/>
          <a:p>
            <a:pPr algn="ctr"/>
            <a:r>
              <a:rPr lang="pt-BR" sz="3200" dirty="0">
                <a:solidFill>
                  <a:schemeClr val="bg1"/>
                </a:solidFill>
              </a:rPr>
              <a:t/>
            </a:r>
            <a:br>
              <a:rPr lang="pt-BR" sz="3200" dirty="0">
                <a:solidFill>
                  <a:schemeClr val="bg1"/>
                </a:solidFill>
              </a:rPr>
            </a:br>
            <a:r>
              <a:rPr lang="pt-BR" dirty="0">
                <a:solidFill>
                  <a:schemeClr val="bg1"/>
                </a:solidFill>
              </a:rPr>
              <a:t>Ação</a:t>
            </a:r>
            <a:br>
              <a:rPr lang="pt-BR" dirty="0">
                <a:solidFill>
                  <a:schemeClr val="bg1"/>
                </a:solidFill>
              </a:rPr>
            </a:br>
            <a:r>
              <a:rPr lang="pt-BR" dirty="0">
                <a:solidFill>
                  <a:schemeClr val="bg1"/>
                </a:solidFill>
              </a:rPr>
              <a:t>Aventura</a:t>
            </a:r>
            <a:br>
              <a:rPr lang="pt-BR" dirty="0">
                <a:solidFill>
                  <a:schemeClr val="bg1"/>
                </a:solidFill>
              </a:rPr>
            </a:br>
            <a:r>
              <a:rPr lang="pt-BR" dirty="0">
                <a:solidFill>
                  <a:schemeClr val="bg1"/>
                </a:solidFill>
              </a:rPr>
              <a:t>Comédia</a:t>
            </a:r>
            <a:br>
              <a:rPr lang="pt-BR" dirty="0">
                <a:solidFill>
                  <a:schemeClr val="bg1"/>
                </a:solidFill>
              </a:rPr>
            </a:br>
            <a:r>
              <a:rPr lang="pt-BR" dirty="0">
                <a:solidFill>
                  <a:schemeClr val="bg1"/>
                </a:solidFill>
              </a:rPr>
              <a:t>Comédia romântica</a:t>
            </a:r>
            <a:br>
              <a:rPr lang="pt-BR" dirty="0">
                <a:solidFill>
                  <a:schemeClr val="bg1"/>
                </a:solidFill>
              </a:rPr>
            </a:br>
            <a:r>
              <a:rPr lang="pt-BR" dirty="0" smtClean="0">
                <a:solidFill>
                  <a:schemeClr val="bg1"/>
                </a:solidFill>
              </a:rPr>
              <a:t>Documentário</a:t>
            </a:r>
            <a:r>
              <a:rPr lang="pt-BR" dirty="0">
                <a:solidFill>
                  <a:schemeClr val="bg1"/>
                </a:solidFill>
              </a:rPr>
              <a:t/>
            </a:r>
            <a:br>
              <a:rPr lang="pt-BR" dirty="0">
                <a:solidFill>
                  <a:schemeClr val="bg1"/>
                </a:solidFill>
              </a:rPr>
            </a:br>
            <a:r>
              <a:rPr lang="pt-BR" dirty="0">
                <a:solidFill>
                  <a:schemeClr val="bg1"/>
                </a:solidFill>
              </a:rPr>
              <a:t>Drama</a:t>
            </a:r>
            <a:br>
              <a:rPr lang="pt-BR" dirty="0">
                <a:solidFill>
                  <a:schemeClr val="bg1"/>
                </a:solidFill>
              </a:rPr>
            </a:br>
            <a:r>
              <a:rPr lang="pt-BR" dirty="0">
                <a:solidFill>
                  <a:schemeClr val="bg1"/>
                </a:solidFill>
              </a:rPr>
              <a:t>Fantasia</a:t>
            </a:r>
            <a:br>
              <a:rPr lang="pt-BR" dirty="0">
                <a:solidFill>
                  <a:schemeClr val="bg1"/>
                </a:solidFill>
              </a:rPr>
            </a:br>
            <a:r>
              <a:rPr lang="pt-BR" dirty="0">
                <a:solidFill>
                  <a:schemeClr val="bg1"/>
                </a:solidFill>
              </a:rPr>
              <a:t>Faroeste</a:t>
            </a:r>
            <a:br>
              <a:rPr lang="pt-BR" dirty="0">
                <a:solidFill>
                  <a:schemeClr val="bg1"/>
                </a:solidFill>
              </a:rPr>
            </a:br>
            <a:r>
              <a:rPr lang="pt-BR" dirty="0">
                <a:solidFill>
                  <a:schemeClr val="bg1"/>
                </a:solidFill>
              </a:rPr>
              <a:t>Ficção científica</a:t>
            </a:r>
            <a:br>
              <a:rPr lang="pt-BR" dirty="0">
                <a:solidFill>
                  <a:schemeClr val="bg1"/>
                </a:solidFill>
              </a:rPr>
            </a:br>
            <a:r>
              <a:rPr lang="pt-BR" dirty="0">
                <a:solidFill>
                  <a:schemeClr val="bg1"/>
                </a:solidFill>
              </a:rPr>
              <a:t>Musical</a:t>
            </a:r>
            <a:br>
              <a:rPr lang="pt-BR" dirty="0">
                <a:solidFill>
                  <a:schemeClr val="bg1"/>
                </a:solidFill>
              </a:rPr>
            </a:br>
            <a:r>
              <a:rPr lang="pt-BR" dirty="0">
                <a:solidFill>
                  <a:schemeClr val="bg1"/>
                </a:solidFill>
              </a:rPr>
              <a:t>Romance</a:t>
            </a:r>
            <a:br>
              <a:rPr lang="pt-BR" dirty="0">
                <a:solidFill>
                  <a:schemeClr val="bg1"/>
                </a:solidFill>
              </a:rPr>
            </a:br>
            <a:r>
              <a:rPr lang="pt-BR" dirty="0">
                <a:solidFill>
                  <a:schemeClr val="bg1"/>
                </a:solidFill>
              </a:rPr>
              <a:t>Suspense</a:t>
            </a:r>
            <a:br>
              <a:rPr lang="pt-BR" dirty="0">
                <a:solidFill>
                  <a:schemeClr val="bg1"/>
                </a:solidFill>
              </a:rPr>
            </a:br>
            <a:r>
              <a:rPr lang="pt-BR" dirty="0">
                <a:solidFill>
                  <a:schemeClr val="bg1"/>
                </a:solidFill>
              </a:rPr>
              <a:t>Terror</a:t>
            </a:r>
            <a:br>
              <a:rPr lang="pt-BR" dirty="0">
                <a:solidFill>
                  <a:schemeClr val="bg1"/>
                </a:solidFill>
              </a:rPr>
            </a:br>
            <a:r>
              <a:rPr lang="pt-BR" sz="2800" dirty="0">
                <a:solidFill>
                  <a:schemeClr val="bg1"/>
                </a:solidFill>
              </a:rPr>
              <a:t>Entre outros!</a:t>
            </a:r>
          </a:p>
          <a:p>
            <a:pPr algn="ctr"/>
            <a:endParaRPr lang="pt-BR" dirty="0"/>
          </a:p>
        </p:txBody>
      </p:sp>
      <p:sp>
        <p:nvSpPr>
          <p:cNvPr id="8" name="Right Arrow 7"/>
          <p:cNvSpPr/>
          <p:nvPr/>
        </p:nvSpPr>
        <p:spPr>
          <a:xfrm rot="1572119">
            <a:off x="2950700" y="2365317"/>
            <a:ext cx="1088388" cy="351921"/>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9"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10"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4301251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1700808"/>
            <a:ext cx="8229600" cy="4525963"/>
          </a:xfrm>
        </p:spPr>
        <p:txBody>
          <a:bodyPr>
            <a:normAutofit/>
          </a:bodyPr>
          <a:lstStyle/>
          <a:p>
            <a:pPr marL="0" indent="0">
              <a:buNone/>
            </a:pPr>
            <a:r>
              <a:rPr lang="en-US" sz="4000" dirty="0" smtClean="0">
                <a:solidFill>
                  <a:schemeClr val="bg1"/>
                </a:solidFill>
              </a:rPr>
              <a:t>2. </a:t>
            </a:r>
            <a:r>
              <a:rPr lang="en-US" sz="4400" dirty="0" smtClean="0">
                <a:solidFill>
                  <a:schemeClr val="bg1"/>
                </a:solidFill>
              </a:rPr>
              <a:t>ROTEIRO</a:t>
            </a:r>
            <a:r>
              <a:rPr lang="en-US" sz="4000" dirty="0" smtClean="0">
                <a:solidFill>
                  <a:schemeClr val="bg1"/>
                </a:solidFill>
              </a:rPr>
              <a:t> </a:t>
            </a:r>
            <a:r>
              <a:rPr lang="en-US" sz="4000" dirty="0">
                <a:solidFill>
                  <a:schemeClr val="bg1"/>
                </a:solidFill>
              </a:rPr>
              <a:t>= </a:t>
            </a:r>
            <a:r>
              <a:rPr lang="en-US" sz="4000" dirty="0" err="1">
                <a:solidFill>
                  <a:schemeClr val="bg1"/>
                </a:solidFill>
              </a:rPr>
              <a:t>como</a:t>
            </a:r>
            <a:r>
              <a:rPr lang="en-US" sz="4000" dirty="0">
                <a:solidFill>
                  <a:schemeClr val="bg1"/>
                </a:solidFill>
              </a:rPr>
              <a:t> </a:t>
            </a:r>
            <a:r>
              <a:rPr lang="en-US" sz="4000" dirty="0" err="1" smtClean="0">
                <a:solidFill>
                  <a:schemeClr val="bg1"/>
                </a:solidFill>
              </a:rPr>
              <a:t>mostrar</a:t>
            </a:r>
            <a:r>
              <a:rPr lang="en-US" sz="4000" dirty="0" smtClean="0">
                <a:solidFill>
                  <a:schemeClr val="bg1"/>
                </a:solidFill>
              </a:rPr>
              <a:t> a </a:t>
            </a:r>
            <a:r>
              <a:rPr lang="en-US" sz="4000" dirty="0" smtClean="0">
                <a:solidFill>
                  <a:schemeClr val="bg1"/>
                </a:solidFill>
              </a:rPr>
              <a:t>ideia.</a:t>
            </a:r>
            <a:endParaRPr lang="en-US" sz="4000" dirty="0">
              <a:solidFill>
                <a:schemeClr val="bg1"/>
              </a:solidFill>
            </a:endParaRPr>
          </a:p>
          <a:p>
            <a:pPr marL="0" indent="0">
              <a:buNone/>
            </a:pPr>
            <a:endParaRPr lang="en-US" dirty="0">
              <a:solidFill>
                <a:schemeClr val="bg1"/>
              </a:solidFill>
            </a:endParaRPr>
          </a:p>
          <a:p>
            <a:pPr marL="0" indent="0">
              <a:buNone/>
            </a:pPr>
            <a:r>
              <a:rPr lang="en-US" sz="3600" dirty="0" err="1" smtClean="0">
                <a:solidFill>
                  <a:schemeClr val="bg1"/>
                </a:solidFill>
              </a:rPr>
              <a:t>Descrever</a:t>
            </a:r>
            <a:r>
              <a:rPr lang="en-US" sz="3600" dirty="0" smtClean="0">
                <a:solidFill>
                  <a:schemeClr val="bg1"/>
                </a:solidFill>
              </a:rPr>
              <a:t> a </a:t>
            </a:r>
            <a:r>
              <a:rPr lang="en-US" sz="3600" dirty="0" err="1" smtClean="0">
                <a:solidFill>
                  <a:schemeClr val="bg1"/>
                </a:solidFill>
              </a:rPr>
              <a:t>história</a:t>
            </a:r>
            <a:r>
              <a:rPr lang="en-US" sz="3600" dirty="0" smtClean="0">
                <a:solidFill>
                  <a:schemeClr val="bg1"/>
                </a:solidFill>
              </a:rPr>
              <a:t> </a:t>
            </a:r>
            <a:r>
              <a:rPr lang="en-US" sz="3600" dirty="0" err="1" smtClean="0">
                <a:solidFill>
                  <a:schemeClr val="bg1"/>
                </a:solidFill>
              </a:rPr>
              <a:t>em</a:t>
            </a:r>
            <a:r>
              <a:rPr lang="en-US" sz="3600" dirty="0" smtClean="0">
                <a:solidFill>
                  <a:schemeClr val="bg1"/>
                </a:solidFill>
              </a:rPr>
              <a:t> </a:t>
            </a:r>
            <a:r>
              <a:rPr lang="en-US" sz="3600" dirty="0" err="1" smtClean="0">
                <a:solidFill>
                  <a:schemeClr val="bg1"/>
                </a:solidFill>
              </a:rPr>
              <a:t>imagens</a:t>
            </a:r>
            <a:r>
              <a:rPr lang="en-US" sz="3600" dirty="0" smtClean="0">
                <a:solidFill>
                  <a:schemeClr val="bg1"/>
                </a:solidFill>
              </a:rPr>
              <a:t> </a:t>
            </a:r>
            <a:r>
              <a:rPr lang="en-US" sz="3600" dirty="0">
                <a:solidFill>
                  <a:schemeClr val="bg1"/>
                </a:solidFill>
              </a:rPr>
              <a:t>e </a:t>
            </a:r>
            <a:r>
              <a:rPr lang="en-US" sz="3600" dirty="0" err="1">
                <a:solidFill>
                  <a:schemeClr val="bg1"/>
                </a:solidFill>
              </a:rPr>
              <a:t>ações</a:t>
            </a:r>
            <a:r>
              <a:rPr lang="en-US" sz="3600" dirty="0">
                <a:solidFill>
                  <a:schemeClr val="bg1"/>
                </a:solidFill>
              </a:rPr>
              <a:t>.</a:t>
            </a:r>
          </a:p>
          <a:p>
            <a:pPr marL="0" indent="0">
              <a:buNone/>
            </a:pPr>
            <a:r>
              <a:rPr lang="en-US" sz="2800" dirty="0">
                <a:solidFill>
                  <a:schemeClr val="bg1"/>
                </a:solidFill>
              </a:rPr>
              <a:t>ex.: Como </a:t>
            </a:r>
            <a:r>
              <a:rPr lang="en-US" sz="2800" dirty="0" err="1">
                <a:solidFill>
                  <a:schemeClr val="bg1"/>
                </a:solidFill>
              </a:rPr>
              <a:t>escrever</a:t>
            </a:r>
            <a:r>
              <a:rPr lang="en-US" sz="2800" dirty="0">
                <a:solidFill>
                  <a:schemeClr val="bg1"/>
                </a:solidFill>
              </a:rPr>
              <a:t> </a:t>
            </a:r>
            <a:r>
              <a:rPr lang="en-US" sz="2800" dirty="0" err="1">
                <a:solidFill>
                  <a:schemeClr val="bg1"/>
                </a:solidFill>
              </a:rPr>
              <a:t>que</a:t>
            </a:r>
            <a:r>
              <a:rPr lang="en-US" sz="2800" dirty="0">
                <a:solidFill>
                  <a:schemeClr val="bg1"/>
                </a:solidFill>
              </a:rPr>
              <a:t> </a:t>
            </a:r>
            <a:r>
              <a:rPr lang="en-US" sz="2800" dirty="0" err="1">
                <a:solidFill>
                  <a:schemeClr val="bg1"/>
                </a:solidFill>
              </a:rPr>
              <a:t>Léo</a:t>
            </a:r>
            <a:r>
              <a:rPr lang="en-US" sz="2800" dirty="0">
                <a:solidFill>
                  <a:schemeClr val="bg1"/>
                </a:solidFill>
              </a:rPr>
              <a:t> </a:t>
            </a:r>
            <a:r>
              <a:rPr lang="en-US" sz="2800" dirty="0" err="1">
                <a:solidFill>
                  <a:schemeClr val="bg1"/>
                </a:solidFill>
              </a:rPr>
              <a:t>está</a:t>
            </a:r>
            <a:r>
              <a:rPr lang="en-US" sz="2800" dirty="0">
                <a:solidFill>
                  <a:schemeClr val="bg1"/>
                </a:solidFill>
              </a:rPr>
              <a:t> </a:t>
            </a:r>
            <a:r>
              <a:rPr lang="en-US" sz="2800" dirty="0" err="1">
                <a:solidFill>
                  <a:schemeClr val="bg1"/>
                </a:solidFill>
              </a:rPr>
              <a:t>pensativo</a:t>
            </a:r>
            <a:r>
              <a:rPr lang="en-US" sz="2800" dirty="0">
                <a:solidFill>
                  <a:schemeClr val="bg1"/>
                </a:solidFill>
              </a:rPr>
              <a:t>?</a:t>
            </a:r>
            <a:endParaRPr lang="pt-BR" sz="2800" dirty="0">
              <a:solidFill>
                <a:schemeClr val="bg1"/>
              </a:solidFill>
            </a:endParaRPr>
          </a:p>
          <a:p>
            <a:endParaRPr lang="pt-BR" sz="2800" dirty="0"/>
          </a:p>
        </p:txBody>
      </p:sp>
      <p:sp>
        <p:nvSpPr>
          <p:cNvPr id="4" name="Seta em curva para a direita 7"/>
          <p:cNvSpPr/>
          <p:nvPr/>
        </p:nvSpPr>
        <p:spPr>
          <a:xfrm rot="1181800">
            <a:off x="354970" y="1960575"/>
            <a:ext cx="389759" cy="1159121"/>
          </a:xfrm>
          <a:prstGeom prst="curvedRightArrow">
            <a:avLst>
              <a:gd name="adj1" fmla="val 27898"/>
              <a:gd name="adj2" fmla="val 50000"/>
              <a:gd name="adj3" fmla="val 25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pic>
        <p:nvPicPr>
          <p:cNvPr id="5"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6"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3666988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831863"/>
            <a:ext cx="8229600" cy="4525963"/>
          </a:xfrm>
        </p:spPr>
        <p:txBody>
          <a:bodyPr/>
          <a:lstStyle/>
          <a:p>
            <a:pPr marL="0" indent="0" algn="ctr">
              <a:buNone/>
            </a:pPr>
            <a:r>
              <a:rPr lang="en-US" sz="4000" dirty="0" smtClean="0">
                <a:solidFill>
                  <a:schemeClr val="bg1"/>
                </a:solidFill>
              </a:rPr>
              <a:t>“</a:t>
            </a:r>
            <a:r>
              <a:rPr lang="en-US" sz="4000" dirty="0" err="1" smtClean="0">
                <a:solidFill>
                  <a:schemeClr val="bg1"/>
                </a:solidFill>
              </a:rPr>
              <a:t>Léo</a:t>
            </a:r>
            <a:r>
              <a:rPr lang="en-US" sz="4000" dirty="0" smtClean="0">
                <a:solidFill>
                  <a:schemeClr val="bg1"/>
                </a:solidFill>
              </a:rPr>
              <a:t> </a:t>
            </a:r>
            <a:r>
              <a:rPr lang="en-US" sz="4000" dirty="0" err="1">
                <a:solidFill>
                  <a:schemeClr val="bg1"/>
                </a:solidFill>
              </a:rPr>
              <a:t>está</a:t>
            </a:r>
            <a:r>
              <a:rPr lang="en-US" sz="4000" dirty="0">
                <a:solidFill>
                  <a:schemeClr val="bg1"/>
                </a:solidFill>
              </a:rPr>
              <a:t> </a:t>
            </a:r>
            <a:r>
              <a:rPr lang="en-US" sz="4000" dirty="0" err="1">
                <a:solidFill>
                  <a:schemeClr val="bg1"/>
                </a:solidFill>
              </a:rPr>
              <a:t>deitado</a:t>
            </a:r>
            <a:r>
              <a:rPr lang="en-US" sz="4000" dirty="0">
                <a:solidFill>
                  <a:schemeClr val="bg1"/>
                </a:solidFill>
              </a:rPr>
              <a:t> </a:t>
            </a:r>
            <a:r>
              <a:rPr lang="en-US" sz="4000" dirty="0" err="1">
                <a:solidFill>
                  <a:schemeClr val="bg1"/>
                </a:solidFill>
              </a:rPr>
              <a:t>em</a:t>
            </a:r>
            <a:r>
              <a:rPr lang="en-US" sz="4000" dirty="0">
                <a:solidFill>
                  <a:schemeClr val="bg1"/>
                </a:solidFill>
              </a:rPr>
              <a:t> um </a:t>
            </a:r>
            <a:r>
              <a:rPr lang="en-US" sz="4000" dirty="0" err="1">
                <a:solidFill>
                  <a:schemeClr val="bg1"/>
                </a:solidFill>
              </a:rPr>
              <a:t>sofá</a:t>
            </a:r>
            <a:r>
              <a:rPr lang="en-US" sz="4000" dirty="0">
                <a:solidFill>
                  <a:schemeClr val="bg1"/>
                </a:solidFill>
              </a:rPr>
              <a:t>, </a:t>
            </a:r>
            <a:r>
              <a:rPr lang="en-US" sz="4000" dirty="0" err="1">
                <a:solidFill>
                  <a:schemeClr val="bg1"/>
                </a:solidFill>
              </a:rPr>
              <a:t>tocando</a:t>
            </a:r>
            <a:r>
              <a:rPr lang="en-US" sz="4000" dirty="0">
                <a:solidFill>
                  <a:schemeClr val="bg1"/>
                </a:solidFill>
              </a:rPr>
              <a:t> </a:t>
            </a:r>
            <a:r>
              <a:rPr lang="en-US" sz="4000" dirty="0" err="1">
                <a:solidFill>
                  <a:schemeClr val="bg1"/>
                </a:solidFill>
              </a:rPr>
              <a:t>na</a:t>
            </a:r>
            <a:r>
              <a:rPr lang="en-US" sz="4000" dirty="0">
                <a:solidFill>
                  <a:schemeClr val="bg1"/>
                </a:solidFill>
              </a:rPr>
              <a:t> </a:t>
            </a:r>
            <a:r>
              <a:rPr lang="en-US" sz="4000" dirty="0" err="1">
                <a:solidFill>
                  <a:schemeClr val="bg1"/>
                </a:solidFill>
              </a:rPr>
              <a:t>cortina</a:t>
            </a:r>
            <a:r>
              <a:rPr lang="en-US" sz="4000" dirty="0">
                <a:solidFill>
                  <a:schemeClr val="bg1"/>
                </a:solidFill>
              </a:rPr>
              <a:t>, com o </a:t>
            </a:r>
            <a:r>
              <a:rPr lang="en-US" sz="4000" dirty="0" err="1">
                <a:solidFill>
                  <a:schemeClr val="bg1"/>
                </a:solidFill>
              </a:rPr>
              <a:t>olhar</a:t>
            </a:r>
            <a:r>
              <a:rPr lang="en-US" sz="4000" dirty="0">
                <a:solidFill>
                  <a:schemeClr val="bg1"/>
                </a:solidFill>
              </a:rPr>
              <a:t> </a:t>
            </a:r>
            <a:r>
              <a:rPr lang="en-US" sz="4000" dirty="0" err="1">
                <a:solidFill>
                  <a:schemeClr val="bg1"/>
                </a:solidFill>
              </a:rPr>
              <a:t>distante</a:t>
            </a:r>
            <a:r>
              <a:rPr lang="en-US" sz="4000" dirty="0" smtClean="0">
                <a:solidFill>
                  <a:schemeClr val="bg1"/>
                </a:solidFill>
              </a:rPr>
              <a:t>.”</a:t>
            </a:r>
            <a:endParaRPr lang="en-US" sz="4000" dirty="0">
              <a:solidFill>
                <a:schemeClr val="bg1"/>
              </a:solidFill>
            </a:endParaRPr>
          </a:p>
          <a:p>
            <a:pPr marL="0" indent="0">
              <a:buNone/>
            </a:pPr>
            <a:endParaRPr lang="en-US" sz="2800" dirty="0">
              <a:solidFill>
                <a:schemeClr val="bg1"/>
              </a:solidFill>
            </a:endParaRPr>
          </a:p>
          <a:p>
            <a:pPr marL="0" indent="0">
              <a:buNone/>
            </a:pPr>
            <a:r>
              <a:rPr lang="en-US" sz="2800" dirty="0">
                <a:solidFill>
                  <a:schemeClr val="bg1"/>
                </a:solidFill>
              </a:rPr>
              <a:t>(</a:t>
            </a:r>
            <a:r>
              <a:rPr lang="en-US" sz="2800" dirty="0" err="1">
                <a:solidFill>
                  <a:schemeClr val="bg1"/>
                </a:solidFill>
              </a:rPr>
              <a:t>Você</a:t>
            </a:r>
            <a:r>
              <a:rPr lang="en-US" sz="2800" dirty="0">
                <a:solidFill>
                  <a:schemeClr val="bg1"/>
                </a:solidFill>
              </a:rPr>
              <a:t> </a:t>
            </a:r>
            <a:r>
              <a:rPr lang="en-US" sz="2800" dirty="0" err="1">
                <a:solidFill>
                  <a:schemeClr val="bg1"/>
                </a:solidFill>
              </a:rPr>
              <a:t>pode</a:t>
            </a:r>
            <a:r>
              <a:rPr lang="en-US" sz="2800" dirty="0">
                <a:solidFill>
                  <a:schemeClr val="bg1"/>
                </a:solidFill>
              </a:rPr>
              <a:t> </a:t>
            </a:r>
            <a:r>
              <a:rPr lang="en-US" sz="2800" dirty="0" err="1">
                <a:solidFill>
                  <a:schemeClr val="bg1"/>
                </a:solidFill>
              </a:rPr>
              <a:t>descrever</a:t>
            </a:r>
            <a:r>
              <a:rPr lang="en-US" sz="2800" dirty="0">
                <a:solidFill>
                  <a:schemeClr val="bg1"/>
                </a:solidFill>
              </a:rPr>
              <a:t> </a:t>
            </a:r>
            <a:r>
              <a:rPr lang="en-US" sz="2800" dirty="0" err="1">
                <a:solidFill>
                  <a:schemeClr val="bg1"/>
                </a:solidFill>
              </a:rPr>
              <a:t>qualquer</a:t>
            </a:r>
            <a:r>
              <a:rPr lang="en-US" sz="2800" dirty="0">
                <a:solidFill>
                  <a:schemeClr val="bg1"/>
                </a:solidFill>
              </a:rPr>
              <a:t> </a:t>
            </a:r>
            <a:r>
              <a:rPr lang="en-US" sz="2800" dirty="0" err="1">
                <a:solidFill>
                  <a:schemeClr val="bg1"/>
                </a:solidFill>
              </a:rPr>
              <a:t>coisa</a:t>
            </a:r>
            <a:r>
              <a:rPr lang="en-US" sz="2800" dirty="0">
                <a:solidFill>
                  <a:schemeClr val="bg1"/>
                </a:solidFill>
              </a:rPr>
              <a:t>, mas </a:t>
            </a:r>
            <a:r>
              <a:rPr lang="en-US" sz="2800" dirty="0" err="1">
                <a:solidFill>
                  <a:schemeClr val="bg1"/>
                </a:solidFill>
              </a:rPr>
              <a:t>sempre</a:t>
            </a:r>
            <a:r>
              <a:rPr lang="en-US" sz="2800" dirty="0">
                <a:solidFill>
                  <a:schemeClr val="bg1"/>
                </a:solidFill>
              </a:rPr>
              <a:t> </a:t>
            </a:r>
            <a:r>
              <a:rPr lang="en-US" sz="2800" dirty="0" err="1">
                <a:solidFill>
                  <a:schemeClr val="bg1"/>
                </a:solidFill>
              </a:rPr>
              <a:t>pense</a:t>
            </a:r>
            <a:r>
              <a:rPr lang="en-US" sz="2800" dirty="0">
                <a:solidFill>
                  <a:schemeClr val="bg1"/>
                </a:solidFill>
              </a:rPr>
              <a:t> se </a:t>
            </a:r>
            <a:r>
              <a:rPr lang="en-US" sz="2800" dirty="0" err="1">
                <a:solidFill>
                  <a:schemeClr val="bg1"/>
                </a:solidFill>
              </a:rPr>
              <a:t>vai</a:t>
            </a:r>
            <a:r>
              <a:rPr lang="en-US" sz="2800" dirty="0">
                <a:solidFill>
                  <a:schemeClr val="bg1"/>
                </a:solidFill>
              </a:rPr>
              <a:t> </a:t>
            </a:r>
            <a:r>
              <a:rPr lang="en-US" sz="2800" b="1" dirty="0" err="1">
                <a:solidFill>
                  <a:schemeClr val="bg1"/>
                </a:solidFill>
              </a:rPr>
              <a:t>ser</a:t>
            </a:r>
            <a:r>
              <a:rPr lang="en-US" sz="2800" b="1" dirty="0">
                <a:solidFill>
                  <a:schemeClr val="bg1"/>
                </a:solidFill>
              </a:rPr>
              <a:t> </a:t>
            </a:r>
            <a:r>
              <a:rPr lang="en-US" sz="2800" b="1" dirty="0" err="1">
                <a:solidFill>
                  <a:schemeClr val="bg1"/>
                </a:solidFill>
              </a:rPr>
              <a:t>possível</a:t>
            </a:r>
            <a:r>
              <a:rPr lang="en-US" sz="2800" b="1" dirty="0">
                <a:solidFill>
                  <a:schemeClr val="bg1"/>
                </a:solidFill>
              </a:rPr>
              <a:t> </a:t>
            </a:r>
            <a:r>
              <a:rPr lang="en-US" sz="2800" dirty="0">
                <a:solidFill>
                  <a:schemeClr val="bg1"/>
                </a:solidFill>
              </a:rPr>
              <a:t>(</a:t>
            </a:r>
            <a:r>
              <a:rPr lang="en-US" sz="2800" dirty="0" err="1">
                <a:solidFill>
                  <a:schemeClr val="bg1"/>
                </a:solidFill>
              </a:rPr>
              <a:t>barato</a:t>
            </a:r>
            <a:r>
              <a:rPr lang="en-US" sz="2800" dirty="0">
                <a:solidFill>
                  <a:schemeClr val="bg1"/>
                </a:solidFill>
              </a:rPr>
              <a:t> e </a:t>
            </a:r>
            <a:r>
              <a:rPr lang="en-US" sz="2800" dirty="0" err="1">
                <a:solidFill>
                  <a:schemeClr val="bg1"/>
                </a:solidFill>
              </a:rPr>
              <a:t>fácil</a:t>
            </a:r>
            <a:r>
              <a:rPr lang="en-US" sz="2800" dirty="0">
                <a:solidFill>
                  <a:schemeClr val="bg1"/>
                </a:solidFill>
              </a:rPr>
              <a:t>) de </a:t>
            </a:r>
            <a:r>
              <a:rPr lang="en-US" sz="2800" dirty="0" err="1">
                <a:solidFill>
                  <a:schemeClr val="bg1"/>
                </a:solidFill>
              </a:rPr>
              <a:t>gravar</a:t>
            </a:r>
            <a:r>
              <a:rPr lang="en-US" sz="2800" dirty="0">
                <a:solidFill>
                  <a:schemeClr val="bg1"/>
                </a:solidFill>
              </a:rPr>
              <a:t> </a:t>
            </a:r>
            <a:r>
              <a:rPr lang="en-US" sz="2800" dirty="0" err="1">
                <a:solidFill>
                  <a:schemeClr val="bg1"/>
                </a:solidFill>
              </a:rPr>
              <a:t>ou</a:t>
            </a:r>
            <a:r>
              <a:rPr lang="en-US" sz="2800" dirty="0">
                <a:solidFill>
                  <a:schemeClr val="bg1"/>
                </a:solidFill>
              </a:rPr>
              <a:t> </a:t>
            </a:r>
            <a:r>
              <a:rPr lang="en-US" sz="2800" dirty="0" err="1">
                <a:solidFill>
                  <a:schemeClr val="bg1"/>
                </a:solidFill>
              </a:rPr>
              <a:t>fotografar</a:t>
            </a:r>
            <a:r>
              <a:rPr lang="en-US" sz="2800" dirty="0">
                <a:solidFill>
                  <a:schemeClr val="bg1"/>
                </a:solidFill>
              </a:rPr>
              <a:t> </a:t>
            </a:r>
            <a:r>
              <a:rPr lang="en-US" sz="2800" dirty="0" err="1">
                <a:solidFill>
                  <a:schemeClr val="bg1"/>
                </a:solidFill>
              </a:rPr>
              <a:t>esta</a:t>
            </a:r>
            <a:r>
              <a:rPr lang="en-US" sz="2800" dirty="0">
                <a:solidFill>
                  <a:schemeClr val="bg1"/>
                </a:solidFill>
              </a:rPr>
              <a:t> </a:t>
            </a:r>
            <a:r>
              <a:rPr lang="en-US" sz="2800" dirty="0" err="1">
                <a:solidFill>
                  <a:schemeClr val="bg1"/>
                </a:solidFill>
              </a:rPr>
              <a:t>ação</a:t>
            </a:r>
            <a:r>
              <a:rPr lang="en-US" sz="2800" dirty="0">
                <a:solidFill>
                  <a:schemeClr val="bg1"/>
                </a:solidFill>
              </a:rPr>
              <a:t>.)</a:t>
            </a:r>
            <a:endParaRPr lang="pt-BR" sz="2800" dirty="0">
              <a:solidFill>
                <a:schemeClr val="bg1"/>
              </a:solidFill>
            </a:endParaRPr>
          </a:p>
          <a:p>
            <a:endParaRPr lang="pt-BR" dirty="0"/>
          </a:p>
        </p:txBody>
      </p:sp>
      <p:pic>
        <p:nvPicPr>
          <p:cNvPr id="3" name="Picture 2" descr="C:\Users\cinema UFPel\Desktop\power points produção de vídeo estudantil\cropped-produçãovideo1.jpg"/>
          <p:cNvPicPr>
            <a:picLocks noChangeAspect="1" noChangeArrowheads="1"/>
          </p:cNvPicPr>
          <p:nvPr/>
        </p:nvPicPr>
        <p:blipFill>
          <a:blip r:embed="rId2" cstate="print"/>
          <a:srcRect/>
          <a:stretch>
            <a:fillRect/>
          </a:stretch>
        </p:blipFill>
        <p:spPr bwMode="auto">
          <a:xfrm>
            <a:off x="7229415" y="6000768"/>
            <a:ext cx="1200237" cy="593615"/>
          </a:xfrm>
          <a:prstGeom prst="rect">
            <a:avLst/>
          </a:prstGeom>
          <a:noFill/>
        </p:spPr>
      </p:pic>
      <p:pic>
        <p:nvPicPr>
          <p:cNvPr id="4" name="Picture 3" descr="C:\Users\cinema UFPel\Desktop\power points produção de vídeo estudantil\200px-UFPEL-ESCUDO-2013.png"/>
          <p:cNvPicPr>
            <a:picLocks noChangeAspect="1" noChangeArrowheads="1"/>
          </p:cNvPicPr>
          <p:nvPr/>
        </p:nvPicPr>
        <p:blipFill>
          <a:blip r:embed="rId3" cstate="print"/>
          <a:srcRect/>
          <a:stretch>
            <a:fillRect/>
          </a:stretch>
        </p:blipFill>
        <p:spPr bwMode="auto">
          <a:xfrm>
            <a:off x="6669663" y="6026729"/>
            <a:ext cx="545543" cy="545543"/>
          </a:xfrm>
          <a:prstGeom prst="rect">
            <a:avLst/>
          </a:prstGeom>
          <a:noFill/>
        </p:spPr>
      </p:pic>
    </p:spTree>
    <p:extLst>
      <p:ext uri="{BB962C8B-B14F-4D97-AF65-F5344CB8AC3E}">
        <p14:creationId xmlns="" xmlns:p14="http://schemas.microsoft.com/office/powerpoint/2010/main" val="12111079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455</TotalTime>
  <Words>2768</Words>
  <Application>Microsoft Office PowerPoint</Application>
  <PresentationFormat>Apresentação na tela (4:3)</PresentationFormat>
  <Paragraphs>344</Paragraphs>
  <Slides>59</Slides>
  <Notes>2</Notes>
  <HiddenSlides>0</HiddenSlides>
  <MMClips>0</MMClips>
  <ScaleCrop>false</ScaleCrop>
  <HeadingPairs>
    <vt:vector size="4" baseType="variant">
      <vt:variant>
        <vt:lpstr>Tema</vt:lpstr>
      </vt:variant>
      <vt:variant>
        <vt:i4>2</vt:i4>
      </vt:variant>
      <vt:variant>
        <vt:lpstr>Títulos de slides</vt:lpstr>
      </vt:variant>
      <vt:variant>
        <vt:i4>59</vt:i4>
      </vt:variant>
    </vt:vector>
  </HeadingPairs>
  <TitlesOfParts>
    <vt:vector size="61" baseType="lpstr">
      <vt:lpstr>Office Theme</vt:lpstr>
      <vt:lpstr>1_Office Theme</vt:lpstr>
      <vt:lpstr>Secretaria Municipal de Educação e Desporto e  Universidade Federal de Pelotas </vt:lpstr>
      <vt:lpstr>Slide 2</vt:lpstr>
      <vt:lpstr>Slide 3</vt:lpstr>
      <vt:lpstr>Slide 4</vt:lpstr>
      <vt:lpstr>Slide 5</vt:lpstr>
      <vt:lpstr>Slide 6</vt:lpstr>
      <vt:lpstr>Slide 7</vt:lpstr>
      <vt:lpstr>Slide 8</vt:lpstr>
      <vt:lpstr>Slide 9</vt:lpstr>
      <vt:lpstr>Slide 10</vt:lpstr>
      <vt:lpstr>ESTRUTURA</vt:lpstr>
      <vt:lpstr>Slide 12</vt:lpstr>
      <vt:lpstr>Slide 13</vt:lpstr>
      <vt:lpstr>Slide 14</vt:lpstr>
      <vt:lpstr>Slide 15</vt:lpstr>
      <vt:lpstr>A)  PERSONAGENS</vt:lpstr>
      <vt:lpstr>Slide 17</vt:lpstr>
      <vt:lpstr>Slide 18</vt:lpstr>
      <vt:lpstr>CARACTERÍSTICAS</vt:lpstr>
      <vt:lpstr>B)  DIÁLOGOS</vt:lpstr>
      <vt:lpstr>EXEMPLO</vt:lpstr>
      <vt:lpstr>Slide 22</vt:lpstr>
      <vt:lpstr>MODO 1:</vt:lpstr>
      <vt:lpstr>MODO 2:</vt:lpstr>
      <vt:lpstr>C)  TRILHA SONORA</vt:lpstr>
      <vt:lpstr>Slide 26</vt:lpstr>
      <vt:lpstr>Slide 27</vt:lpstr>
      <vt:lpstr>Depois do cabeçalho, começamos a DESCRIÇÃO da cena.  </vt:lpstr>
      <vt:lpstr>Slide 29</vt:lpstr>
      <vt:lpstr>Slide 30</vt:lpstr>
      <vt:lpstr>Depois de pronto o roteiro, passamos para a PRODUÇÃO </vt:lpstr>
      <vt:lpstr>1. LOCAÇÃO</vt:lpstr>
      <vt:lpstr>Slide 33</vt:lpstr>
      <vt:lpstr>Slide 34</vt:lpstr>
      <vt:lpstr>2. ATORES</vt:lpstr>
      <vt:lpstr>Slide 36</vt:lpstr>
      <vt:lpstr>3. FIGURINOS</vt:lpstr>
      <vt:lpstr>Slide 38</vt:lpstr>
      <vt:lpstr>4. EQUIPAMENTOS</vt:lpstr>
      <vt:lpstr>VÍDEO FOTO</vt:lpstr>
      <vt:lpstr>VÍDEO COM SOM DIRETO</vt:lpstr>
      <vt:lpstr>Ou você vai precisar de:</vt:lpstr>
      <vt:lpstr>Slide 43</vt:lpstr>
      <vt:lpstr>DIREÇÃO</vt:lpstr>
      <vt:lpstr>O QUE ELE FAZ</vt:lpstr>
      <vt:lpstr>Slide 46</vt:lpstr>
      <vt:lpstr>Slide 47</vt:lpstr>
      <vt:lpstr>Slide 48</vt:lpstr>
      <vt:lpstr>Slide 49</vt:lpstr>
      <vt:lpstr>Slide 50</vt:lpstr>
      <vt:lpstr>Slide 51</vt:lpstr>
      <vt:lpstr>COMO SE TORNAR UM?</vt:lpstr>
      <vt:lpstr>COMO COMEÇAR A FILMAR?</vt:lpstr>
      <vt:lpstr>RECAPITULANDO</vt:lpstr>
      <vt:lpstr>Slide 55</vt:lpstr>
      <vt:lpstr>PLANOS NARRATIVOS</vt:lpstr>
      <vt:lpstr>Slide 57</vt:lpstr>
      <vt:lpstr>Slide 58</vt:lpstr>
      <vt:lpstr>Slide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Bia</dc:creator>
  <cp:lastModifiedBy>cinema UFPel</cp:lastModifiedBy>
  <cp:revision>47</cp:revision>
  <dcterms:created xsi:type="dcterms:W3CDTF">2012-04-18T12:15:22Z</dcterms:created>
  <dcterms:modified xsi:type="dcterms:W3CDTF">2018-05-08T15:04:03Z</dcterms:modified>
</cp:coreProperties>
</file>