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6" r:id="rId3"/>
    <p:sldId id="267" r:id="rId4"/>
    <p:sldId id="270" r:id="rId5"/>
    <p:sldId id="275" r:id="rId6"/>
    <p:sldId id="268" r:id="rId7"/>
    <p:sldId id="273" r:id="rId8"/>
    <p:sldId id="262" r:id="rId9"/>
    <p:sldId id="264" r:id="rId10"/>
    <p:sldId id="263" r:id="rId11"/>
    <p:sldId id="271" r:id="rId12"/>
    <p:sldId id="27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firstSliceAng val="0"/>
      </c:pie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Alunos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Plan1!$A$2:$A$5</c:f>
              <c:strCache>
                <c:ptCount val="3"/>
                <c:pt idx="0">
                  <c:v>Saúde</c:v>
                </c:pt>
                <c:pt idx="1">
                  <c:v>Humanas</c:v>
                </c:pt>
                <c:pt idx="2">
                  <c:v>Exatas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303</c:v>
                </c:pt>
                <c:pt idx="1">
                  <c:v>43</c:v>
                </c:pt>
                <c:pt idx="2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ayout/>
    </c:legend>
    <c:plotVisOnly val="1"/>
  </c:chart>
  <c:txPr>
    <a:bodyPr/>
    <a:lstStyle/>
    <a:p>
      <a:pPr>
        <a:defRPr sz="16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0"/>
  <c:chart>
    <c:autoTitleDeleted val="1"/>
    <c:plotArea>
      <c:layout>
        <c:manualLayout>
          <c:layoutTarget val="inner"/>
          <c:xMode val="edge"/>
          <c:yMode val="edge"/>
          <c:x val="6.4542991199360092E-2"/>
          <c:y val="0.11730874857102212"/>
          <c:w val="0.88256014727491006"/>
          <c:h val="0.70410002928267379"/>
        </c:manualLayout>
      </c:layout>
      <c:areaChart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Homologações</c:v>
                </c:pt>
              </c:strCache>
            </c:strRef>
          </c:tx>
          <c:cat>
            <c:numRef>
              <c:f>Plan1!$A$2:$A$5</c:f>
              <c:numCache>
                <c:formatCode>mmm/yy</c:formatCode>
                <c:ptCount val="4"/>
                <c:pt idx="0">
                  <c:v>41518</c:v>
                </c:pt>
                <c:pt idx="1">
                  <c:v>41640</c:v>
                </c:pt>
                <c:pt idx="2">
                  <c:v>41760</c:v>
                </c:pt>
                <c:pt idx="3">
                  <c:v>41913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56</c:v>
                </c:pt>
                <c:pt idx="1">
                  <c:v>87</c:v>
                </c:pt>
                <c:pt idx="2">
                  <c:v>189</c:v>
                </c:pt>
                <c:pt idx="3">
                  <c:v>382</c:v>
                </c:pt>
              </c:numCache>
            </c:numRef>
          </c:val>
        </c:ser>
        <c:dLbls>
          <c:showVal val="1"/>
        </c:dLbls>
        <c:axId val="101298176"/>
        <c:axId val="101299712"/>
      </c:areaChart>
      <c:dateAx>
        <c:axId val="101298176"/>
        <c:scaling>
          <c:orientation val="minMax"/>
        </c:scaling>
        <c:axPos val="b"/>
        <c:numFmt formatCode="mmm/yy" sourceLinked="1"/>
        <c:majorTickMark val="none"/>
        <c:tickLblPos val="nextTo"/>
        <c:crossAx val="101299712"/>
        <c:crosses val="autoZero"/>
        <c:auto val="1"/>
        <c:lblOffset val="100"/>
      </c:dateAx>
      <c:valAx>
        <c:axId val="1012997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129817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6596369147011171"/>
          <c:y val="0.19434927115921341"/>
          <c:w val="0.26635300158204644"/>
          <c:h val="8.8418992047355233E-2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8B803-A1D7-4267-AB5A-4445B3353AD1}" type="datetimeFigureOut">
              <a:rPr lang="pt-BR" smtClean="0"/>
              <a:pPr/>
              <a:t>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2213D-BBCD-4CCC-9508-D5DAE2F61E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7EB41-061A-40D9-B414-02E34ED1778E}" type="datetimeFigureOut">
              <a:rPr lang="pt-BR" smtClean="0"/>
              <a:pPr/>
              <a:t>7/11/2014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21E81-4F52-44BB-8367-4BEA4E230C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21E81-4F52-44BB-8367-4BEA4E230C12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21E81-4F52-44BB-8367-4BEA4E230C12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088D8-DD4C-40EB-9832-3CDC62364CFB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8599-6807-469E-9FFE-2A9466CC6EB1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5EA1F-C49A-4AAA-9554-4210EDE027F2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CCA6A-841A-4A51-BFC7-0A7CE012DF10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3C4CB-C098-4DAF-84E2-47C58AB85F88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9190-7EDD-4445-86A6-E8F199337733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65BD3-7A8C-4F72-8F08-8A8357E29552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D1036-8060-45D4-A810-FFC47D08E353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B0C87-B97D-4DC5-A4BB-0F897BEA842A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E4599-90ED-416E-AECC-77EDB04A7C5D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45276-C45A-426F-A83D-C7B066B6CC91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E76055-6182-40EF-ACBB-6205C554B478}" type="datetime1">
              <a:rPr lang="pt-BR" smtClean="0"/>
              <a:pPr/>
              <a:t>7/11/2014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1C1701-8A8D-42D9-B90A-A6A33AE0B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dissolv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O QUE É ??</a:t>
            </a:r>
          </a:p>
          <a:p>
            <a:pPr algn="just">
              <a:buNone/>
            </a:pPr>
            <a:r>
              <a:rPr lang="pt-BR" dirty="0" smtClean="0"/>
              <a:t>  O Programa Bolsa Permanência é uma ação do Governo Federal de concessão de auxílio financeiro a estudantes de graduação matriculados em Instituições Federais de Ensino </a:t>
            </a:r>
            <a:r>
              <a:rPr lang="pt-BR" dirty="0" smtClean="0"/>
              <a:t>Superior</a:t>
            </a:r>
            <a:r>
              <a:rPr lang="pt-BR" dirty="0" smtClean="0"/>
              <a:t> </a:t>
            </a:r>
            <a:r>
              <a:rPr lang="pt-BR" dirty="0" smtClean="0"/>
              <a:t>em </a:t>
            </a:r>
            <a:r>
              <a:rPr lang="pt-BR" dirty="0" smtClean="0"/>
              <a:t>situação de vulnerabilidade socioeconômica e para estudantes indígenas e quilombolas.</a:t>
            </a:r>
          </a:p>
          <a:p>
            <a:endParaRPr lang="pt-BR" dirty="0"/>
          </a:p>
        </p:txBody>
      </p:sp>
      <p:pic>
        <p:nvPicPr>
          <p:cNvPr id="6" name="Imagem 5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7" name="Imagem 6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47664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Evolução PBP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435100" y="1412776"/>
          <a:ext cx="7385372" cy="48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75656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sz="3000" u="sng" dirty="0" smtClean="0">
                <a:solidFill>
                  <a:srgbClr val="FF0000"/>
                </a:solidFill>
              </a:rPr>
              <a:t>OUTUBRO/2014</a:t>
            </a:r>
            <a:endParaRPr lang="pt-BR" sz="3000" dirty="0" smtClean="0"/>
          </a:p>
          <a:p>
            <a:pPr algn="ctr"/>
            <a:r>
              <a:rPr lang="pt-BR" sz="3000" dirty="0" smtClean="0"/>
              <a:t>Cursos Beneficiados: 14</a:t>
            </a:r>
          </a:p>
          <a:p>
            <a:pPr algn="ctr"/>
            <a:r>
              <a:rPr lang="pt-BR" sz="3000" dirty="0" smtClean="0"/>
              <a:t>Alunos Beneficiados :   382</a:t>
            </a:r>
          </a:p>
          <a:p>
            <a:pPr algn="ctr"/>
            <a:r>
              <a:rPr lang="pt-BR" sz="3000" dirty="0" smtClean="0"/>
              <a:t>Processos em Análise:  119</a:t>
            </a:r>
          </a:p>
          <a:p>
            <a:pPr algn="ctr"/>
            <a:r>
              <a:rPr lang="pt-BR" sz="3000" dirty="0" smtClean="0"/>
              <a:t>Processos aguardando documentos : 40</a:t>
            </a:r>
          </a:p>
          <a:p>
            <a:pPr algn="ctr"/>
            <a:r>
              <a:rPr lang="pt-BR" sz="3000" dirty="0" smtClean="0"/>
              <a:t>Valor do Investimento: R$ 140.800,00</a:t>
            </a:r>
          </a:p>
          <a:p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47664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 smtClean="0"/>
              <a:t>UNIVERSIDADE FEDERAL DE PELOTAS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b="1" dirty="0" smtClean="0"/>
              <a:t>PRÓ-REITORIA DE ASSUNTOS ESTUDANTIS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r>
              <a:rPr lang="pt-BR" sz="4000" dirty="0" smtClean="0"/>
              <a:t>                       </a:t>
            </a:r>
          </a:p>
          <a:p>
            <a:pPr>
              <a:buNone/>
            </a:pPr>
            <a:r>
              <a:rPr lang="pt-BR" sz="4000" b="1" i="1" dirty="0" smtClean="0"/>
              <a:t>                  </a:t>
            </a:r>
          </a:p>
          <a:p>
            <a:pPr algn="ctr">
              <a:buNone/>
            </a:pPr>
            <a:r>
              <a:rPr lang="pt-BR" sz="6000" b="1" i="1" dirty="0" smtClean="0">
                <a:solidFill>
                  <a:schemeClr val="accent6"/>
                </a:solidFill>
              </a:rPr>
              <a:t>Obrigada !!!</a:t>
            </a:r>
            <a:endParaRPr lang="pt-BR" sz="6000" b="1" i="1" dirty="0">
              <a:solidFill>
                <a:schemeClr val="accent6"/>
              </a:solidFill>
            </a:endParaRPr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260648"/>
            <a:ext cx="1146241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32656"/>
            <a:ext cx="981212" cy="100979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QUAIS OS OBJETIVOS??</a:t>
            </a:r>
          </a:p>
          <a:p>
            <a:pPr algn="just"/>
            <a:r>
              <a:rPr lang="pt-BR" dirty="0" smtClean="0"/>
              <a:t>viabilizar a permanência e diplomação de estudantes de graduação em situação de vulnerabilidade socioeconômica,  em especial os indígenas e quilombolas;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reduzir custos de manutenção de vagas ociosas em decorrência da evasão estudantil;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promover a democratização do acesso ao ensino superior,  por meio da concessão de auxílio financeiro,  minimizando as desigualdades sociais, e étnico-raciais.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47664" y="332656"/>
            <a:ext cx="7596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QUAIS AS CONDIÇÕES PARA SER BENEFICIÁRIO??</a:t>
            </a:r>
          </a:p>
          <a:p>
            <a:pPr algn="just"/>
            <a:r>
              <a:rPr lang="pt-BR" dirty="0" smtClean="0"/>
              <a:t>possuir renda familiar per capita não superior a um salário-mínimo e meio;</a:t>
            </a:r>
          </a:p>
          <a:p>
            <a:pPr algn="just"/>
            <a:r>
              <a:rPr lang="pt-BR" dirty="0" smtClean="0"/>
              <a:t>estar matriculado em cursos de graduação com carga horária média superior ou igual a cinco horas diárias;</a:t>
            </a:r>
          </a:p>
          <a:p>
            <a:pPr algn="just"/>
            <a:r>
              <a:rPr lang="pt-BR" dirty="0" smtClean="0"/>
              <a:t>não ultrapassar dois semestres do tempo regulamentar do curso de graduação em que estiver matriculado para se diplomar;</a:t>
            </a:r>
          </a:p>
          <a:p>
            <a:pPr algn="just"/>
            <a:r>
              <a:rPr lang="pt-BR" dirty="0" smtClean="0"/>
              <a:t>ter assinado Termo de Compromisso;</a:t>
            </a:r>
          </a:p>
          <a:p>
            <a:pPr algn="just"/>
            <a:r>
              <a:rPr lang="pt-BR" dirty="0" smtClean="0"/>
              <a:t>ter seu cadastro devidamente aprovado e mensalmente homologado pela Instituição Federal de Ensino Superior no âmbito do sistema de informação do programa.</a:t>
            </a:r>
          </a:p>
          <a:p>
            <a:pPr algn="just"/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75656" y="18864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QUAL O VALOR MENSAL DO AUXÍLIO ??</a:t>
            </a:r>
          </a:p>
          <a:p>
            <a:pPr algn="ctr">
              <a:buNone/>
            </a:pPr>
            <a:endParaRPr lang="pt-BR" dirty="0" smtClean="0"/>
          </a:p>
          <a:p>
            <a:r>
              <a:rPr lang="pt-BR" sz="2400" dirty="0" smtClean="0"/>
              <a:t>R$ 400,00</a:t>
            </a:r>
          </a:p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   Para alunos Quilombolas e Indígenas, é garantido um valor diferenciado, igual a pelo menos o dobro da bolsa paga aos demais alunos em razão de suas especificidades com relação à organização social, condição geográfica, costumes, línguas, crenças e tradições.</a:t>
            </a:r>
          </a:p>
          <a:p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75656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    A BOLSA PERMANÊNCIA É ACUMULÁVEL COM OUTRAS MODALIDADES DE BOLSAS</a:t>
            </a:r>
            <a:r>
              <a:rPr lang="pt-BR" sz="2400" dirty="0" smtClean="0">
                <a:solidFill>
                  <a:srgbClr val="FF0000"/>
                </a:solidFill>
              </a:rPr>
              <a:t> ??</a:t>
            </a: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sz="2400" dirty="0" smtClean="0"/>
              <a:t> </a:t>
            </a:r>
            <a:r>
              <a:rPr lang="pt-BR" sz="2400" dirty="0" smtClean="0"/>
              <a:t>   Sim, desde que não ultrapasse o valor de 1,5 salário mínimo por estudante, salvo para estudantes indígenas e quilombolas</a:t>
            </a: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75656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Programa Bolsa Permanência</a:t>
            </a:r>
            <a:br>
              <a:rPr lang="pt-BR" dirty="0" smtClean="0"/>
            </a:br>
            <a:r>
              <a:rPr lang="pt-BR" dirty="0" smtClean="0"/>
              <a:t> na UFPel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sz="3000" dirty="0" smtClean="0"/>
              <a:t>A UFPel aderiu ao Programa em junho de 2013, tendo os primeiros benefícios pagos aos alunos em setembro daquele ano.</a:t>
            </a:r>
          </a:p>
          <a:p>
            <a:pPr algn="just"/>
            <a:r>
              <a:rPr lang="pt-BR" sz="3000" dirty="0" smtClean="0"/>
              <a:t>Atualmente </a:t>
            </a:r>
            <a:r>
              <a:rPr lang="pt-BR" sz="3000" smtClean="0"/>
              <a:t>são 14 </a:t>
            </a:r>
            <a:r>
              <a:rPr lang="pt-BR" sz="3000" dirty="0" smtClean="0"/>
              <a:t>cursos cadastrados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 descr="logo PR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5" name="Imagem 4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75656" y="18864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1800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pPr algn="ctr">
              <a:buNone/>
            </a:pPr>
            <a:r>
              <a:rPr lang="pt-BR" sz="7200" dirty="0" smtClean="0">
                <a:solidFill>
                  <a:srgbClr val="FF0000"/>
                </a:solidFill>
              </a:rPr>
              <a:t>PROGRAMA BOLSA PERMANÊNCIA - RESPONSABILIDADES DA PRAE</a:t>
            </a:r>
          </a:p>
          <a:p>
            <a:endParaRPr lang="pt-BR" dirty="0" smtClean="0"/>
          </a:p>
          <a:p>
            <a:r>
              <a:rPr lang="pt-BR" sz="5600" dirty="0" smtClean="0"/>
              <a:t>verificar e comprovar todas as informações preenchidas pelos estudantes, responsabilizando-se pela veracidade das mesmas;</a:t>
            </a:r>
          </a:p>
          <a:p>
            <a:r>
              <a:rPr lang="pt-BR" sz="5600" dirty="0" smtClean="0"/>
              <a:t>selecionar e cadastrar, via sistema de informação, os estudantes que fazem jus à bolsa permanência;</a:t>
            </a:r>
          </a:p>
          <a:p>
            <a:r>
              <a:rPr lang="pt-BR" sz="5600" dirty="0" smtClean="0"/>
              <a:t>arquivar os documentos comprobatórios pelo período de 5 anos após o desligamento do aluno;</a:t>
            </a:r>
          </a:p>
          <a:p>
            <a:r>
              <a:rPr lang="pt-BR" sz="5600" dirty="0" smtClean="0"/>
              <a:t>repassar mensalmente ao MEC, por meio de sistema de informação, dados relativos aos estudantes;</a:t>
            </a:r>
          </a:p>
          <a:p>
            <a:r>
              <a:rPr lang="pt-BR" sz="5600" dirty="0" smtClean="0"/>
              <a:t>realizar o acompanhamento acadêmico dos estudantes beneficiados e enviar os resultados para o MEC, sempre que solicitado;</a:t>
            </a:r>
          </a:p>
          <a:p>
            <a:r>
              <a:rPr lang="pt-BR" sz="5600" dirty="0" smtClean="0"/>
              <a:t>designar um Pró-Reitor ou equivalente, e seu eventual substituto, responsável pela homologação mensal das informações dos estudantes beneficiados no sistema de informação e pelo bom funcionamento do Programa;</a:t>
            </a:r>
          </a:p>
          <a:p>
            <a:r>
              <a:rPr lang="pt-BR" sz="5600" dirty="0" smtClean="0"/>
              <a:t>disponibilizar, via sistema de informação, os termos de compromisso assinados pelos    estudantes beneficiados;</a:t>
            </a:r>
          </a:p>
          <a:p>
            <a:r>
              <a:rPr lang="pt-BR" sz="5600" dirty="0" smtClean="0"/>
              <a:t>cadastrar e manter atualizadas as informações sobre os alunos beneficiados;</a:t>
            </a:r>
          </a:p>
          <a:p>
            <a:r>
              <a:rPr lang="pt-BR" sz="5600" dirty="0" smtClean="0"/>
              <a:t>homologar o pagamento dos estudantes beneficiados de acordo com cronograma estabelecido pela </a:t>
            </a:r>
            <a:r>
              <a:rPr lang="pt-BR" sz="5600" dirty="0" err="1" smtClean="0"/>
              <a:t>SESu</a:t>
            </a:r>
            <a:r>
              <a:rPr lang="pt-BR" sz="5600" dirty="0" smtClean="0"/>
              <a:t>/SETEC; e</a:t>
            </a:r>
          </a:p>
          <a:p>
            <a:r>
              <a:rPr lang="pt-BR" sz="5600" dirty="0" smtClean="0"/>
              <a:t>criar comissão interdisciplinar, coma participação de indígenas ou quilombolas e membros da sociedade civil, para auxiliar na comprovação e fiscalização da condição de pertencimento étnico dos estudantes indígenas e quilombolas, bem como no acompanhamento de tais estudantes no processo de adaptação acadêmica.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logo uf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pic>
        <p:nvPicPr>
          <p:cNvPr id="5" name="Imagem 4" descr="logo PRA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b="1" dirty="0" smtClean="0"/>
              <a:t> 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b="1" dirty="0" smtClean="0"/>
              <a:t>UNIVERSIDADE FEDERAL DE PELOTAS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b="1" dirty="0" smtClean="0"/>
              <a:t>PRÓ-REITORIA DE ASSUNTOS ESTUDANTIS</a:t>
            </a: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195736" y="1268760"/>
            <a:ext cx="6737952" cy="54006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endParaRPr lang="pt-BR" sz="800" dirty="0" smtClean="0"/>
          </a:p>
          <a:p>
            <a:pPr>
              <a:buNone/>
            </a:pPr>
            <a:endParaRPr lang="pt-BR" sz="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logo 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32656"/>
            <a:ext cx="981212" cy="1009791"/>
          </a:xfrm>
          <a:prstGeom prst="rect">
            <a:avLst/>
          </a:prstGeom>
        </p:spPr>
      </p:pic>
      <p:pic>
        <p:nvPicPr>
          <p:cNvPr id="9" name="Imagem 8" descr="logo PRA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357166"/>
            <a:ext cx="1122301" cy="733527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2483768" y="1478820"/>
          <a:ext cx="5688633" cy="51201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024336"/>
                <a:gridCol w="2232248"/>
                <a:gridCol w="432049"/>
              </a:tblGrid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Cursos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Alunos beneficiados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%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Enfermagem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142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37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Engenharia Agrícola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13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3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Engenharia Sanitária e Ambiental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24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6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Farmácia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51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13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Letras-Português/Alemão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08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2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Letras-Português/Espanhol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21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5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Letras-Português/Inglês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08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2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Letras-Português/Francês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05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1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Medicina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26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7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Medicina Veterinária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Medicina Veterinária (T. Especial)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Odontologia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37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10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Química de Alimentos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-</a:t>
                      </a:r>
                      <a:endParaRPr lang="pt-BR" sz="1700" dirty="0"/>
                    </a:p>
                  </a:txBody>
                  <a:tcPr marL="82261" marR="82261" marT="41130" marB="41130"/>
                </a:tc>
              </a:tr>
              <a:tr h="336000"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Terapia Ocupacional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47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12</a:t>
                      </a:r>
                      <a:endParaRPr lang="pt-BR" sz="1700" dirty="0"/>
                    </a:p>
                  </a:txBody>
                  <a:tcPr marL="82261" marR="82261" marT="41130" marB="4113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PBP por área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2411760" y="2204864"/>
          <a:ext cx="5208240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 descr="logo PRA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735" y="260648"/>
            <a:ext cx="1362265" cy="733527"/>
          </a:xfrm>
          <a:prstGeom prst="rect">
            <a:avLst/>
          </a:prstGeom>
        </p:spPr>
      </p:pic>
      <p:pic>
        <p:nvPicPr>
          <p:cNvPr id="7" name="Imagem 6" descr="logo ufpe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1604" y="357166"/>
            <a:ext cx="981212" cy="100979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47664" y="260648"/>
            <a:ext cx="7596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UNIVERSIDADE FEDERAL DE PELOTAS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PRÓ-REITORIA DE ASSUNTOS ESTUDANTIS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847</TotalTime>
  <Words>660</Words>
  <Application>Microsoft Office PowerPoint</Application>
  <PresentationFormat>Apresentação na tela (4:3)</PresentationFormat>
  <Paragraphs>137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Solstício</vt:lpstr>
      <vt:lpstr>   Programa Bolsa Permanência</vt:lpstr>
      <vt:lpstr>    Programa Bolsa Permanência</vt:lpstr>
      <vt:lpstr>   Programa Bolsa Permanência</vt:lpstr>
      <vt:lpstr>   Programa Bolsa Permanência</vt:lpstr>
      <vt:lpstr>   Programa Bolsa Permanência</vt:lpstr>
      <vt:lpstr>    Programa Bolsa Permanência  na UFPel</vt:lpstr>
      <vt:lpstr>UNIVERSIDADE FEDERAL DE PELOTAS PRÓ-REITORIA DE ASSUNTOS ESTUDANTIS </vt:lpstr>
      <vt:lpstr>   UNIVERSIDADE FEDERAL DE PELOTAS PRÓ-REITORIA DE ASSUNTOS ESTUDANTIS </vt:lpstr>
      <vt:lpstr>   PBP por área</vt:lpstr>
      <vt:lpstr>   Evolução PBP</vt:lpstr>
      <vt:lpstr>    Programa Bolsa Permanência</vt:lpstr>
      <vt:lpstr>UNIVERSIDADE FEDERAL DE PELOTAS PRÓ-REITORIA DE ASSUNTOS ESTUDANTIS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PRÓ-REITORIA DE ASSUNTOS ESTUDANTIS</dc:title>
  <dc:creator>Ediane</dc:creator>
  <cp:lastModifiedBy>Praec</cp:lastModifiedBy>
  <cp:revision>108</cp:revision>
  <dcterms:created xsi:type="dcterms:W3CDTF">2014-10-14T14:23:07Z</dcterms:created>
  <dcterms:modified xsi:type="dcterms:W3CDTF">2014-11-07T18:31:31Z</dcterms:modified>
</cp:coreProperties>
</file>