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9" r:id="rId2"/>
    <p:sldId id="301" r:id="rId3"/>
    <p:sldId id="302" r:id="rId4"/>
    <p:sldId id="303" r:id="rId5"/>
  </p:sldIdLst>
  <p:sldSz cx="6119813" cy="6119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2088" y="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986" y="1001553"/>
            <a:ext cx="5201841" cy="2130602"/>
          </a:xfrm>
        </p:spPr>
        <p:txBody>
          <a:bodyPr anchor="b"/>
          <a:lstStyle>
            <a:lvl1pPr algn="ctr">
              <a:defRPr sz="401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4977" y="3214319"/>
            <a:ext cx="4589860" cy="1477538"/>
          </a:xfrm>
        </p:spPr>
        <p:txBody>
          <a:bodyPr/>
          <a:lstStyle>
            <a:lvl1pPr marL="0" indent="0" algn="ctr">
              <a:buNone/>
              <a:defRPr sz="1606"/>
            </a:lvl1pPr>
            <a:lvl2pPr marL="306004" indent="0" algn="ctr">
              <a:buNone/>
              <a:defRPr sz="1339"/>
            </a:lvl2pPr>
            <a:lvl3pPr marL="612008" indent="0" algn="ctr">
              <a:buNone/>
              <a:defRPr sz="1205"/>
            </a:lvl3pPr>
            <a:lvl4pPr marL="918012" indent="0" algn="ctr">
              <a:buNone/>
              <a:defRPr sz="1071"/>
            </a:lvl4pPr>
            <a:lvl5pPr marL="1224016" indent="0" algn="ctr">
              <a:buNone/>
              <a:defRPr sz="1071"/>
            </a:lvl5pPr>
            <a:lvl6pPr marL="1530020" indent="0" algn="ctr">
              <a:buNone/>
              <a:defRPr sz="1071"/>
            </a:lvl6pPr>
            <a:lvl7pPr marL="1836024" indent="0" algn="ctr">
              <a:buNone/>
              <a:defRPr sz="1071"/>
            </a:lvl7pPr>
            <a:lvl8pPr marL="2142028" indent="0" algn="ctr">
              <a:buNone/>
              <a:defRPr sz="1071"/>
            </a:lvl8pPr>
            <a:lvl9pPr marL="2448032" indent="0" algn="ctr">
              <a:buNone/>
              <a:defRPr sz="1071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74F5-7BDD-487E-9D36-0EEC631549C4}" type="datetimeFigureOut">
              <a:rPr lang="pt-BR" smtClean="0"/>
              <a:t>08/12/2024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18176-D1AB-43A0-89E5-9923266BF9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486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74F5-7BDD-487E-9D36-0EEC631549C4}" type="datetimeFigureOut">
              <a:rPr lang="pt-BR" smtClean="0"/>
              <a:t>08/12/2024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18176-D1AB-43A0-89E5-9923266BF9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013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379491" y="325823"/>
            <a:ext cx="1319585" cy="518625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0738" y="325823"/>
            <a:ext cx="3882256" cy="518625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74F5-7BDD-487E-9D36-0EEC631549C4}" type="datetimeFigureOut">
              <a:rPr lang="pt-BR" smtClean="0"/>
              <a:t>08/12/2024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18176-D1AB-43A0-89E5-9923266BF9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4773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74F5-7BDD-487E-9D36-0EEC631549C4}" type="datetimeFigureOut">
              <a:rPr lang="pt-BR" smtClean="0"/>
              <a:t>08/12/2024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18176-D1AB-43A0-89E5-9923266BF9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040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550" y="1525705"/>
            <a:ext cx="5278339" cy="2545672"/>
          </a:xfrm>
        </p:spPr>
        <p:txBody>
          <a:bodyPr anchor="b"/>
          <a:lstStyle>
            <a:lvl1pPr>
              <a:defRPr sz="401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7550" y="4095460"/>
            <a:ext cx="5278339" cy="1338709"/>
          </a:xfrm>
        </p:spPr>
        <p:txBody>
          <a:bodyPr/>
          <a:lstStyle>
            <a:lvl1pPr marL="0" indent="0">
              <a:buNone/>
              <a:defRPr sz="1606">
                <a:solidFill>
                  <a:schemeClr val="tx1"/>
                </a:solidFill>
              </a:defRPr>
            </a:lvl1pPr>
            <a:lvl2pPr marL="306004" indent="0">
              <a:buNone/>
              <a:defRPr sz="1339">
                <a:solidFill>
                  <a:schemeClr val="tx1">
                    <a:tint val="75000"/>
                  </a:schemeClr>
                </a:solidFill>
              </a:defRPr>
            </a:lvl2pPr>
            <a:lvl3pPr marL="612008" indent="0">
              <a:buNone/>
              <a:defRPr sz="1205">
                <a:solidFill>
                  <a:schemeClr val="tx1">
                    <a:tint val="75000"/>
                  </a:schemeClr>
                </a:solidFill>
              </a:defRPr>
            </a:lvl3pPr>
            <a:lvl4pPr marL="918012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4pPr>
            <a:lvl5pPr marL="1224016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5pPr>
            <a:lvl6pPr marL="1530020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6pPr>
            <a:lvl7pPr marL="1836024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7pPr>
            <a:lvl8pPr marL="2142028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8pPr>
            <a:lvl9pPr marL="2448032" indent="0">
              <a:buNone/>
              <a:defRPr sz="10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74F5-7BDD-487E-9D36-0EEC631549C4}" type="datetimeFigureOut">
              <a:rPr lang="pt-BR" smtClean="0"/>
              <a:t>08/12/2024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18176-D1AB-43A0-89E5-9923266BF9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40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0737" y="1629117"/>
            <a:ext cx="2600921" cy="388296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155" y="1629117"/>
            <a:ext cx="2600921" cy="388296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74F5-7BDD-487E-9D36-0EEC631549C4}" type="datetimeFigureOut">
              <a:rPr lang="pt-BR" smtClean="0"/>
              <a:t>08/12/2024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18176-D1AB-43A0-89E5-9923266BF9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0904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534" y="325825"/>
            <a:ext cx="5278339" cy="118288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535" y="1500205"/>
            <a:ext cx="2588967" cy="735227"/>
          </a:xfrm>
        </p:spPr>
        <p:txBody>
          <a:bodyPr anchor="b"/>
          <a:lstStyle>
            <a:lvl1pPr marL="0" indent="0">
              <a:buNone/>
              <a:defRPr sz="1606" b="1"/>
            </a:lvl1pPr>
            <a:lvl2pPr marL="306004" indent="0">
              <a:buNone/>
              <a:defRPr sz="1339" b="1"/>
            </a:lvl2pPr>
            <a:lvl3pPr marL="612008" indent="0">
              <a:buNone/>
              <a:defRPr sz="1205" b="1"/>
            </a:lvl3pPr>
            <a:lvl4pPr marL="918012" indent="0">
              <a:buNone/>
              <a:defRPr sz="1071" b="1"/>
            </a:lvl4pPr>
            <a:lvl5pPr marL="1224016" indent="0">
              <a:buNone/>
              <a:defRPr sz="1071" b="1"/>
            </a:lvl5pPr>
            <a:lvl6pPr marL="1530020" indent="0">
              <a:buNone/>
              <a:defRPr sz="1071" b="1"/>
            </a:lvl6pPr>
            <a:lvl7pPr marL="1836024" indent="0">
              <a:buNone/>
              <a:defRPr sz="1071" b="1"/>
            </a:lvl7pPr>
            <a:lvl8pPr marL="2142028" indent="0">
              <a:buNone/>
              <a:defRPr sz="1071" b="1"/>
            </a:lvl8pPr>
            <a:lvl9pPr marL="2448032" indent="0">
              <a:buNone/>
              <a:defRPr sz="1071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535" y="2235432"/>
            <a:ext cx="2588967" cy="32879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8155" y="1500205"/>
            <a:ext cx="2601718" cy="735227"/>
          </a:xfrm>
        </p:spPr>
        <p:txBody>
          <a:bodyPr anchor="b"/>
          <a:lstStyle>
            <a:lvl1pPr marL="0" indent="0">
              <a:buNone/>
              <a:defRPr sz="1606" b="1"/>
            </a:lvl1pPr>
            <a:lvl2pPr marL="306004" indent="0">
              <a:buNone/>
              <a:defRPr sz="1339" b="1"/>
            </a:lvl2pPr>
            <a:lvl3pPr marL="612008" indent="0">
              <a:buNone/>
              <a:defRPr sz="1205" b="1"/>
            </a:lvl3pPr>
            <a:lvl4pPr marL="918012" indent="0">
              <a:buNone/>
              <a:defRPr sz="1071" b="1"/>
            </a:lvl4pPr>
            <a:lvl5pPr marL="1224016" indent="0">
              <a:buNone/>
              <a:defRPr sz="1071" b="1"/>
            </a:lvl5pPr>
            <a:lvl6pPr marL="1530020" indent="0">
              <a:buNone/>
              <a:defRPr sz="1071" b="1"/>
            </a:lvl6pPr>
            <a:lvl7pPr marL="1836024" indent="0">
              <a:buNone/>
              <a:defRPr sz="1071" b="1"/>
            </a:lvl7pPr>
            <a:lvl8pPr marL="2142028" indent="0">
              <a:buNone/>
              <a:defRPr sz="1071" b="1"/>
            </a:lvl8pPr>
            <a:lvl9pPr marL="2448032" indent="0">
              <a:buNone/>
              <a:defRPr sz="1071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8155" y="2235432"/>
            <a:ext cx="2601718" cy="32879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74F5-7BDD-487E-9D36-0EEC631549C4}" type="datetimeFigureOut">
              <a:rPr lang="pt-BR" smtClean="0"/>
              <a:t>08/12/2024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18176-D1AB-43A0-89E5-9923266BF9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563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74F5-7BDD-487E-9D36-0EEC631549C4}" type="datetimeFigureOut">
              <a:rPr lang="pt-BR" smtClean="0"/>
              <a:t>08/12/2024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18176-D1AB-43A0-89E5-9923266BF9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907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74F5-7BDD-487E-9D36-0EEC631549C4}" type="datetimeFigureOut">
              <a:rPr lang="pt-BR" smtClean="0"/>
              <a:t>08/12/2024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18176-D1AB-43A0-89E5-9923266BF9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03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534" y="407988"/>
            <a:ext cx="1973799" cy="1427956"/>
          </a:xfrm>
        </p:spPr>
        <p:txBody>
          <a:bodyPr anchor="b"/>
          <a:lstStyle>
            <a:lvl1pPr>
              <a:defRPr sz="2142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1718" y="881141"/>
            <a:ext cx="3098155" cy="4349034"/>
          </a:xfrm>
        </p:spPr>
        <p:txBody>
          <a:bodyPr/>
          <a:lstStyle>
            <a:lvl1pPr>
              <a:defRPr sz="2142"/>
            </a:lvl1pPr>
            <a:lvl2pPr>
              <a:defRPr sz="1874"/>
            </a:lvl2pPr>
            <a:lvl3pPr>
              <a:defRPr sz="1606"/>
            </a:lvl3pPr>
            <a:lvl4pPr>
              <a:defRPr sz="1339"/>
            </a:lvl4pPr>
            <a:lvl5pPr>
              <a:defRPr sz="1339"/>
            </a:lvl5pPr>
            <a:lvl6pPr>
              <a:defRPr sz="1339"/>
            </a:lvl6pPr>
            <a:lvl7pPr>
              <a:defRPr sz="1339"/>
            </a:lvl7pPr>
            <a:lvl8pPr>
              <a:defRPr sz="1339"/>
            </a:lvl8pPr>
            <a:lvl9pPr>
              <a:defRPr sz="1339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534" y="1835944"/>
            <a:ext cx="1973799" cy="3401313"/>
          </a:xfrm>
        </p:spPr>
        <p:txBody>
          <a:bodyPr/>
          <a:lstStyle>
            <a:lvl1pPr marL="0" indent="0">
              <a:buNone/>
              <a:defRPr sz="1071"/>
            </a:lvl1pPr>
            <a:lvl2pPr marL="306004" indent="0">
              <a:buNone/>
              <a:defRPr sz="937"/>
            </a:lvl2pPr>
            <a:lvl3pPr marL="612008" indent="0">
              <a:buNone/>
              <a:defRPr sz="803"/>
            </a:lvl3pPr>
            <a:lvl4pPr marL="918012" indent="0">
              <a:buNone/>
              <a:defRPr sz="669"/>
            </a:lvl4pPr>
            <a:lvl5pPr marL="1224016" indent="0">
              <a:buNone/>
              <a:defRPr sz="669"/>
            </a:lvl5pPr>
            <a:lvl6pPr marL="1530020" indent="0">
              <a:buNone/>
              <a:defRPr sz="669"/>
            </a:lvl6pPr>
            <a:lvl7pPr marL="1836024" indent="0">
              <a:buNone/>
              <a:defRPr sz="669"/>
            </a:lvl7pPr>
            <a:lvl8pPr marL="2142028" indent="0">
              <a:buNone/>
              <a:defRPr sz="669"/>
            </a:lvl8pPr>
            <a:lvl9pPr marL="2448032" indent="0">
              <a:buNone/>
              <a:defRPr sz="669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74F5-7BDD-487E-9D36-0EEC631549C4}" type="datetimeFigureOut">
              <a:rPr lang="pt-BR" smtClean="0"/>
              <a:t>08/12/2024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18176-D1AB-43A0-89E5-9923266BF9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974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534" y="407988"/>
            <a:ext cx="1973799" cy="1427956"/>
          </a:xfrm>
        </p:spPr>
        <p:txBody>
          <a:bodyPr anchor="b"/>
          <a:lstStyle>
            <a:lvl1pPr>
              <a:defRPr sz="2142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01718" y="881141"/>
            <a:ext cx="3098155" cy="4349034"/>
          </a:xfrm>
        </p:spPr>
        <p:txBody>
          <a:bodyPr anchor="t"/>
          <a:lstStyle>
            <a:lvl1pPr marL="0" indent="0">
              <a:buNone/>
              <a:defRPr sz="2142"/>
            </a:lvl1pPr>
            <a:lvl2pPr marL="306004" indent="0">
              <a:buNone/>
              <a:defRPr sz="1874"/>
            </a:lvl2pPr>
            <a:lvl3pPr marL="612008" indent="0">
              <a:buNone/>
              <a:defRPr sz="1606"/>
            </a:lvl3pPr>
            <a:lvl4pPr marL="918012" indent="0">
              <a:buNone/>
              <a:defRPr sz="1339"/>
            </a:lvl4pPr>
            <a:lvl5pPr marL="1224016" indent="0">
              <a:buNone/>
              <a:defRPr sz="1339"/>
            </a:lvl5pPr>
            <a:lvl6pPr marL="1530020" indent="0">
              <a:buNone/>
              <a:defRPr sz="1339"/>
            </a:lvl6pPr>
            <a:lvl7pPr marL="1836024" indent="0">
              <a:buNone/>
              <a:defRPr sz="1339"/>
            </a:lvl7pPr>
            <a:lvl8pPr marL="2142028" indent="0">
              <a:buNone/>
              <a:defRPr sz="1339"/>
            </a:lvl8pPr>
            <a:lvl9pPr marL="2448032" indent="0">
              <a:buNone/>
              <a:defRPr sz="133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534" y="1835944"/>
            <a:ext cx="1973799" cy="3401313"/>
          </a:xfrm>
        </p:spPr>
        <p:txBody>
          <a:bodyPr/>
          <a:lstStyle>
            <a:lvl1pPr marL="0" indent="0">
              <a:buNone/>
              <a:defRPr sz="1071"/>
            </a:lvl1pPr>
            <a:lvl2pPr marL="306004" indent="0">
              <a:buNone/>
              <a:defRPr sz="937"/>
            </a:lvl2pPr>
            <a:lvl3pPr marL="612008" indent="0">
              <a:buNone/>
              <a:defRPr sz="803"/>
            </a:lvl3pPr>
            <a:lvl4pPr marL="918012" indent="0">
              <a:buNone/>
              <a:defRPr sz="669"/>
            </a:lvl4pPr>
            <a:lvl5pPr marL="1224016" indent="0">
              <a:buNone/>
              <a:defRPr sz="669"/>
            </a:lvl5pPr>
            <a:lvl6pPr marL="1530020" indent="0">
              <a:buNone/>
              <a:defRPr sz="669"/>
            </a:lvl6pPr>
            <a:lvl7pPr marL="1836024" indent="0">
              <a:buNone/>
              <a:defRPr sz="669"/>
            </a:lvl7pPr>
            <a:lvl8pPr marL="2142028" indent="0">
              <a:buNone/>
              <a:defRPr sz="669"/>
            </a:lvl8pPr>
            <a:lvl9pPr marL="2448032" indent="0">
              <a:buNone/>
              <a:defRPr sz="669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74F5-7BDD-487E-9D36-0EEC631549C4}" type="datetimeFigureOut">
              <a:rPr lang="pt-BR" smtClean="0"/>
              <a:t>08/12/2024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18176-D1AB-43A0-89E5-9923266BF9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302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0737" y="325825"/>
            <a:ext cx="5278339" cy="1182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0737" y="1629117"/>
            <a:ext cx="5278339" cy="3882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0737" y="5672162"/>
            <a:ext cx="1376958" cy="325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F74F5-7BDD-487E-9D36-0EEC631549C4}" type="datetimeFigureOut">
              <a:rPr lang="pt-BR" smtClean="0"/>
              <a:t>08/12/2024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27188" y="5672162"/>
            <a:ext cx="2065437" cy="325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22118" y="5672162"/>
            <a:ext cx="1376958" cy="325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18176-D1AB-43A0-89E5-9923266BF9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4408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12008" rtl="0" eaLnBrk="1" latinLnBrk="0" hangingPunct="1">
        <a:lnSpc>
          <a:spcPct val="90000"/>
        </a:lnSpc>
        <a:spcBef>
          <a:spcPct val="0"/>
        </a:spcBef>
        <a:buNone/>
        <a:defRPr sz="29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3002" indent="-153002" algn="l" defTabSz="612008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1874" kern="1200">
          <a:solidFill>
            <a:schemeClr val="tx1"/>
          </a:solidFill>
          <a:latin typeface="+mn-lt"/>
          <a:ea typeface="+mn-ea"/>
          <a:cs typeface="+mn-cs"/>
        </a:defRPr>
      </a:lvl1pPr>
      <a:lvl2pPr marL="459006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765010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339" kern="1200">
          <a:solidFill>
            <a:schemeClr val="tx1"/>
          </a:solidFill>
          <a:latin typeface="+mn-lt"/>
          <a:ea typeface="+mn-ea"/>
          <a:cs typeface="+mn-cs"/>
        </a:defRPr>
      </a:lvl3pPr>
      <a:lvl4pPr marL="1071014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4pPr>
      <a:lvl5pPr marL="1377018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5pPr>
      <a:lvl6pPr marL="1683022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6pPr>
      <a:lvl7pPr marL="1989026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7pPr>
      <a:lvl8pPr marL="2295030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8pPr>
      <a:lvl9pPr marL="2601034" indent="-153002" algn="l" defTabSz="612008" rtl="0" eaLnBrk="1" latinLnBrk="0" hangingPunct="1">
        <a:lnSpc>
          <a:spcPct val="90000"/>
        </a:lnSpc>
        <a:spcBef>
          <a:spcPts val="335"/>
        </a:spcBef>
        <a:buFont typeface="Arial" panose="020B0604020202020204" pitchFamily="34" charset="0"/>
        <a:buChar char="•"/>
        <a:defRPr sz="12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1pPr>
      <a:lvl2pPr marL="306004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2pPr>
      <a:lvl3pPr marL="612008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3pPr>
      <a:lvl4pPr marL="918012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4pPr>
      <a:lvl5pPr marL="1224016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5pPr>
      <a:lvl6pPr marL="1530020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6pPr>
      <a:lvl7pPr marL="1836024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7pPr>
      <a:lvl8pPr marL="2142028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8pPr>
      <a:lvl9pPr marL="2448032" algn="l" defTabSz="612008" rtl="0" eaLnBrk="1" latinLnBrk="0" hangingPunct="1">
        <a:defRPr sz="12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Interface gráfica do usuário, Texto, Aplicativo, chat ou mensagem de texto&#10;&#10;Descrição gerada automaticamente">
            <a:extLst>
              <a:ext uri="{FF2B5EF4-FFF2-40B4-BE49-F238E27FC236}">
                <a16:creationId xmlns:a16="http://schemas.microsoft.com/office/drawing/2014/main" id="{CC65F266-6D40-4E18-A648-90115C0E79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36900"/>
            <a:ext cx="6125908" cy="1286440"/>
          </a:xfrm>
          <a:prstGeom prst="rect">
            <a:avLst/>
          </a:prstGeom>
          <a:ln>
            <a:noFill/>
          </a:ln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4C896F8C-E874-40E1-893B-BBF08D8B1078}"/>
              </a:ext>
            </a:extLst>
          </p:cNvPr>
          <p:cNvSpPr/>
          <p:nvPr/>
        </p:nvSpPr>
        <p:spPr>
          <a:xfrm>
            <a:off x="-1" y="170707"/>
            <a:ext cx="6119813" cy="471789"/>
          </a:xfrm>
          <a:prstGeom prst="rect">
            <a:avLst/>
          </a:prstGeom>
          <a:noFill/>
        </p:spPr>
        <p:txBody>
          <a:bodyPr wrap="square" lIns="40505" tIns="20253" rIns="40505" bIns="20253">
            <a:spAutoFit/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pt-BR" sz="2800" dirty="0">
                <a:ln w="0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ooper Black" panose="0208090404030B020404" pitchFamily="18" charset="0"/>
              </a:rPr>
              <a:t>DEFESA DE MESTRADO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2CA35908-A9F1-4301-AD98-07D4958C40EA}"/>
              </a:ext>
            </a:extLst>
          </p:cNvPr>
          <p:cNvSpPr txBox="1"/>
          <p:nvPr/>
        </p:nvSpPr>
        <p:spPr>
          <a:xfrm>
            <a:off x="291569" y="891300"/>
            <a:ext cx="553667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000" b="1" i="0" dirty="0"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"Sustentabilidade Financeira em Sistemas Agroflorestais Familiares: Desafios e Oportunidades de Acesso ao Crédito"</a:t>
            </a:r>
            <a:endParaRPr lang="pt-BR" sz="2000" b="1" dirty="0">
              <a:cs typeface="Arial" panose="020B0604020202020204" pitchFamily="34" charset="0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0C6DD033-BF86-4331-9123-EA45B02511BD}"/>
              </a:ext>
            </a:extLst>
          </p:cNvPr>
          <p:cNvSpPr txBox="1"/>
          <p:nvPr/>
        </p:nvSpPr>
        <p:spPr>
          <a:xfrm>
            <a:off x="1802674" y="2290531"/>
            <a:ext cx="4417704" cy="754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6200" marR="76200" algn="ctr">
              <a:spcBef>
                <a:spcPts val="600"/>
              </a:spcBef>
              <a:spcAft>
                <a:spcPts val="600"/>
              </a:spcAft>
            </a:pPr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16 de Agosto de 2024 às 14h30min</a:t>
            </a:r>
          </a:p>
          <a:p>
            <a:pPr marL="76200" marR="76200" algn="ctr">
              <a:spcBef>
                <a:spcPts val="600"/>
              </a:spcBef>
              <a:spcAft>
                <a:spcPts val="600"/>
              </a:spcAft>
            </a:pPr>
            <a:r>
              <a:rPr lang="pt-BR" sz="1500" b="1" dirty="0">
                <a:solidFill>
                  <a:schemeClr val="accent1">
                    <a:lumMod val="75000"/>
                  </a:schemeClr>
                </a:solidFill>
              </a:rPr>
              <a:t>Sala 313 – COTADA – CENG </a:t>
            </a:r>
            <a:endParaRPr lang="pt-BR" sz="1200" dirty="0">
              <a:solidFill>
                <a:srgbClr val="000000"/>
              </a:solidFill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173DD28E-7EB0-45C8-84E8-BB9B4CDB128E}"/>
              </a:ext>
            </a:extLst>
          </p:cNvPr>
          <p:cNvSpPr txBox="1"/>
          <p:nvPr/>
        </p:nvSpPr>
        <p:spPr>
          <a:xfrm>
            <a:off x="2221168" y="3075229"/>
            <a:ext cx="399969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200" b="0" i="0" dirty="0" err="1">
                <a:solidFill>
                  <a:srgbClr val="000000"/>
                </a:solidFill>
                <a:effectLst/>
                <a:latin typeface="+mj-lt"/>
              </a:rPr>
              <a:t>Profª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+mj-lt"/>
              </a:rPr>
              <a:t>. </a:t>
            </a:r>
            <a:r>
              <a:rPr lang="pt-BR" sz="1200" b="0" i="0" dirty="0" err="1">
                <a:solidFill>
                  <a:srgbClr val="000000"/>
                </a:solidFill>
                <a:effectLst/>
                <a:latin typeface="+mj-lt"/>
              </a:rPr>
              <a:t>Dr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+mj-lt"/>
              </a:rPr>
              <a:t>ª. Marília Lazarotto - </a:t>
            </a:r>
            <a:r>
              <a:rPr lang="pt-BR" sz="1200" b="0" i="0" dirty="0" err="1">
                <a:solidFill>
                  <a:srgbClr val="000000"/>
                </a:solidFill>
                <a:effectLst/>
                <a:latin typeface="+mj-lt"/>
              </a:rPr>
              <a:t>PPGCamb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+mj-lt"/>
              </a:rPr>
              <a:t>/UFPel </a:t>
            </a:r>
          </a:p>
          <a:p>
            <a:pPr algn="l"/>
            <a:r>
              <a:rPr lang="pt-BR" sz="1200" b="0" i="0" dirty="0">
                <a:solidFill>
                  <a:srgbClr val="000000"/>
                </a:solidFill>
                <a:effectLst/>
                <a:latin typeface="+mj-lt"/>
              </a:rPr>
              <a:t>Prof. Dr. Mario Duarte </a:t>
            </a:r>
            <a:r>
              <a:rPr lang="pt-BR" sz="1200" b="0" i="0" dirty="0" err="1">
                <a:solidFill>
                  <a:srgbClr val="000000"/>
                </a:solidFill>
                <a:effectLst/>
                <a:latin typeface="+mj-lt"/>
              </a:rPr>
              <a:t>Canever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+mj-lt"/>
              </a:rPr>
              <a:t> - FAEM/UFPel</a:t>
            </a:r>
          </a:p>
          <a:p>
            <a:pPr algn="l"/>
            <a:r>
              <a:rPr lang="pt-BR" sz="1200" b="0" i="0" dirty="0">
                <a:solidFill>
                  <a:srgbClr val="000000"/>
                </a:solidFill>
                <a:effectLst/>
                <a:latin typeface="+mj-lt"/>
              </a:rPr>
              <a:t>Prof. Dr. Lúcio André de Oliveira Fernandes - FAEM/UFPel</a:t>
            </a:r>
          </a:p>
          <a:p>
            <a:pPr algn="l"/>
            <a:r>
              <a:rPr lang="pt-BR" sz="1200" b="0" i="0" dirty="0">
                <a:solidFill>
                  <a:srgbClr val="000000"/>
                </a:solidFill>
                <a:effectLst/>
                <a:latin typeface="+mj-lt"/>
              </a:rPr>
              <a:t>Prof. Dr.  </a:t>
            </a:r>
            <a:r>
              <a:rPr lang="pt-BR" sz="1200" b="0" i="0" dirty="0" err="1">
                <a:solidFill>
                  <a:srgbClr val="000000"/>
                </a:solidFill>
                <a:effectLst/>
                <a:latin typeface="+mj-lt"/>
              </a:rPr>
              <a:t>Ernestino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+mj-lt"/>
              </a:rPr>
              <a:t> de Souza Gomes Guarino - Pesquisador Autônomo/EMBRAPA</a:t>
            </a:r>
          </a:p>
          <a:p>
            <a:pPr algn="l"/>
            <a:r>
              <a:rPr lang="pt-BR" sz="1200" b="0" i="0" dirty="0" err="1">
                <a:solidFill>
                  <a:srgbClr val="000000"/>
                </a:solidFill>
                <a:effectLst/>
                <a:latin typeface="+mj-lt"/>
              </a:rPr>
              <a:t>Profª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+mj-lt"/>
              </a:rPr>
              <a:t>. </a:t>
            </a:r>
            <a:r>
              <a:rPr lang="pt-BR" sz="1200" b="0" i="0" dirty="0" err="1">
                <a:solidFill>
                  <a:srgbClr val="000000"/>
                </a:solidFill>
                <a:effectLst/>
                <a:latin typeface="+mj-lt"/>
              </a:rPr>
              <a:t>Dr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+mj-lt"/>
              </a:rPr>
              <a:t>ª. Luciara Bilhalva Corrêa - </a:t>
            </a:r>
            <a:r>
              <a:rPr lang="pt-BR" sz="1200" b="0" i="0" dirty="0" err="1">
                <a:solidFill>
                  <a:srgbClr val="000000"/>
                </a:solidFill>
                <a:effectLst/>
                <a:latin typeface="+mj-lt"/>
              </a:rPr>
              <a:t>PPGCamb</a:t>
            </a:r>
            <a:r>
              <a:rPr lang="pt-BR" sz="1200" b="0" i="0" dirty="0">
                <a:solidFill>
                  <a:srgbClr val="000000"/>
                </a:solidFill>
                <a:effectLst/>
                <a:latin typeface="+mj-lt"/>
              </a:rPr>
              <a:t>/UFPel</a:t>
            </a:r>
            <a:endParaRPr lang="pt-BR" sz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CFC0DACA-7497-48D3-AB27-E960C4C8667F}"/>
              </a:ext>
            </a:extLst>
          </p:cNvPr>
          <p:cNvSpPr txBox="1"/>
          <p:nvPr/>
        </p:nvSpPr>
        <p:spPr>
          <a:xfrm>
            <a:off x="90281" y="4089872"/>
            <a:ext cx="18976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000" b="1" dirty="0" err="1">
                <a:solidFill>
                  <a:schemeClr val="accent6">
                    <a:lumMod val="50000"/>
                  </a:schemeClr>
                </a:solidFill>
              </a:rPr>
              <a:t>Adalice</a:t>
            </a:r>
            <a:r>
              <a:rPr lang="pt-BR" sz="2000" b="1" dirty="0">
                <a:solidFill>
                  <a:schemeClr val="accent6">
                    <a:lumMod val="50000"/>
                  </a:schemeClr>
                </a:solidFill>
              </a:rPr>
              <a:t> Andrade </a:t>
            </a:r>
            <a:r>
              <a:rPr lang="pt-BR" sz="2000" b="1" dirty="0" err="1">
                <a:solidFill>
                  <a:schemeClr val="accent6">
                    <a:lumMod val="50000"/>
                  </a:schemeClr>
                </a:solidFill>
              </a:rPr>
              <a:t>Kosby</a:t>
            </a:r>
            <a:endParaRPr lang="pt-BR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CB1AEAC-7F4A-77F4-961E-5692D372D5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039" b="11321"/>
          <a:stretch/>
        </p:blipFill>
        <p:spPr>
          <a:xfrm>
            <a:off x="-22039" y="1965470"/>
            <a:ext cx="2122266" cy="21532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6471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Interface gráfica do usuário, Texto, Aplicativo, chat ou mensagem de texto&#10;&#10;Descrição gerada automaticamente">
            <a:extLst>
              <a:ext uri="{FF2B5EF4-FFF2-40B4-BE49-F238E27FC236}">
                <a16:creationId xmlns:a16="http://schemas.microsoft.com/office/drawing/2014/main" id="{CC65F266-6D40-4E18-A648-90115C0E79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36900"/>
            <a:ext cx="6125908" cy="1286440"/>
          </a:xfrm>
          <a:prstGeom prst="rect">
            <a:avLst/>
          </a:prstGeom>
          <a:ln>
            <a:noFill/>
          </a:ln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4C896F8C-E874-40E1-893B-BBF08D8B1078}"/>
              </a:ext>
            </a:extLst>
          </p:cNvPr>
          <p:cNvSpPr/>
          <p:nvPr/>
        </p:nvSpPr>
        <p:spPr>
          <a:xfrm>
            <a:off x="-1" y="170707"/>
            <a:ext cx="6119813" cy="471789"/>
          </a:xfrm>
          <a:prstGeom prst="rect">
            <a:avLst/>
          </a:prstGeom>
          <a:noFill/>
        </p:spPr>
        <p:txBody>
          <a:bodyPr wrap="square" lIns="40505" tIns="20253" rIns="40505" bIns="20253">
            <a:spAutoFit/>
            <a:scene3d>
              <a:camera prst="obliqueBottomRight"/>
              <a:lightRig rig="threePt" dir="t"/>
            </a:scene3d>
          </a:bodyPr>
          <a:lstStyle/>
          <a:p>
            <a:pPr algn="ctr"/>
            <a:r>
              <a:rPr lang="pt-BR" sz="2800" dirty="0">
                <a:ln w="0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ooper Black" panose="0208090404030B020404" pitchFamily="18" charset="0"/>
              </a:rPr>
              <a:t>DEFESA DE MESTRADO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2CA35908-A9F1-4301-AD98-07D4958C40EA}"/>
              </a:ext>
            </a:extLst>
          </p:cNvPr>
          <p:cNvSpPr txBox="1"/>
          <p:nvPr/>
        </p:nvSpPr>
        <p:spPr>
          <a:xfrm>
            <a:off x="90281" y="849612"/>
            <a:ext cx="5953467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7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"</a:t>
            </a:r>
            <a:r>
              <a:rPr lang="pt-BR" sz="17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Conflito entre desenvolvimento econômico e defesa do meio ambiente: um estudo a partir de julgados sobre impactos ambientais das atividades suinícola e avícola em Santa Catarina/SC (2013-2023)"</a:t>
            </a:r>
            <a:endParaRPr lang="pt-BR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0C6DD033-BF86-4331-9123-EA45B02511BD}"/>
              </a:ext>
            </a:extLst>
          </p:cNvPr>
          <p:cNvSpPr txBox="1"/>
          <p:nvPr/>
        </p:nvSpPr>
        <p:spPr>
          <a:xfrm>
            <a:off x="1802674" y="2290531"/>
            <a:ext cx="4417704" cy="754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6200" marR="76200" algn="ctr">
              <a:spcBef>
                <a:spcPts val="600"/>
              </a:spcBef>
              <a:spcAft>
                <a:spcPts val="600"/>
              </a:spcAft>
            </a:pPr>
            <a:r>
              <a:rPr lang="pt-BR" b="1" dirty="0">
                <a:solidFill>
                  <a:schemeClr val="accent6">
                    <a:lumMod val="75000"/>
                  </a:schemeClr>
                </a:solidFill>
              </a:rPr>
              <a:t>08 de maio de 2024 às 9h</a:t>
            </a:r>
          </a:p>
          <a:p>
            <a:pPr marL="76200" marR="76200" algn="ctr">
              <a:spcBef>
                <a:spcPts val="600"/>
              </a:spcBef>
              <a:spcAft>
                <a:spcPts val="600"/>
              </a:spcAft>
            </a:pPr>
            <a:r>
              <a:rPr lang="pt-BR" sz="1500" b="1" dirty="0">
                <a:solidFill>
                  <a:schemeClr val="accent1">
                    <a:lumMod val="75000"/>
                  </a:schemeClr>
                </a:solidFill>
              </a:rPr>
              <a:t>https://webconf.ufpel.edu.br/b/eri-19i-t5b-xsy</a:t>
            </a:r>
            <a:endParaRPr lang="pt-BR" sz="1200" dirty="0">
              <a:solidFill>
                <a:srgbClr val="000000"/>
              </a:solidFill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173DD28E-7EB0-45C8-84E8-BB9B4CDB128E}"/>
              </a:ext>
            </a:extLst>
          </p:cNvPr>
          <p:cNvSpPr txBox="1"/>
          <p:nvPr/>
        </p:nvSpPr>
        <p:spPr>
          <a:xfrm>
            <a:off x="2132061" y="3096173"/>
            <a:ext cx="39996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Dr. Érico Kunde Corrêa – PPGCAmb/UFPEL</a:t>
            </a:r>
          </a:p>
          <a:p>
            <a:pPr algn="l"/>
            <a:r>
              <a:rPr lang="pt-BR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Profa. Dra. Andréa Souza Castro – PPGCAmb/ UFPEL</a:t>
            </a:r>
          </a:p>
          <a:p>
            <a:pPr algn="l"/>
            <a:r>
              <a:rPr lang="pt-BR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pt-BR" sz="1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Valmôr</a:t>
            </a:r>
            <a:r>
              <a:rPr lang="pt-BR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Scott Júnior – PPGD/UFPEL</a:t>
            </a:r>
          </a:p>
          <a:p>
            <a:pPr algn="l"/>
            <a:r>
              <a:rPr lang="pt-BR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Profa. Dra. Luciara Bilhalva Corrêa – PPGCAmb/UFPEL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CFC0DACA-7497-48D3-AB27-E960C4C8667F}"/>
              </a:ext>
            </a:extLst>
          </p:cNvPr>
          <p:cNvSpPr txBox="1"/>
          <p:nvPr/>
        </p:nvSpPr>
        <p:spPr>
          <a:xfrm>
            <a:off x="90282" y="4228783"/>
            <a:ext cx="18976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Roberta Massaro</a:t>
            </a:r>
          </a:p>
        </p:txBody>
      </p:sp>
      <p:pic>
        <p:nvPicPr>
          <p:cNvPr id="7" name="Imagem 6" descr="Mulher com camiseta azul&#10;&#10;Descrição gerada automaticamente">
            <a:extLst>
              <a:ext uri="{FF2B5EF4-FFF2-40B4-BE49-F238E27FC236}">
                <a16:creationId xmlns:a16="http://schemas.microsoft.com/office/drawing/2014/main" id="{4AF14F97-B031-8CB1-0CBD-0B43FD5A48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1029"/>
            <a:ext cx="1823522" cy="24313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10590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m 17" descr="Mulher com camiseta azul&#10;&#10;Descrição gerada automaticamente">
            <a:extLst>
              <a:ext uri="{FF2B5EF4-FFF2-40B4-BE49-F238E27FC236}">
                <a16:creationId xmlns:a16="http://schemas.microsoft.com/office/drawing/2014/main" id="{5CDD6B72-002C-9FEF-24FF-4A10804F58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364" y="-310696"/>
            <a:ext cx="2920802" cy="38944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Imagem 2" descr="Tela de celular com texto preto sobre fundo branco&#10;&#10;Descrição gerada automaticamente com confiança média">
            <a:extLst>
              <a:ext uri="{FF2B5EF4-FFF2-40B4-BE49-F238E27FC236}">
                <a16:creationId xmlns:a16="http://schemas.microsoft.com/office/drawing/2014/main" id="{EB709E61-EEDE-4371-68C8-98716808E6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119813" cy="6119813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B538DC36-3AF9-4E65-7AD8-E148665F0091}"/>
              </a:ext>
            </a:extLst>
          </p:cNvPr>
          <p:cNvSpPr txBox="1"/>
          <p:nvPr/>
        </p:nvSpPr>
        <p:spPr>
          <a:xfrm>
            <a:off x="1529542" y="2874417"/>
            <a:ext cx="30590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9BC246F-421C-4C04-48C9-534220288B6C}"/>
              </a:ext>
            </a:extLst>
          </p:cNvPr>
          <p:cNvSpPr txBox="1"/>
          <p:nvPr/>
        </p:nvSpPr>
        <p:spPr>
          <a:xfrm>
            <a:off x="266007" y="3132112"/>
            <a:ext cx="32669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b="1" dirty="0"/>
              <a:t>D’Andréa Zampieri </a:t>
            </a:r>
            <a:r>
              <a:rPr lang="pt-BR" sz="2400" b="1" dirty="0" err="1"/>
              <a:t>Marmitt</a:t>
            </a:r>
            <a:endParaRPr lang="pt-BR" sz="2400" b="1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301F7CD4-EB00-7C41-401E-718C84AF5959}"/>
              </a:ext>
            </a:extLst>
          </p:cNvPr>
          <p:cNvSpPr txBox="1"/>
          <p:nvPr/>
        </p:nvSpPr>
        <p:spPr>
          <a:xfrm>
            <a:off x="266007" y="4280368"/>
            <a:ext cx="341653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dirty="0"/>
              <a:t>"O impacto socioambiental de alunos da Educação Infantil em relação à família mediante a Educação Ambiental"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7B5A49A9-D774-882D-FF67-6F8A32DC3C93}"/>
              </a:ext>
            </a:extLst>
          </p:cNvPr>
          <p:cNvSpPr txBox="1"/>
          <p:nvPr/>
        </p:nvSpPr>
        <p:spPr>
          <a:xfrm>
            <a:off x="266007" y="1636506"/>
            <a:ext cx="30590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dirty="0"/>
              <a:t>13 de Novembro</a:t>
            </a:r>
          </a:p>
        </p:txBody>
      </p:sp>
    </p:spTree>
    <p:extLst>
      <p:ext uri="{BB962C8B-B14F-4D97-AF65-F5344CB8AC3E}">
        <p14:creationId xmlns:p14="http://schemas.microsoft.com/office/powerpoint/2010/main" val="3139096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B0BF4C-D963-E6D8-1D20-C9ED7063FE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Mulher com camiseta azul&#10;&#10;Descrição gerada automaticamente">
            <a:extLst>
              <a:ext uri="{FF2B5EF4-FFF2-40B4-BE49-F238E27FC236}">
                <a16:creationId xmlns:a16="http://schemas.microsoft.com/office/drawing/2014/main" id="{1CD6A548-76BD-D114-1239-1239AD9E0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78"/>
          <a:stretch/>
        </p:blipFill>
        <p:spPr>
          <a:xfrm>
            <a:off x="3197364" y="0"/>
            <a:ext cx="2920802" cy="35837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Imagem 4" descr="Gráfico, Gráfico de funil&#10;&#10;Descrição gerada automaticamente com confiança média">
            <a:extLst>
              <a:ext uri="{FF2B5EF4-FFF2-40B4-BE49-F238E27FC236}">
                <a16:creationId xmlns:a16="http://schemas.microsoft.com/office/drawing/2014/main" id="{E3BEFF15-5F5D-E9B4-0754-42A5CFA3CD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6119813" cy="611981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FDCC3FC7-CEE0-1ADB-B8B0-80CAD1B5D7DC}"/>
              </a:ext>
            </a:extLst>
          </p:cNvPr>
          <p:cNvSpPr txBox="1"/>
          <p:nvPr/>
        </p:nvSpPr>
        <p:spPr>
          <a:xfrm>
            <a:off x="266007" y="3132112"/>
            <a:ext cx="32669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b="1" dirty="0"/>
              <a:t>D’Andréa Zampieri </a:t>
            </a:r>
            <a:r>
              <a:rPr lang="pt-BR" sz="2400" b="1" dirty="0" err="1"/>
              <a:t>Marmitt</a:t>
            </a:r>
            <a:endParaRPr lang="pt-BR" sz="2400" b="1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A8877D1-B69B-CC07-8F82-2C407513CF09}"/>
              </a:ext>
            </a:extLst>
          </p:cNvPr>
          <p:cNvSpPr txBox="1"/>
          <p:nvPr/>
        </p:nvSpPr>
        <p:spPr>
          <a:xfrm>
            <a:off x="266007" y="4280368"/>
            <a:ext cx="341653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dirty="0"/>
              <a:t>"O impacto socioambiental de alunos da Educação Infantil em relação à família mediante a Educação Ambiental"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993B27D-08E9-CC15-4B85-EE0E6BD14141}"/>
              </a:ext>
            </a:extLst>
          </p:cNvPr>
          <p:cNvSpPr txBox="1"/>
          <p:nvPr/>
        </p:nvSpPr>
        <p:spPr>
          <a:xfrm>
            <a:off x="266007" y="1636506"/>
            <a:ext cx="305908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dirty="0"/>
              <a:t>13 de Novembro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A0258224-7528-AADD-045A-8D028AD55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1198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92060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1822</TotalTime>
  <Words>245</Words>
  <Application>Microsoft Office PowerPoint</Application>
  <PresentationFormat>Personalizar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Cooper Black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Diuliana .</dc:creator>
  <cp:lastModifiedBy>Diuliana .</cp:lastModifiedBy>
  <cp:revision>84</cp:revision>
  <dcterms:created xsi:type="dcterms:W3CDTF">2022-03-14T12:37:31Z</dcterms:created>
  <dcterms:modified xsi:type="dcterms:W3CDTF">2024-12-08T19:55:39Z</dcterms:modified>
</cp:coreProperties>
</file>