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0" r:id="rId3"/>
    <p:sldId id="281" r:id="rId4"/>
    <p:sldId id="284" r:id="rId5"/>
    <p:sldId id="277" r:id="rId6"/>
    <p:sldId id="278" r:id="rId7"/>
    <p:sldId id="279" r:id="rId8"/>
    <p:sldId id="285" r:id="rId9"/>
    <p:sldId id="261" r:id="rId10"/>
    <p:sldId id="260" r:id="rId11"/>
    <p:sldId id="262" r:id="rId12"/>
    <p:sldId id="263" r:id="rId13"/>
    <p:sldId id="266" r:id="rId14"/>
    <p:sldId id="264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86" r:id="rId24"/>
    <p:sldId id="28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8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9393A4-4626-437B-9C0B-73154AD4A724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220135-34B2-4E5F-B6F1-F67320674F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286808" cy="1752600"/>
          </a:xfrm>
        </p:spPr>
        <p:txBody>
          <a:bodyPr>
            <a:normAutofit/>
          </a:bodyPr>
          <a:lstStyle/>
          <a:p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UNIVERSIDADE FEDERAL DE PELOTAS</a:t>
            </a:r>
          </a:p>
          <a:p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PROGRAMA INSTITUCIONAL DE BOLSA DE INICIAÇÃO Á DOCENCIA </a:t>
            </a:r>
          </a:p>
          <a:p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FUNDAÇÃO DE APERFEIÇOAMENTO DE PESSOAL DE NIVEL SUPERIOR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458200" cy="122873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00FFFF"/>
                </a:solidFill>
              </a:rPr>
              <a:t>PLURALISMO CULTURAL : VIABILIZANDO A CONVIVÊNCIA</a:t>
            </a:r>
            <a:br>
              <a:rPr lang="pt-BR" sz="3100" dirty="0" smtClean="0">
                <a:solidFill>
                  <a:srgbClr val="00FFFF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3929067"/>
            <a:ext cx="6229356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 INTERDISCIPLINAR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ESCOLA  ENSINO MEDIO AREAL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EJA – FUNDAMENTAL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SUPERVISORES :     KELEN AMARAL  E  SANDRO SOUZA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COORDENADOR:   ANDRE LUIS FERREIRA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5572140"/>
            <a:ext cx="1419225" cy="925911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5500702"/>
            <a:ext cx="1053993" cy="1062297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5572140"/>
            <a:ext cx="1123949" cy="92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r>
              <a:rPr lang="pt-BR" sz="2400" dirty="0" smtClean="0"/>
              <a:t>Projeto com </a:t>
            </a:r>
            <a:r>
              <a:rPr lang="pt-BR" sz="2400" dirty="0" err="1" smtClean="0"/>
              <a:t>Pibidianos</a:t>
            </a:r>
            <a:r>
              <a:rPr lang="pt-BR" sz="2400" dirty="0" smtClean="0"/>
              <a:t>, Coordenador e Supervisores.</a:t>
            </a:r>
          </a:p>
          <a:p>
            <a:r>
              <a:rPr lang="pt-BR" sz="2400" dirty="0" smtClean="0"/>
              <a:t>Período  - 03 de março à 10 de julho de 2015. </a:t>
            </a:r>
          </a:p>
          <a:p>
            <a:r>
              <a:rPr lang="pt-BR" sz="2400" dirty="0" smtClean="0"/>
              <a:t>Público alvo - Turmas da Educação de Jovens e Adultos (EJA) ensino fundamental da Escola Ginásio do Areal.</a:t>
            </a:r>
          </a:p>
          <a:p>
            <a:r>
              <a:rPr lang="pt-BR" sz="2400" dirty="0" smtClean="0"/>
              <a:t>Os </a:t>
            </a:r>
            <a:r>
              <a:rPr lang="pt-BR" sz="2400" dirty="0" err="1" smtClean="0"/>
              <a:t>Pibidianos</a:t>
            </a:r>
            <a:r>
              <a:rPr lang="pt-BR" sz="2400" dirty="0" smtClean="0"/>
              <a:t> foram separados  quatro grupos</a:t>
            </a:r>
          </a:p>
          <a:p>
            <a:pPr lvl="1"/>
            <a:r>
              <a:rPr lang="pt-BR" dirty="0" smtClean="0"/>
              <a:t>Região Sul</a:t>
            </a:r>
          </a:p>
          <a:p>
            <a:pPr lvl="1"/>
            <a:r>
              <a:rPr lang="pt-BR" dirty="0" smtClean="0"/>
              <a:t>Região Sudeste</a:t>
            </a:r>
          </a:p>
          <a:p>
            <a:pPr lvl="1"/>
            <a:r>
              <a:rPr lang="pt-BR" dirty="0" smtClean="0"/>
              <a:t>Região Centro Oeste</a:t>
            </a:r>
          </a:p>
          <a:p>
            <a:pPr lvl="1"/>
            <a:r>
              <a:rPr lang="pt-BR" dirty="0" smtClean="0"/>
              <a:t>Regiões Norte e Nordeste</a:t>
            </a:r>
          </a:p>
          <a:p>
            <a:r>
              <a:rPr lang="pt-BR" sz="2400" dirty="0" smtClean="0"/>
              <a:t>Foram elaborados questionários para avaliação dos conhecimentos prévios dos alunos sobre cada região, enfocando:</a:t>
            </a:r>
          </a:p>
          <a:p>
            <a:pPr lvl="1"/>
            <a:r>
              <a:rPr lang="pt-BR" dirty="0" smtClean="0"/>
              <a:t>culinária, </a:t>
            </a:r>
          </a:p>
          <a:p>
            <a:pPr lvl="1"/>
            <a:r>
              <a:rPr lang="pt-BR" dirty="0" smtClean="0"/>
              <a:t>música, </a:t>
            </a:r>
          </a:p>
          <a:p>
            <a:pPr lvl="1"/>
            <a:r>
              <a:rPr lang="pt-BR" dirty="0" smtClean="0"/>
              <a:t>esporte, </a:t>
            </a:r>
          </a:p>
          <a:p>
            <a:pPr lvl="1"/>
            <a:r>
              <a:rPr lang="pt-BR" dirty="0" smtClean="0"/>
              <a:t>pontos turísticos etc.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Método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Foram apresentados os trabalhos, em períodos que variaram de 40 minutos à 1 hora e meia;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As apresentações envolveram exposições orais, recursos de mídia, filmes, oficinas e dança, de acordo com a proposta e a criatividade de cada grupo;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participação dos alunos foi intensificada através das oficinas e demais atividades práticas.</a:t>
            </a:r>
          </a:p>
          <a:p>
            <a:pPr algn="just"/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Método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/>
              <a:t>ATIVIDADE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Apresentação da Região Sul, detalhando seus Estados </a:t>
            </a:r>
          </a:p>
          <a:p>
            <a:r>
              <a:rPr lang="pt-BR" sz="2000" dirty="0" smtClean="0"/>
              <a:t>curiosidades e aspectos característicos; </a:t>
            </a:r>
          </a:p>
          <a:p>
            <a:r>
              <a:rPr lang="pt-BR" sz="2000" dirty="0" smtClean="0"/>
              <a:t>músicas dos Estados;</a:t>
            </a:r>
          </a:p>
          <a:p>
            <a:r>
              <a:rPr lang="pt-BR" sz="2000" dirty="0" smtClean="0"/>
              <a:t>Dança tradicionalista, apresentada em forma de vídeo, como expressão artística típica do Estado do Rio Grande do Sul.</a:t>
            </a:r>
          </a:p>
          <a:p>
            <a:r>
              <a:rPr lang="pt-BR" sz="2000" dirty="0" smtClean="0"/>
              <a:t>Abordagem do tema  gênero. </a:t>
            </a:r>
          </a:p>
          <a:p>
            <a:r>
              <a:rPr lang="pt-BR" sz="2000" dirty="0" smtClean="0"/>
              <a:t>TEMPO: 40min</a:t>
            </a:r>
          </a:p>
          <a:p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Sul</a:t>
            </a:r>
            <a:endParaRPr lang="pt-BR" dirty="0"/>
          </a:p>
        </p:txBody>
      </p:sp>
      <p:pic>
        <p:nvPicPr>
          <p:cNvPr id="4" name="Imagem 3" descr="11414505_979825702051938_78690975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05064"/>
            <a:ext cx="345638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Recursos</a:t>
            </a:r>
          </a:p>
          <a:p>
            <a:pPr lvl="1"/>
            <a:r>
              <a:rPr lang="pt-BR" sz="2000" dirty="0" smtClean="0"/>
              <a:t>Exposição oral;</a:t>
            </a:r>
          </a:p>
          <a:p>
            <a:pPr lvl="1"/>
            <a:r>
              <a:rPr lang="pt-BR" sz="2000" dirty="0" smtClean="0"/>
              <a:t>Apresentação em Power </a:t>
            </a:r>
            <a:r>
              <a:rPr lang="pt-BR" sz="2000" dirty="0" err="1" smtClean="0"/>
              <a:t>Point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 smtClean="0"/>
              <a:t>Vídeo apresentando  a dança gaúcha;</a:t>
            </a:r>
          </a:p>
          <a:p>
            <a:pPr lvl="1"/>
            <a:r>
              <a:rPr lang="pt-BR" sz="2000" dirty="0" smtClean="0"/>
              <a:t>Banners;</a:t>
            </a:r>
          </a:p>
          <a:p>
            <a:pPr lvl="1"/>
            <a:endParaRPr lang="pt-BR" sz="2000" dirty="0" smtClean="0"/>
          </a:p>
          <a:p>
            <a:r>
              <a:rPr lang="pt-BR" sz="2000" dirty="0" smtClean="0"/>
              <a:t>Grupo</a:t>
            </a:r>
          </a:p>
          <a:p>
            <a:pPr lvl="1"/>
            <a:r>
              <a:rPr lang="pt-BR" sz="2000" dirty="0" smtClean="0"/>
              <a:t>Bruna </a:t>
            </a:r>
            <a:r>
              <a:rPr lang="pt-BR" sz="2000" dirty="0" err="1" smtClean="0"/>
              <a:t>Hartmann</a:t>
            </a:r>
            <a:r>
              <a:rPr lang="pt-BR" sz="2000" dirty="0" smtClean="0"/>
              <a:t> </a:t>
            </a:r>
          </a:p>
          <a:p>
            <a:pPr lvl="1"/>
            <a:r>
              <a:rPr lang="pt-BR" sz="2000" dirty="0" err="1" smtClean="0"/>
              <a:t>Giovana</a:t>
            </a:r>
            <a:r>
              <a:rPr lang="pt-BR" sz="2000" dirty="0" smtClean="0"/>
              <a:t> </a:t>
            </a:r>
            <a:r>
              <a:rPr lang="pt-BR" sz="2000" dirty="0" err="1" smtClean="0"/>
              <a:t>Benitez</a:t>
            </a:r>
            <a:endParaRPr lang="pt-BR" sz="2000" dirty="0" smtClean="0"/>
          </a:p>
          <a:p>
            <a:pPr lvl="1"/>
            <a:r>
              <a:rPr lang="pt-BR" sz="2000" dirty="0" smtClean="0"/>
              <a:t>Cláudia Miranda</a:t>
            </a:r>
          </a:p>
          <a:p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Sul</a:t>
            </a:r>
            <a:endParaRPr lang="pt-BR" dirty="0"/>
          </a:p>
        </p:txBody>
      </p:sp>
      <p:pic>
        <p:nvPicPr>
          <p:cNvPr id="4" name="Imagem 3" descr="11301562_979825678718607_8206744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357562"/>
            <a:ext cx="5054610" cy="284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b="1" dirty="0" smtClean="0"/>
          </a:p>
          <a:p>
            <a:pPr>
              <a:buNone/>
            </a:pPr>
            <a:r>
              <a:rPr lang="pt-BR" sz="2000" b="1" dirty="0" smtClean="0"/>
              <a:t>ATIVIDADES</a:t>
            </a:r>
          </a:p>
          <a:p>
            <a:pPr>
              <a:buNone/>
            </a:pPr>
            <a:r>
              <a:rPr lang="pt-BR" sz="2000" dirty="0" smtClean="0"/>
              <a:t>Apresentação da Região Sudeste, detalhando seus Estados </a:t>
            </a:r>
          </a:p>
          <a:p>
            <a:pPr lvl="1"/>
            <a:r>
              <a:rPr lang="pt-BR" sz="2000" dirty="0" smtClean="0"/>
              <a:t>Características como fauna e flora, variação </a:t>
            </a:r>
            <a:r>
              <a:rPr lang="pt-BR" sz="2000" dirty="0" err="1" smtClean="0"/>
              <a:t>linguística</a:t>
            </a:r>
            <a:r>
              <a:rPr lang="pt-BR" sz="2000" dirty="0" smtClean="0"/>
              <a:t>, questões geográficas </a:t>
            </a:r>
          </a:p>
          <a:p>
            <a:pPr lvl="1"/>
            <a:r>
              <a:rPr lang="pt-BR" sz="2000" dirty="0" smtClean="0"/>
              <a:t>Dança - hip-hop e </a:t>
            </a:r>
            <a:r>
              <a:rPr lang="pt-BR" sz="2000" dirty="0" err="1" smtClean="0"/>
              <a:t>funk</a:t>
            </a:r>
            <a:r>
              <a:rPr lang="pt-BR" sz="2000" dirty="0" smtClean="0"/>
              <a:t> </a:t>
            </a:r>
          </a:p>
          <a:p>
            <a:pPr lvl="1" algn="just"/>
            <a:r>
              <a:rPr lang="pt-BR" sz="2000" dirty="0" smtClean="0"/>
              <a:t>Oficina de grafite  e exposição do trabalho - tema escolhido para o grafite – A questão de gêneros. </a:t>
            </a:r>
          </a:p>
          <a:p>
            <a:pPr lvl="1" algn="just">
              <a:buNone/>
            </a:pPr>
            <a:r>
              <a:rPr lang="pt-BR" sz="2000" dirty="0" smtClean="0"/>
              <a:t>    violência, preconceito e crítica social, também </a:t>
            </a:r>
          </a:p>
          <a:p>
            <a:pPr lvl="1" algn="just">
              <a:buNone/>
            </a:pPr>
            <a:r>
              <a:rPr lang="pt-BR" sz="2000" dirty="0" smtClean="0"/>
              <a:t>    foram abordados.</a:t>
            </a:r>
          </a:p>
          <a:p>
            <a:r>
              <a:rPr lang="pt-BR" sz="2000" dirty="0" smtClean="0"/>
              <a:t>Tempo: 1h30min</a:t>
            </a:r>
          </a:p>
          <a:p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Sudeste</a:t>
            </a:r>
            <a:endParaRPr lang="pt-BR" dirty="0"/>
          </a:p>
        </p:txBody>
      </p:sp>
      <p:pic>
        <p:nvPicPr>
          <p:cNvPr id="12" name="Imagem 11" descr="sud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653136"/>
            <a:ext cx="3328369" cy="1872208"/>
          </a:xfrm>
          <a:prstGeom prst="rect">
            <a:avLst/>
          </a:prstGeom>
        </p:spPr>
      </p:pic>
      <p:pic>
        <p:nvPicPr>
          <p:cNvPr id="13" name="Imagem 12" descr="sudes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77072"/>
            <a:ext cx="1656184" cy="241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RECURSOS</a:t>
            </a:r>
          </a:p>
          <a:p>
            <a:pPr lvl="1"/>
            <a:r>
              <a:rPr lang="pt-BR" sz="2000" dirty="0" smtClean="0"/>
              <a:t>Exposição oral;</a:t>
            </a:r>
          </a:p>
          <a:p>
            <a:pPr lvl="1"/>
            <a:r>
              <a:rPr lang="pt-BR" sz="2000" dirty="0" smtClean="0"/>
              <a:t>Apresentação em Power </a:t>
            </a:r>
            <a:r>
              <a:rPr lang="pt-BR" sz="2000" dirty="0" err="1" smtClean="0"/>
              <a:t>Point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 smtClean="0"/>
              <a:t>Vídeo;</a:t>
            </a:r>
          </a:p>
          <a:p>
            <a:pPr lvl="1"/>
            <a:r>
              <a:rPr lang="pt-BR" sz="2000" dirty="0" smtClean="0"/>
              <a:t>Oficina de grafite;</a:t>
            </a:r>
          </a:p>
          <a:p>
            <a:pPr lvl="1"/>
            <a:r>
              <a:rPr lang="pt-BR" sz="2000" dirty="0" smtClean="0"/>
              <a:t>Apresentação de dança.</a:t>
            </a:r>
          </a:p>
          <a:p>
            <a:pPr lvl="8"/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Sudeste</a:t>
            </a:r>
            <a:endParaRPr lang="pt-BR" dirty="0"/>
          </a:p>
        </p:txBody>
      </p:sp>
      <p:pic>
        <p:nvPicPr>
          <p:cNvPr id="12" name="Imagem 11" descr="sudes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429132"/>
            <a:ext cx="3587743" cy="2018105"/>
          </a:xfrm>
          <a:prstGeom prst="rect">
            <a:avLst/>
          </a:prstGeom>
        </p:spPr>
      </p:pic>
      <p:pic>
        <p:nvPicPr>
          <p:cNvPr id="14" name="Imagem 13" descr="sudes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8603"/>
            <a:ext cx="1928826" cy="342902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000628" y="4357694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EQUIPE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Suzana Ávila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Daiane Leal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Ítalo Leon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João Oliveira</a:t>
            </a:r>
            <a:endParaRPr lang="pt-B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pt-BR" b="1" dirty="0" smtClean="0"/>
              <a:t>RECURSOS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Sudeste</a:t>
            </a:r>
            <a:endParaRPr lang="pt-B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2214554"/>
            <a:ext cx="1587897" cy="10715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1657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496"/>
            <a:ext cx="1847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1819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000372"/>
            <a:ext cx="1885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214422"/>
            <a:ext cx="24955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286388"/>
            <a:ext cx="3114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929198"/>
            <a:ext cx="3209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/>
              <a:t>A apresentação da Região Nordeste, como objetivos adicionais</a:t>
            </a:r>
          </a:p>
          <a:p>
            <a:pPr>
              <a:buNone/>
            </a:pPr>
            <a:endParaRPr lang="pt-BR" sz="2000" dirty="0" smtClean="0"/>
          </a:p>
          <a:p>
            <a:pPr lvl="1"/>
            <a:r>
              <a:rPr lang="pt-BR" sz="2000" b="1" dirty="0" smtClean="0"/>
              <a:t>Propiciar conhecimentos acerca da Região Nordeste</a:t>
            </a:r>
            <a:endParaRPr lang="pt-BR" sz="2000" dirty="0" smtClean="0"/>
          </a:p>
          <a:p>
            <a:pPr lvl="1"/>
            <a:r>
              <a:rPr lang="pt-BR" sz="2000" b="1" dirty="0" smtClean="0"/>
              <a:t>Instigar a </a:t>
            </a:r>
            <a:r>
              <a:rPr lang="pt-BR" sz="2000" b="1" dirty="0" err="1" smtClean="0"/>
              <a:t>criticidade</a:t>
            </a:r>
            <a:r>
              <a:rPr lang="pt-BR" sz="2000" b="1" dirty="0" smtClean="0"/>
              <a:t> dos alunos acerca de problemática sociais</a:t>
            </a:r>
            <a:endParaRPr lang="pt-BR" sz="2000" dirty="0" smtClean="0"/>
          </a:p>
          <a:p>
            <a:pPr lvl="1"/>
            <a:r>
              <a:rPr lang="pt-BR" sz="2000" b="1" dirty="0" smtClean="0"/>
              <a:t>Experiência a leitura e discussão de gráficos</a:t>
            </a:r>
            <a:endParaRPr lang="pt-BR" sz="2000" dirty="0" smtClean="0"/>
          </a:p>
          <a:p>
            <a:pPr>
              <a:buNone/>
            </a:pPr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Nordeste</a:t>
            </a:r>
            <a:endParaRPr lang="pt-BR" dirty="0"/>
          </a:p>
        </p:txBody>
      </p:sp>
      <p:pic>
        <p:nvPicPr>
          <p:cNvPr id="5" name="Imagem 4" descr="nrd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4139553" cy="205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r>
              <a:rPr lang="pt-BR" sz="2000" b="1" dirty="0" smtClean="0"/>
              <a:t>ATIVIDADES</a:t>
            </a:r>
          </a:p>
          <a:p>
            <a:pPr algn="just">
              <a:buNone/>
            </a:pPr>
            <a:endParaRPr lang="pt-BR" sz="2000" b="1" dirty="0" smtClean="0"/>
          </a:p>
          <a:p>
            <a:pPr algn="just"/>
            <a:r>
              <a:rPr lang="pt-BR" sz="2000" u="sng" dirty="0" smtClean="0"/>
              <a:t>Apresentação:</a:t>
            </a:r>
            <a:r>
              <a:rPr lang="pt-BR" sz="2000" dirty="0" smtClean="0"/>
              <a:t>  os ministrantes fizeram uma breve apresentação acerca das atividades do dia. </a:t>
            </a:r>
          </a:p>
          <a:p>
            <a:pPr algn="just"/>
            <a:r>
              <a:rPr lang="pt-BR" sz="2000" u="sng" dirty="0" smtClean="0"/>
              <a:t>Atividade desencadeadora</a:t>
            </a:r>
            <a:r>
              <a:rPr lang="pt-BR" sz="2000" dirty="0" smtClean="0"/>
              <a:t>: Fruição – Vídeo - que trata sobre as características da Região Nordeste</a:t>
            </a:r>
          </a:p>
          <a:p>
            <a:pPr algn="just"/>
            <a:r>
              <a:rPr lang="pt-BR" sz="2000" u="sng" dirty="0" smtClean="0"/>
              <a:t>Atividade prática</a:t>
            </a:r>
            <a:r>
              <a:rPr lang="pt-BR" sz="2000" dirty="0" smtClean="0"/>
              <a:t>: Produção de bandeirinha e balões de são João</a:t>
            </a:r>
          </a:p>
          <a:p>
            <a:pPr algn="just"/>
            <a:r>
              <a:rPr lang="pt-BR" sz="2000" u="sng" dirty="0" smtClean="0"/>
              <a:t>A caixa de Pandora</a:t>
            </a:r>
            <a:r>
              <a:rPr lang="pt-BR" sz="2000" dirty="0" smtClean="0"/>
              <a:t>: os alunos irão sortearam números, que correspondiam a imagens sobre as temáticas trabalhadas ;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000" u="sng" dirty="0" smtClean="0"/>
              <a:t>Atividade de encerramento</a:t>
            </a:r>
            <a:r>
              <a:rPr lang="pt-BR" sz="2000" dirty="0" smtClean="0"/>
              <a:t>: os alunos produziram um cartaz sobre a região nordeste e colaram as bandeirinhas produzidas por eles no cartaz.</a:t>
            </a:r>
          </a:p>
          <a:p>
            <a:pPr algn="just">
              <a:buNone/>
            </a:pPr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Nordeste</a:t>
            </a:r>
            <a:endParaRPr lang="pt-BR" dirty="0"/>
          </a:p>
        </p:txBody>
      </p:sp>
      <p:pic>
        <p:nvPicPr>
          <p:cNvPr id="4" name="Imagem 3" descr="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48680"/>
            <a:ext cx="3300410" cy="198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Recursos</a:t>
            </a:r>
          </a:p>
          <a:p>
            <a:pPr lvl="1"/>
            <a:r>
              <a:rPr lang="pt-BR" sz="2000" dirty="0" smtClean="0"/>
              <a:t>Exposição oral;</a:t>
            </a:r>
          </a:p>
          <a:p>
            <a:pPr lvl="1"/>
            <a:r>
              <a:rPr lang="pt-BR" sz="2000" dirty="0" smtClean="0"/>
              <a:t>Apresentação em Power </a:t>
            </a:r>
            <a:r>
              <a:rPr lang="pt-BR" sz="2000" dirty="0" err="1" smtClean="0"/>
              <a:t>Point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 smtClean="0"/>
              <a:t>Oficinas;</a:t>
            </a:r>
          </a:p>
          <a:p>
            <a:pPr lvl="1"/>
            <a:r>
              <a:rPr lang="pt-BR" sz="2000" dirty="0" smtClean="0"/>
              <a:t>Jogo (Caixa de Pandora).</a:t>
            </a:r>
          </a:p>
          <a:p>
            <a:pPr lvl="1"/>
            <a:endParaRPr lang="pt-BR" sz="2000" dirty="0" smtClean="0"/>
          </a:p>
          <a:p>
            <a:r>
              <a:rPr lang="pt-BR" sz="2000" dirty="0" smtClean="0"/>
              <a:t>Grupo</a:t>
            </a:r>
          </a:p>
          <a:p>
            <a:pPr lvl="1"/>
            <a:r>
              <a:rPr lang="pt-BR" sz="2000" dirty="0" err="1" smtClean="0"/>
              <a:t>Stefanie</a:t>
            </a:r>
            <a:r>
              <a:rPr lang="pt-BR" sz="2000" dirty="0" smtClean="0"/>
              <a:t> Nunes</a:t>
            </a:r>
          </a:p>
          <a:p>
            <a:pPr lvl="1"/>
            <a:r>
              <a:rPr lang="pt-BR" sz="2000" dirty="0" smtClean="0"/>
              <a:t>Robson Porto</a:t>
            </a:r>
          </a:p>
          <a:p>
            <a:pPr lvl="1"/>
            <a:r>
              <a:rPr lang="pt-BR" sz="2000" dirty="0" smtClean="0"/>
              <a:t>Mariana Basílio</a:t>
            </a:r>
          </a:p>
          <a:p>
            <a:pPr lvl="1"/>
            <a:r>
              <a:rPr lang="pt-BR" sz="2000" dirty="0" smtClean="0"/>
              <a:t>Tiago Meirelles</a:t>
            </a:r>
          </a:p>
          <a:p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Nordeste</a:t>
            </a:r>
            <a:endParaRPr lang="pt-BR" dirty="0"/>
          </a:p>
        </p:txBody>
      </p:sp>
      <p:pic>
        <p:nvPicPr>
          <p:cNvPr id="5" name="Imagem 4" descr="balõ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714488"/>
            <a:ext cx="210027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332656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Apresentação</a:t>
            </a:r>
            <a:endParaRPr kumimoji="0" lang="pt-B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160748"/>
            <a:ext cx="7818662" cy="51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O presente projeto 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foi realizado pelos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bolsistas do Programa Institucional de Bolsas de Iniciação à Docência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-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grupo interdisciplinar, que desenvolve pesquisa na Escola Estadual de Ensino Médio Areal, na cidade de Pelotas, Rio Grande do Sul.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s atividades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foram realizadas com as turmas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do EJA fundamental.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Previamente, foi realizado um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diagnóstico onde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foi percebida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a necessidade de discutir temas relacionados à violência, ao gênero e a sexualidade entre outros.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Deve ser considerado que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grande parcela dos alunos está em situação de vulnerabilidade social.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s ações do grupo foram balizadas e planejadas a partir deste contexto .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b="1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A apresentação da Região Centro Oeste enfocou</a:t>
            </a:r>
          </a:p>
          <a:p>
            <a:pPr lvl="1"/>
            <a:r>
              <a:rPr lang="pt-BR" sz="2000" dirty="0" smtClean="0"/>
              <a:t>a biodiversidade, </a:t>
            </a:r>
          </a:p>
          <a:p>
            <a:pPr lvl="1"/>
            <a:r>
              <a:rPr lang="pt-BR" sz="2000" dirty="0" smtClean="0"/>
              <a:t>culinária, </a:t>
            </a:r>
          </a:p>
          <a:p>
            <a:pPr lvl="1"/>
            <a:r>
              <a:rPr lang="pt-BR" sz="2000" dirty="0" smtClean="0"/>
              <a:t>danças típicas, </a:t>
            </a:r>
          </a:p>
          <a:p>
            <a:pPr lvl="1"/>
            <a:r>
              <a:rPr lang="pt-BR" sz="2000" dirty="0" smtClean="0"/>
              <a:t>famosos nascidos na região, </a:t>
            </a:r>
          </a:p>
          <a:p>
            <a:pPr lvl="1"/>
            <a:r>
              <a:rPr lang="pt-BR" sz="2000" dirty="0" smtClean="0"/>
              <a:t>músicas e </a:t>
            </a:r>
          </a:p>
          <a:p>
            <a:pPr lvl="1" algn="just"/>
            <a:r>
              <a:rPr lang="pt-BR" sz="2000" dirty="0" smtClean="0"/>
              <a:t>Política, onde foi criado um debate junto aos alunos, com a apresentação de um vídeo, sobre honestidade dos políticos atuais.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Centro Oeste</a:t>
            </a:r>
            <a:endParaRPr lang="pt-BR" dirty="0"/>
          </a:p>
        </p:txBody>
      </p:sp>
      <p:pic>
        <p:nvPicPr>
          <p:cNvPr id="4" name="Imagem 3" descr="nrd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3419473" cy="205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 smtClean="0"/>
              <a:t>ATIVIDADES</a:t>
            </a:r>
          </a:p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endParaRPr lang="pt-BR" sz="2000" b="1" dirty="0" smtClean="0"/>
          </a:p>
          <a:p>
            <a:pPr algn="just"/>
            <a:r>
              <a:rPr lang="pt-BR" sz="2000" dirty="0" smtClean="0"/>
              <a:t>03/05/2015 - aplicação do questionário abordando temas como culinária, música, esporte, pontos turísticos e etc. dando assim início as atividades do projeto.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16/05/2015 - apresentação da Região Centro Oeste, enfocando os temas citados.</a:t>
            </a:r>
          </a:p>
          <a:p>
            <a:pPr algn="just">
              <a:buNone/>
            </a:pPr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Centro Oeste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Recursos</a:t>
            </a:r>
          </a:p>
          <a:p>
            <a:pPr lvl="1"/>
            <a:r>
              <a:rPr lang="pt-BR" sz="2000" dirty="0" smtClean="0"/>
              <a:t>Exposição oral;</a:t>
            </a:r>
          </a:p>
          <a:p>
            <a:pPr lvl="1"/>
            <a:r>
              <a:rPr lang="pt-BR" sz="2000" dirty="0" smtClean="0"/>
              <a:t>Apresentação em Power </a:t>
            </a:r>
            <a:r>
              <a:rPr lang="pt-BR" sz="2000" dirty="0" err="1" smtClean="0"/>
              <a:t>Point</a:t>
            </a:r>
            <a:r>
              <a:rPr lang="pt-BR" sz="2000" dirty="0" smtClean="0"/>
              <a:t>;</a:t>
            </a:r>
          </a:p>
          <a:p>
            <a:pPr lvl="1"/>
            <a:endParaRPr lang="pt-BR" sz="2000" dirty="0" smtClean="0"/>
          </a:p>
          <a:p>
            <a:r>
              <a:rPr lang="pt-BR" sz="2000" dirty="0" smtClean="0"/>
              <a:t>Grupo</a:t>
            </a:r>
          </a:p>
          <a:p>
            <a:pPr lvl="1"/>
            <a:r>
              <a:rPr lang="pt-BR" sz="2000" dirty="0" smtClean="0"/>
              <a:t>Liliane Afonso </a:t>
            </a:r>
          </a:p>
          <a:p>
            <a:pPr lvl="1"/>
            <a:r>
              <a:rPr lang="pt-BR" sz="2000" dirty="0" smtClean="0"/>
              <a:t>Gisele Severo</a:t>
            </a:r>
          </a:p>
          <a:p>
            <a:pPr lvl="1"/>
            <a:r>
              <a:rPr lang="pt-BR" sz="2000" dirty="0" err="1" smtClean="0"/>
              <a:t>Rafaella</a:t>
            </a:r>
            <a:endParaRPr lang="pt-BR" sz="2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Região Centro Oeste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332656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Avaliação  final</a:t>
            </a:r>
            <a:endParaRPr kumimoji="0" lang="pt-B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1134616"/>
            <a:ext cx="75963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Os questionários foram aplicados no inicio do projeto, porem a ideia inicial seria aplicar um novo questionário após conclusão de todas as oficinas para verificar se ocorreu uma mudança de postura por parte dos alunos , no entanto, devido alguns contratempos isso não foi possível.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Um ponto a ser destacado é que todas as oficinas conseguiram problematizar os temas propostos, gerando discussões 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benéficas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sobre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os mesmos,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estabelecendo o diálogo como mediação de saberes e conflitos.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Outro ponto positivo foi a grande frequência e participação dos alunos, já que a evasão preocupava o grupo.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sz="20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404664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Referências </a:t>
            </a:r>
            <a:endParaRPr kumimoji="0" lang="pt-B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93032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/>
              <a:t>BRASIL. Ministério da Educação.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Parâmetros Curriculares Nacionais: Tema Transversal Pluralidade Cultural. Secretaria de Educação Fundamental. Brasília: MEC/SEF, 1998.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pt-BR" sz="2000" dirty="0" smtClean="0"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/>
              <a:t>Regimento Escolar do curso Ensino Médio Politécnico: Escola Estadual de Ensino Médio Areal</a:t>
            </a:r>
            <a:r>
              <a:rPr lang="pt-BR" sz="2000" b="1" dirty="0" smtClean="0"/>
              <a:t>: </a:t>
            </a:r>
            <a:r>
              <a:rPr lang="pt-BR" sz="2000" dirty="0" smtClean="0"/>
              <a:t>Pelotas, 2013.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/>
              <a:t>CARLOS, Jairo Gonçalves. Interdisciplinaridade no Ensino Médio: desafios e potencialidades. Dissertação de mestrado profissionalizante. Universidade de Brasília. Brasília: 2007.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188640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32099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CARACTERIZA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ESCOLA / DO P</a:t>
            </a:r>
            <a:r>
              <a:rPr lang="pt-BR" dirty="0" smtClean="0"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BLICO ALVO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504" y="1556792"/>
            <a:ext cx="3960440" cy="35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 Escola areal esta localizada na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Av. Domingos José de Almeida, 2684.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Ocupa uma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área </a:t>
            </a:r>
            <a:r>
              <a:rPr lang="pt-BR" sz="2000" dirty="0" smtClean="0"/>
              <a:t> total: 19.132,54 m².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O público da escola é bem diverso 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devido à sua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localização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recebendo alunos do entorno (Dunas, Bom Jesus, Obelisco, Vasco Pires)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de áreas mais distantes como Laranjal e Z3.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m 4" descr="ar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384042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5536" y="188640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3568" y="260648"/>
            <a:ext cx="2741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BLICO ALVO</a:t>
            </a: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1285860"/>
            <a:ext cx="7991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O diagnóstico revelou que o público alvo, ou seja, os alunos do EJA ensino fundamental da escola Areal, apresentam as seguintes características: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variação significativa de idades, por se tratar do ensino de jovens e adultos;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maioria dos alunos trabalham, o que leva a demonstrarem pouco interesse e participação em atividades extracurriculares;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lta evasão, principalmente ao final dos semestres, relacionados ao trabalho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 dificuldade de aprendizado.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sz="2000" dirty="0" smtClean="0">
              <a:ea typeface="Calibri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rotatividade dos alunos ao longo do semestre, dificultando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sequência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das atividades por parte dos professores.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571480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effectLst/>
              </a:rPr>
              <a:t>JUSTIFICATIVA</a:t>
            </a:r>
            <a:r>
              <a:rPr lang="pt-BR" dirty="0">
                <a:effectLst/>
              </a:rPr>
              <a:t>/ REFERENCIAL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412776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Este </a:t>
            </a:r>
            <a:r>
              <a:rPr lang="pt-BR" sz="2000" dirty="0"/>
              <a:t>projeto </a:t>
            </a:r>
            <a:r>
              <a:rPr lang="pt-BR" sz="2000" dirty="0" smtClean="0"/>
              <a:t>baseia-se no </a:t>
            </a:r>
            <a:r>
              <a:rPr lang="pt-BR" sz="2000" dirty="0"/>
              <a:t>diagnóstico interdisciplinar realizado </a:t>
            </a:r>
            <a:r>
              <a:rPr lang="pt-BR" sz="2000" dirty="0" smtClean="0"/>
              <a:t>previamente, indicando pontos </a:t>
            </a:r>
            <a:r>
              <a:rPr lang="pt-BR" sz="2000" dirty="0"/>
              <a:t>relacionados </a:t>
            </a:r>
            <a:r>
              <a:rPr lang="pt-BR" sz="2000" dirty="0" smtClean="0"/>
              <a:t>não só ao </a:t>
            </a:r>
            <a:r>
              <a:rPr lang="pt-BR" sz="2000" dirty="0"/>
              <a:t>cotidiano escolar, mas </a:t>
            </a:r>
            <a:r>
              <a:rPr lang="pt-BR" sz="2000" dirty="0" smtClean="0"/>
              <a:t>em aspectos que </a:t>
            </a:r>
            <a:r>
              <a:rPr lang="pt-BR" sz="2000" dirty="0"/>
              <a:t>extrapolam os limites da </a:t>
            </a:r>
            <a:r>
              <a:rPr lang="pt-BR" sz="2000" dirty="0" smtClean="0"/>
              <a:t>escola (sexualidade</a:t>
            </a:r>
            <a:r>
              <a:rPr lang="pt-BR" sz="2000" dirty="0"/>
              <a:t>, preconceito, </a:t>
            </a:r>
            <a:r>
              <a:rPr lang="pt-BR" sz="2000" dirty="0" smtClean="0"/>
              <a:t>gênero, </a:t>
            </a:r>
            <a:r>
              <a:rPr lang="pt-BR" sz="2000" dirty="0"/>
              <a:t>violência ) e </a:t>
            </a:r>
            <a:r>
              <a:rPr lang="pt-BR" sz="2000" dirty="0" smtClean="0"/>
              <a:t>que, </a:t>
            </a:r>
            <a:r>
              <a:rPr lang="pt-BR" sz="2000" dirty="0"/>
              <a:t>segundo o grupo interdisciplinar , seriam relevantes de serem abordados e discutidos na realização projeto. 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Em vista disso, realizaram-se discussões </a:t>
            </a:r>
            <a:r>
              <a:rPr lang="pt-BR" sz="2000" dirty="0" smtClean="0"/>
              <a:t>sobre a forma de abordar </a:t>
            </a:r>
            <a:r>
              <a:rPr lang="pt-BR" sz="2000" dirty="0"/>
              <a:t>esses temas </a:t>
            </a:r>
            <a:r>
              <a:rPr lang="pt-BR" sz="2000" dirty="0" smtClean="0"/>
              <a:t>em </a:t>
            </a:r>
            <a:r>
              <a:rPr lang="pt-BR" sz="2000" dirty="0"/>
              <a:t>uma enfoque </a:t>
            </a:r>
            <a:r>
              <a:rPr lang="pt-BR" sz="2000" dirty="0" smtClean="0"/>
              <a:t>interdisciplinar.</a:t>
            </a:r>
          </a:p>
          <a:p>
            <a:pPr algn="just"/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 forma proposta pelo grupo foi trabalhar </a:t>
            </a:r>
            <a:r>
              <a:rPr lang="pt-BR" sz="2000" dirty="0"/>
              <a:t>esses temas através dos regionalismos, ou seja, da pluralidade cultural.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81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268760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a typeface="Times New Roman"/>
              </a:rPr>
              <a:t>“O grande desafio da escola é reconhecer a diversidade como parte inseparável da identidade nacional e dar a conhecer a riqueza representada por essa diversidade </a:t>
            </a:r>
            <a:r>
              <a:rPr lang="pt-BR" sz="2000" dirty="0" err="1">
                <a:ea typeface="Times New Roman"/>
              </a:rPr>
              <a:t>etnocultural</a:t>
            </a:r>
            <a:r>
              <a:rPr lang="pt-BR" sz="2000" dirty="0">
                <a:ea typeface="Times New Roman"/>
              </a:rPr>
              <a:t> que compõe o patrimônio sociocultural brasileiro, investindo na superação de qualquer tipo de discriminação e valorizando a trajetória particular dos grupos que compõem a sociedade.” (PCN´S,</a:t>
            </a:r>
            <a:r>
              <a:rPr lang="pt-BR" sz="2000" dirty="0">
                <a:ea typeface="Calibri"/>
              </a:rPr>
              <a:t> </a:t>
            </a:r>
            <a:r>
              <a:rPr lang="pt-BR" sz="2000" dirty="0">
                <a:ea typeface="Times New Roman"/>
              </a:rPr>
              <a:t>1998., pg. 116)</a:t>
            </a:r>
            <a:endParaRPr lang="pt-BR" sz="2000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628800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Partindo então destes pressupostos </a:t>
            </a:r>
            <a:r>
              <a:rPr lang="pt-BR" sz="2000" dirty="0" smtClean="0"/>
              <a:t>foi estabelecida  </a:t>
            </a:r>
            <a:r>
              <a:rPr lang="pt-BR" sz="2000" dirty="0"/>
              <a:t>a temática </a:t>
            </a:r>
            <a:r>
              <a:rPr lang="pt-BR" sz="2000" dirty="0" smtClean="0"/>
              <a:t>e o método a ser utilizado </a:t>
            </a:r>
            <a:r>
              <a:rPr lang="pt-BR" sz="2000" dirty="0"/>
              <a:t>n</a:t>
            </a:r>
            <a:r>
              <a:rPr lang="pt-BR" sz="2000" dirty="0" smtClean="0"/>
              <a:t>este </a:t>
            </a:r>
            <a:r>
              <a:rPr lang="pt-BR" sz="2000" dirty="0"/>
              <a:t>projeto de modo a englobar os assuntos citados pelos alunos EJA com os Parâmetros Curriculares Nacionais, e os temas transversais.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trabalho baseou-se na hipótese de que a temática e o método poderiam proporcionar, </a:t>
            </a:r>
            <a:r>
              <a:rPr lang="pt-BR" sz="2000" dirty="0"/>
              <a:t>juntamente com os </a:t>
            </a:r>
            <a:r>
              <a:rPr lang="pt-BR" sz="2000" dirty="0" smtClean="0"/>
              <a:t>alunos, </a:t>
            </a:r>
            <a:r>
              <a:rPr lang="pt-BR" sz="2000" dirty="0"/>
              <a:t>a construção de conteúdos conceituais, procedimentais e atitudinais, levando a uma mudança de postura de ante da própria </a:t>
            </a:r>
            <a:r>
              <a:rPr lang="pt-BR" sz="2000" dirty="0" smtClean="0"/>
              <a:t>realidade, convergindo com a filosofia da escola:</a:t>
            </a:r>
          </a:p>
          <a:p>
            <a:pPr algn="just"/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8596" y="571480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effectLst/>
              </a:rPr>
              <a:t>JUSTIFICATIVA</a:t>
            </a:r>
            <a:r>
              <a:rPr lang="pt-BR" dirty="0">
                <a:effectLst/>
              </a:rPr>
              <a:t>/ REFERENCIAL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889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27584" y="2172345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“A concepção pedagógica sinaliza a centralidade das práticas sociais tendo como origem e foco o processo de conhecimento da realidade, no diálogo como mediação de saberes e de conflitos, transformando a realidade pela ação crítica dos próprios sujeitos. Nestas práticas sociais, os seres humanos produzem conhecimento, desenvolvem e consolidam sua concepção de mundo, conformam as consciências, viabilizam a convivência.” 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571480"/>
            <a:ext cx="4757742" cy="6429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effectLst/>
              </a:rPr>
              <a:t>JUSTIFICATIVA</a:t>
            </a:r>
            <a:r>
              <a:rPr lang="pt-BR" dirty="0">
                <a:effectLst/>
              </a:rPr>
              <a:t>/ REFERENCIAL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GERAL: Trabalhar com a questão das diferenças, utilizando as características das regiões brasileiras (aspectos culturais, pontos turísticos, culinária,  músicas etc.) como pano de fundo para o debate sobre comportamento social.</a:t>
            </a:r>
          </a:p>
          <a:p>
            <a:endParaRPr lang="pt-BR" sz="2000" dirty="0" smtClean="0"/>
          </a:p>
          <a:p>
            <a:r>
              <a:rPr lang="pt-BR" sz="2000" dirty="0" smtClean="0"/>
              <a:t>ESPECÍFICO </a:t>
            </a:r>
          </a:p>
          <a:p>
            <a:pPr>
              <a:buNone/>
            </a:pPr>
            <a:r>
              <a:rPr lang="pt-BR" sz="2000" dirty="0" smtClean="0"/>
              <a:t>Capacitar os alunos para: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diferenciar as regiões e reconhecer os Estados que compõem cada uma;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aceitar e reconhecer  as diferentes características de cada região; 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perceber a diversidade como fonte de riqueza cultural no País;</a:t>
            </a:r>
          </a:p>
          <a:p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642926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pt-BR" dirty="0" smtClean="0"/>
              <a:t>Objetivo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1397</TotalTime>
  <Words>1432</Words>
  <Application>Microsoft Office PowerPoint</Application>
  <PresentationFormat>Apresentação na tela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Papel</vt:lpstr>
      <vt:lpstr>PLURALISMO CULTURAL : VIABILIZANDO A CONVIVÊNCIA  </vt:lpstr>
      <vt:lpstr>Slide 2</vt:lpstr>
      <vt:lpstr>Slide 3</vt:lpstr>
      <vt:lpstr>Slide 4</vt:lpstr>
      <vt:lpstr>Slide 5</vt:lpstr>
      <vt:lpstr>Slide 6</vt:lpstr>
      <vt:lpstr>Slide 7</vt:lpstr>
      <vt:lpstr>Slide 8</vt:lpstr>
      <vt:lpstr>Objetivo</vt:lpstr>
      <vt:lpstr>Método</vt:lpstr>
      <vt:lpstr>Método</vt:lpstr>
      <vt:lpstr>Região Sul</vt:lpstr>
      <vt:lpstr>Região Sul</vt:lpstr>
      <vt:lpstr>Região Sudeste</vt:lpstr>
      <vt:lpstr>Região Sudeste</vt:lpstr>
      <vt:lpstr>Região Sudeste</vt:lpstr>
      <vt:lpstr>Região Nordeste</vt:lpstr>
      <vt:lpstr>Região Nordeste</vt:lpstr>
      <vt:lpstr>Região Nordeste</vt:lpstr>
      <vt:lpstr>Região Centro Oeste</vt:lpstr>
      <vt:lpstr>Região Centro Oeste</vt:lpstr>
      <vt:lpstr>Região Centro Oeste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 e Cultura através da Dança</dc:title>
  <dc:creator>Admin</dc:creator>
  <cp:lastModifiedBy>admin</cp:lastModifiedBy>
  <cp:revision>86</cp:revision>
  <dcterms:created xsi:type="dcterms:W3CDTF">2015-08-25T13:04:39Z</dcterms:created>
  <dcterms:modified xsi:type="dcterms:W3CDTF">2015-09-01T16:49:07Z</dcterms:modified>
</cp:coreProperties>
</file>