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05" r:id="rId6"/>
    <p:sldId id="318" r:id="rId7"/>
    <p:sldId id="319" r:id="rId8"/>
    <p:sldId id="321" r:id="rId9"/>
    <p:sldId id="322" r:id="rId10"/>
    <p:sldId id="294" r:id="rId11"/>
    <p:sldId id="323" r:id="rId12"/>
    <p:sldId id="315" r:id="rId13"/>
    <p:sldId id="324" r:id="rId14"/>
    <p:sldId id="325" r:id="rId15"/>
    <p:sldId id="326" r:id="rId16"/>
    <p:sldId id="276" r:id="rId17"/>
    <p:sldId id="327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B4E"/>
    <a:srgbClr val="3FADFF"/>
    <a:srgbClr val="F0F0F0"/>
    <a:srgbClr val="FFFC2C"/>
    <a:srgbClr val="FFFF43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C8EE6-CAB0-4DB4-8DC1-751DE3F53D6B}" v="6" dt="2023-10-31T18:09:25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>
        <p:scale>
          <a:sx n="44" d="100"/>
          <a:sy n="44" d="100"/>
        </p:scale>
        <p:origin x="1752" y="9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BOLETINS%20-%20ANA\2023%20-%20Boletins%20RG\abr.%202023%20-%20Rio%20Grande\ABR.%202023%20RIO%20GRAND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BOLETINS%20-%20ANA\2023%20-%20Boletins%20RG\abr.%202023%20-%20Rio%20Grande\ABR.%202023%20RIO%20GRAND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BOLETINS%20-%20ANA\2023%20-%20Boletins%20RG\abr.%202023%20-%20Rio%20Grande\ABR.%202023%20RIO%20GRAND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Observat&#243;rio%202023.2\BOLETINS%20-%20ANA\2023%20-%20Boletins%20RG\abr.%202023%20-%20Rio%20Grande\ABR.%202023%20RIO%20GRAND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Observat&#243;rio%202023.2\BOLETINS%20-%20ANA\2023%20-%20Boletins%20RG\abr.%202023%20-%20Rio%20Grande\ABR.%202023%20RIO%20GRAND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F:\Observat&#243;rio%202023.2\BOLETINS%20-%20ANA\2023%20-%20Boletins%20RG\abr.%202023%20-%20Rio%20Grande\ABR.%202023%20RIO%20GRAND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BOLETINS%20-%20ANA\2023%20-%20Boletins%20RG\abr.%202023%20-%20Rio%20Grande\ABR.%202023%20RIO%20GRAND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BOLETINS%20-%20ANA\2023%20-%20Boletins%20RG\abr.%202023%20-%20Rio%20Grande\ABR.%202023%20RIO%20GRAND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Rio Grande, abril de 2023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8619326719498408E-2"/>
          <c:y val="0.2004417522909587"/>
          <c:w val="0.76059740652719166"/>
          <c:h val="0.787575656693399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45017</c:v>
                </c:pt>
              </c:numCache>
            </c:numRef>
          </c:cat>
          <c:val>
            <c:numRef>
              <c:f>'adm, desl e saldo'!$B$2</c:f>
              <c:numCache>
                <c:formatCode>#,##0</c:formatCode>
                <c:ptCount val="1"/>
                <c:pt idx="0">
                  <c:v>1678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60-4418-BB57-9C321778347C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45017</c:v>
                </c:pt>
              </c:numCache>
            </c:numRef>
          </c:cat>
          <c:val>
            <c:numRef>
              <c:f>'adm, desl e saldo'!$C$2</c:f>
              <c:numCache>
                <c:formatCode>#,##0</c:formatCode>
                <c:ptCount val="1"/>
                <c:pt idx="0">
                  <c:v>1438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60-4418-BB57-9C321778347C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45017</c:v>
                </c:pt>
              </c:numCache>
            </c:numRef>
          </c:cat>
          <c:val>
            <c:numRef>
              <c:f>'adm, desl e saldo'!$D$2</c:f>
              <c:numCache>
                <c:formatCode>General</c:formatCode>
                <c:ptCount val="1"/>
                <c:pt idx="0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60-4418-BB57-9C321778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082240"/>
        <c:axId val="1803080608"/>
      </c:barChart>
      <c:dateAx>
        <c:axId val="180308224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803080608"/>
        <c:crosses val="autoZero"/>
        <c:auto val="1"/>
        <c:lblOffset val="100"/>
        <c:baseTimeUnit val="days"/>
      </c:dateAx>
      <c:valAx>
        <c:axId val="180308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22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 desligamentos e saldos, Rio Grande, acumulado do ano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9765107802820193E-2"/>
          <c:y val="0.18750978893010473"/>
          <c:w val="0.77440909461216134"/>
          <c:h val="0.78804304171786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ano'!$B$8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ano'!$B$9</c:f>
              <c:numCache>
                <c:formatCode>#,##0</c:formatCode>
                <c:ptCount val="1"/>
                <c:pt idx="0">
                  <c:v>6426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E1-4697-97A3-7A8156D0EEE7}"/>
            </c:ext>
          </c:extLst>
        </c:ser>
        <c:ser>
          <c:idx val="1"/>
          <c:order val="1"/>
          <c:tx>
            <c:strRef>
              <c:f>'acumulado do ano'!$C$8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ano'!$C$9</c:f>
              <c:numCache>
                <c:formatCode>#,##0</c:formatCode>
                <c:ptCount val="1"/>
                <c:pt idx="0">
                  <c:v>5925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E1-4697-97A3-7A8156D0EEE7}"/>
            </c:ext>
          </c:extLst>
        </c:ser>
        <c:ser>
          <c:idx val="2"/>
          <c:order val="2"/>
          <c:tx>
            <c:strRef>
              <c:f>'acumulado do ano'!$D$8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ano'!$D$9</c:f>
              <c:numCache>
                <c:formatCode>#,##0</c:formatCode>
                <c:ptCount val="1"/>
                <c:pt idx="0">
                  <c:v>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E1-4697-97A3-7A8156D0E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0023952"/>
        <c:axId val="1790019600"/>
      </c:barChart>
      <c:catAx>
        <c:axId val="1790023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790019600"/>
        <c:crosses val="autoZero"/>
        <c:auto val="1"/>
        <c:lblAlgn val="ctr"/>
        <c:lblOffset val="100"/>
        <c:noMultiLvlLbl val="0"/>
      </c:catAx>
      <c:valAx>
        <c:axId val="179001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23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2400"/>
            </a:pPr>
            <a:r>
              <a:rPr lang="pt-BR" sz="2400"/>
              <a:t>Movimentação do emprego formal celetista, admissões, desligamentos e saldo, Rio Grande, período de doze meses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279420211367451E-2"/>
          <c:y val="0.25493232599188592"/>
          <c:w val="0.76953381068503668"/>
          <c:h val="0.72100817730109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'12m'!$B$17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'12m'!$B$18</c:f>
              <c:numCache>
                <c:formatCode>#,##0</c:formatCode>
                <c:ptCount val="1"/>
                <c:pt idx="0">
                  <c:v>18882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20-44AD-ADB0-4003F7D0E96A}"/>
            </c:ext>
          </c:extLst>
        </c:ser>
        <c:ser>
          <c:idx val="1"/>
          <c:order val="1"/>
          <c:tx>
            <c:strRef>
              <c:f>'12m'!$C$17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'12m'!$C$18</c:f>
              <c:numCache>
                <c:formatCode>#,##0</c:formatCode>
                <c:ptCount val="1"/>
                <c:pt idx="0">
                  <c:v>17746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20-44AD-ADB0-4003F7D0E96A}"/>
            </c:ext>
          </c:extLst>
        </c:ser>
        <c:ser>
          <c:idx val="2"/>
          <c:order val="2"/>
          <c:tx>
            <c:strRef>
              <c:f>'12m'!$D$17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'12m'!$D$18</c:f>
              <c:numCache>
                <c:formatCode>#,##0</c:formatCode>
                <c:ptCount val="1"/>
                <c:pt idx="0">
                  <c:v>1136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420-44AD-ADB0-4003F7D0E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075712"/>
        <c:axId val="1803087136"/>
      </c:barChart>
      <c:catAx>
        <c:axId val="1803075712"/>
        <c:scaling>
          <c:orientation val="minMax"/>
        </c:scaling>
        <c:delete val="1"/>
        <c:axPos val="b"/>
        <c:majorTickMark val="out"/>
        <c:minorTickMark val="none"/>
        <c:tickLblPos val="nextTo"/>
        <c:crossAx val="1803087136"/>
        <c:crosses val="autoZero"/>
        <c:auto val="1"/>
        <c:lblAlgn val="ctr"/>
        <c:lblOffset val="100"/>
        <c:noMultiLvlLbl val="0"/>
      </c:catAx>
      <c:valAx>
        <c:axId val="180308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803075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vert="horz"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/>
              <a:t>Evolução mensal dos saldos do emprego formal celetista, Rio Grande, abril</a:t>
            </a:r>
            <a:r>
              <a:rPr lang="en-US" sz="2400" b="1" baseline="0"/>
              <a:t> </a:t>
            </a:r>
            <a:r>
              <a:rPr lang="en-US" sz="2400" b="1"/>
              <a:t>de 2022 a</a:t>
            </a:r>
            <a:r>
              <a:rPr lang="en-US" sz="2400" b="1" baseline="0"/>
              <a:t> abril</a:t>
            </a:r>
            <a:r>
              <a:rPr lang="en-US" sz="2400" b="1"/>
              <a:t> 2023</a:t>
            </a:r>
            <a:endParaRPr lang="pt-BR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806661178968257E-2"/>
          <c:y val="0.18272883019439723"/>
          <c:w val="0.95724020505884511"/>
          <c:h val="0.63561544967850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 w="0">
              <a:solidFill>
                <a:sysClr val="windowText" lastClr="000000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A0-4573-9431-EDF23F380D1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DA0-4573-9431-EDF23F380D1C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43628EB8-5F5D-466A-B5BD-0A159597F49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FBD22ED-5589-4BF2-B6DD-7472FAC5055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C9A3018-92EC-4AE2-B462-5DB726ED3C0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'12m'!$A$21:$A$33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'12m'!$B$21:$B$33</c:f>
              <c:numCache>
                <c:formatCode>#,##0</c:formatCode>
                <c:ptCount val="13"/>
                <c:pt idx="0">
                  <c:v>70</c:v>
                </c:pt>
                <c:pt idx="1">
                  <c:v>-331</c:v>
                </c:pt>
                <c:pt idx="2">
                  <c:v>-114</c:v>
                </c:pt>
                <c:pt idx="3">
                  <c:v>-5</c:v>
                </c:pt>
                <c:pt idx="4" formatCode="General">
                  <c:v>103</c:v>
                </c:pt>
                <c:pt idx="5" formatCode="General">
                  <c:v>141</c:v>
                </c:pt>
                <c:pt idx="6" formatCode="General">
                  <c:v>65</c:v>
                </c:pt>
                <c:pt idx="7" formatCode="General">
                  <c:v>606</c:v>
                </c:pt>
                <c:pt idx="8" formatCode="General">
                  <c:v>50</c:v>
                </c:pt>
                <c:pt idx="9">
                  <c:v>18</c:v>
                </c:pt>
                <c:pt idx="10" formatCode="General">
                  <c:v>58</c:v>
                </c:pt>
                <c:pt idx="11" formatCode="General">
                  <c:v>185</c:v>
                </c:pt>
                <c:pt idx="12" formatCode="General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A0-4573-9431-EDF23F380D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3081696"/>
        <c:axId val="1803080064"/>
      </c:barChart>
      <c:dateAx>
        <c:axId val="18030816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03080064"/>
        <c:crosses val="autoZero"/>
        <c:auto val="1"/>
        <c:lblOffset val="100"/>
        <c:baseTimeUnit val="months"/>
      </c:dateAx>
      <c:valAx>
        <c:axId val="1803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0308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Evolução mensal dos estoques de emprego formal celetista, Rio Grande, abril de 2022 a abril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66121492962696E-2"/>
          <c:y val="0.20144261436182392"/>
          <c:w val="0.93848681638244225"/>
          <c:h val="0.61174253516907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'12m'!$H$2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07-4641-AEAD-D31F73264F6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07-4641-AEAD-D31F73264F6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07-4641-AEAD-D31F73264F65}"/>
              </c:ext>
            </c:extLst>
          </c:dPt>
          <c:dLbls>
            <c:dLbl>
              <c:idx val="1"/>
              <c:layout>
                <c:manualLayout>
                  <c:x val="2.3367215796237877E-3"/>
                  <c:y val="-0.175814299208037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155100325295875E-17"/>
                  <c:y val="-1.583569354637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717131386139077E-3"/>
                  <c:y val="-0.157823081992910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367215796237877E-3"/>
                  <c:y val="-0.1622901223458802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357051057366515E-2"/>
                  <c:y val="-2.7048353724313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3468863184952376E-3"/>
                  <c:y val="-0.155528033914801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8273358612532487E-3"/>
                  <c:y val="-0.121791446231674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683607898118939E-3"/>
                  <c:y val="-4.95886484945745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'12m'!$G$3:$G$15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'12m'!$H$3:$H$15</c:f>
              <c:numCache>
                <c:formatCode>#,##0</c:formatCode>
                <c:ptCount val="13"/>
                <c:pt idx="0">
                  <c:v>36954</c:v>
                </c:pt>
                <c:pt idx="1">
                  <c:v>36623</c:v>
                </c:pt>
                <c:pt idx="2">
                  <c:v>36509</c:v>
                </c:pt>
                <c:pt idx="3">
                  <c:v>36504</c:v>
                </c:pt>
                <c:pt idx="4">
                  <c:v>36607</c:v>
                </c:pt>
                <c:pt idx="5">
                  <c:v>36748</c:v>
                </c:pt>
                <c:pt idx="6">
                  <c:v>36813</c:v>
                </c:pt>
                <c:pt idx="7">
                  <c:v>37419</c:v>
                </c:pt>
                <c:pt idx="8">
                  <c:v>37469</c:v>
                </c:pt>
                <c:pt idx="9">
                  <c:v>37487</c:v>
                </c:pt>
                <c:pt idx="10">
                  <c:v>37545</c:v>
                </c:pt>
                <c:pt idx="11">
                  <c:v>37730</c:v>
                </c:pt>
                <c:pt idx="12">
                  <c:v>37970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07-4641-AEAD-D31F73264F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988834112"/>
        <c:axId val="1988827584"/>
      </c:barChart>
      <c:dateAx>
        <c:axId val="19888341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27584"/>
        <c:crosses val="autoZero"/>
        <c:auto val="1"/>
        <c:lblOffset val="100"/>
        <c:baseTimeUnit val="months"/>
      </c:dateAx>
      <c:valAx>
        <c:axId val="198882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3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prstClr val="black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Rio Grande, abril de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setorial!$C$2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163297509315877E-2"/>
                  <c:y val="-8.81866821791909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827372516481936E-2"/>
                  <c:y val="-5.2912009307514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984450042996776E-3"/>
                  <c:y val="-1.322800232687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158632522214865E-2"/>
                  <c:y val="-3.968400698063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822707529380927E-2"/>
                  <c:y val="-1.10233352723988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setorial!$B$3:$B$7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setorial!$C$3:$C$7</c:f>
              <c:numCache>
                <c:formatCode>General</c:formatCode>
                <c:ptCount val="5"/>
                <c:pt idx="0">
                  <c:v>45</c:v>
                </c:pt>
                <c:pt idx="1">
                  <c:v>272</c:v>
                </c:pt>
                <c:pt idx="2">
                  <c:v>175</c:v>
                </c:pt>
                <c:pt idx="3">
                  <c:v>357</c:v>
                </c:pt>
                <c:pt idx="4">
                  <c:v>829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12-4E8B-A2D1-A02C3F34CBB1}"/>
            </c:ext>
          </c:extLst>
        </c:ser>
        <c:ser>
          <c:idx val="1"/>
          <c:order val="1"/>
          <c:tx>
            <c:strRef>
              <c:f>setorial!$D$2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664075007165845E-3"/>
                  <c:y val="-7.4958679852311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493002519348355E-2"/>
                  <c:y val="-0.101414684506068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312600057328474E-3"/>
                  <c:y val="-3.968400698063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161742513615513E-2"/>
                  <c:y val="-2.2046670544797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993780017198454E-2"/>
                  <c:y val="-1.5432669381358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setorial!$B$3:$B$7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setorial!$D$3:$D$7</c:f>
              <c:numCache>
                <c:formatCode>General</c:formatCode>
                <c:ptCount val="5"/>
                <c:pt idx="0">
                  <c:v>44</c:v>
                </c:pt>
                <c:pt idx="1">
                  <c:v>189</c:v>
                </c:pt>
                <c:pt idx="2">
                  <c:v>114</c:v>
                </c:pt>
                <c:pt idx="3">
                  <c:v>449</c:v>
                </c:pt>
                <c:pt idx="4">
                  <c:v>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12-4E8B-A2D1-A02C3F34CBB1}"/>
            </c:ext>
          </c:extLst>
        </c:ser>
        <c:ser>
          <c:idx val="2"/>
          <c:order val="2"/>
          <c:tx>
            <c:strRef>
              <c:f>setorial!$E$2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3.4992225021497746E-3"/>
                  <c:y val="-8.083685816330736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28150014332118E-2"/>
                  <c:y val="-8.81866821791901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CF669D6-C6AF-4F6C-8C65-5A8F982ABCB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3996890008599355E-2"/>
                  <c:y val="-1.7637336435838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setorial!$B$3:$B$7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setorial!$E$3:$E$7</c:f>
              <c:numCache>
                <c:formatCode>General</c:formatCode>
                <c:ptCount val="5"/>
                <c:pt idx="0">
                  <c:v>1</c:v>
                </c:pt>
                <c:pt idx="1">
                  <c:v>83</c:v>
                </c:pt>
                <c:pt idx="2">
                  <c:v>61</c:v>
                </c:pt>
                <c:pt idx="3">
                  <c:v>-92</c:v>
                </c:pt>
                <c:pt idx="4">
                  <c:v>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B12-4E8B-A2D1-A02C3F34CB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8540064"/>
        <c:axId val="1848541152"/>
      </c:barChart>
      <c:catAx>
        <c:axId val="184854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41152"/>
        <c:crosses val="autoZero"/>
        <c:auto val="1"/>
        <c:lblAlgn val="ctr"/>
        <c:lblOffset val="100"/>
        <c:noMultiLvlLbl val="0"/>
      </c:catAx>
      <c:valAx>
        <c:axId val="184854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4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276793183918674"/>
          <c:y val="0.38555252167908138"/>
          <c:w val="0.16586691216942334"/>
          <c:h val="0.2102764565688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[ABR. 2023 RIO GRANDE.xlsx]dinâmica set. acumulado ano!Tabela dinâmica2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i="0" baseline="0">
                <a:effectLst/>
              </a:rPr>
              <a:t>Movimentação do emprego formal celetista por setor da atividade econômica, admissões, desligamentos e saldos, Rio Grande, acumulado do ano de 2023</a:t>
            </a:r>
            <a:endParaRPr lang="pt-BR" sz="2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 w="0">
            <a:solidFill>
              <a:schemeClr val="tx1">
                <a:alpha val="99000"/>
              </a:schemeClr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 w="0">
            <a:solidFill>
              <a:schemeClr val="tx1">
                <a:alpha val="99000"/>
              </a:schemeClr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 w="0">
            <a:solidFill>
              <a:schemeClr val="tx1">
                <a:alpha val="99000"/>
              </a:schemeClr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33460087136864E-2"/>
          <c:y val="0.247770711979585"/>
          <c:w val="0.7594322475256946"/>
          <c:h val="0.664049135691224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set. acumulado ano'!$B$3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08849913488169E-2"/>
                  <c:y val="-9.04643778704186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029499711627249E-2"/>
                  <c:y val="-4.07089700416884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029499711627228E-2"/>
                  <c:y val="-2.71393133611256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855949778914208E-2"/>
                  <c:y val="-5.8801845615772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741399269455734E-2"/>
                  <c:y val="4.29705794884488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set. acumulado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set. acumulado ano'!$B$4:$B$9</c:f>
              <c:numCache>
                <c:formatCode>General</c:formatCode>
                <c:ptCount val="5"/>
                <c:pt idx="0">
                  <c:v>197</c:v>
                </c:pt>
                <c:pt idx="1">
                  <c:v>1483</c:v>
                </c:pt>
                <c:pt idx="2">
                  <c:v>659</c:v>
                </c:pt>
                <c:pt idx="3">
                  <c:v>1005</c:v>
                </c:pt>
                <c:pt idx="4">
                  <c:v>3082</c:v>
                </c:pt>
              </c:numCache>
            </c:numRef>
          </c:val>
        </c:ser>
        <c:ser>
          <c:idx val="1"/>
          <c:order val="1"/>
          <c:tx>
            <c:strRef>
              <c:f>'dinâmica set. acumulado ano'!$C$3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>
                  <a:alpha val="99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703334599384788E-17"/>
                  <c:y val="-0.1176036912315443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017699826976294E-2"/>
                  <c:y val="-3.84473605949279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56266767950783E-17"/>
                  <c:y val="-0.10177242510422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694199730851997E-2"/>
                  <c:y val="-3.3924141701407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867749663565101E-2"/>
                  <c:y val="-2.94009228078860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set. acumulado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set. acumulado ano'!$C$4:$C$9</c:f>
              <c:numCache>
                <c:formatCode>General</c:formatCode>
                <c:ptCount val="5"/>
                <c:pt idx="0">
                  <c:v>167</c:v>
                </c:pt>
                <c:pt idx="1">
                  <c:v>1981</c:v>
                </c:pt>
                <c:pt idx="2">
                  <c:v>486</c:v>
                </c:pt>
                <c:pt idx="3">
                  <c:v>781</c:v>
                </c:pt>
                <c:pt idx="4">
                  <c:v>2510</c:v>
                </c:pt>
              </c:numCache>
            </c:numRef>
          </c:val>
        </c:ser>
        <c:ser>
          <c:idx val="2"/>
          <c:order val="2"/>
          <c:tx>
            <c:strRef>
              <c:f>'dinâmica set. acumulado ano'!$D$3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011799884650891E-2"/>
                  <c:y val="-1.13080472338023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AB0BC73-09F5-4BA4-BB18-5F8BDA159FF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7514749855813614E-2"/>
                  <c:y val="-4.52321889352093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185349817363996E-2"/>
                  <c:y val="-2.26160944676046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185349817363826E-2"/>
                  <c:y val="-1.13080472338023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set. acumulado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set. acumulado ano'!$D$4:$D$9</c:f>
              <c:numCache>
                <c:formatCode>General</c:formatCode>
                <c:ptCount val="5"/>
                <c:pt idx="0">
                  <c:v>30</c:v>
                </c:pt>
                <c:pt idx="1">
                  <c:v>-496</c:v>
                </c:pt>
                <c:pt idx="2">
                  <c:v>173</c:v>
                </c:pt>
                <c:pt idx="3">
                  <c:v>224</c:v>
                </c:pt>
                <c:pt idx="4">
                  <c:v>572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6297920"/>
        <c:axId val="1836299008"/>
      </c:barChart>
      <c:catAx>
        <c:axId val="18362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36299008"/>
        <c:crosses val="autoZero"/>
        <c:auto val="1"/>
        <c:lblAlgn val="ctr"/>
        <c:lblOffset val="100"/>
        <c:noMultiLvlLbl val="0"/>
      </c:catAx>
      <c:valAx>
        <c:axId val="183629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3629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[ABR. 2023 RIO GRANDE.xlsx]Plan4!Tabela dinâmica5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>
                <a:effectLst/>
              </a:rPr>
              <a:t>Movimentação do emprego formal celetista por setor da atividade econômica, admissões, desligamentos e saldos, Rio Grande, período de doze meses</a:t>
            </a:r>
            <a:endParaRPr lang="pt-BR" sz="2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016755135916089E-2"/>
          <c:y val="0.24085369778009588"/>
          <c:w val="0.7591568216768072"/>
          <c:h val="0.66376115025864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Plan4!$B$3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537097491562476E-2"/>
                  <c:y val="-2.01541768076736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920485233968702E-2"/>
                  <c:y val="-4.2547706593977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151936488187465E-2"/>
                  <c:y val="-8.9574119145216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537097491562559E-2"/>
                  <c:y val="-6.27018834016512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837423945999847E-2"/>
                  <c:y val="2.91115887221952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Plan4!$A$4:$A$9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Plan4!$B$4:$B$9</c:f>
              <c:numCache>
                <c:formatCode>General</c:formatCode>
                <c:ptCount val="5"/>
                <c:pt idx="0">
                  <c:v>654</c:v>
                </c:pt>
                <c:pt idx="1">
                  <c:v>5188</c:v>
                </c:pt>
                <c:pt idx="2">
                  <c:v>1532</c:v>
                </c:pt>
                <c:pt idx="3">
                  <c:v>2721</c:v>
                </c:pt>
                <c:pt idx="4">
                  <c:v>8787</c:v>
                </c:pt>
              </c:numCache>
            </c:numRef>
          </c:val>
        </c:ser>
        <c:ser>
          <c:idx val="1"/>
          <c:order val="1"/>
          <c:tx>
            <c:strRef>
              <c:f>Plan4!$C$3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537097491562476E-3"/>
                  <c:y val="-0.105249589995628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302099715406151E-2"/>
                  <c:y val="-3.13509417008256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0759682440937324E-3"/>
                  <c:y val="-0.118685707867411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763228962874808E-2"/>
                  <c:y val="-5.3744471487129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07242172215617E-2"/>
                  <c:y val="-2.0154176807673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Plan4!$A$4:$A$9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Plan4!$C$4:$C$9</c:f>
              <c:numCache>
                <c:formatCode>General</c:formatCode>
                <c:ptCount val="5"/>
                <c:pt idx="0">
                  <c:v>629</c:v>
                </c:pt>
                <c:pt idx="1">
                  <c:v>5529</c:v>
                </c:pt>
                <c:pt idx="2">
                  <c:v>1333</c:v>
                </c:pt>
                <c:pt idx="3">
                  <c:v>2700</c:v>
                </c:pt>
                <c:pt idx="4">
                  <c:v>7555</c:v>
                </c:pt>
              </c:numCache>
            </c:numRef>
          </c:val>
        </c:ser>
        <c:ser>
          <c:idx val="2"/>
          <c:order val="2"/>
          <c:tx>
            <c:strRef>
              <c:f>Plan4!$D$3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2296779932499601E-3"/>
                  <c:y val="-2.2393529786304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A9B43CB-7CDC-4C48-9AE7-A3FD894B71E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3074194983124865E-2"/>
                  <c:y val="-3.58296476580865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844516989874886E-2"/>
                  <c:y val="-2.239352978630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Plan4!$A$4:$A$9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Plan4!$D$4:$D$9</c:f>
              <c:numCache>
                <c:formatCode>General</c:formatCode>
                <c:ptCount val="5"/>
                <c:pt idx="0">
                  <c:v>25</c:v>
                </c:pt>
                <c:pt idx="1">
                  <c:v>-339</c:v>
                </c:pt>
                <c:pt idx="2">
                  <c:v>199</c:v>
                </c:pt>
                <c:pt idx="3">
                  <c:v>21</c:v>
                </c:pt>
                <c:pt idx="4">
                  <c:v>1182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8547680"/>
        <c:axId val="1848545504"/>
      </c:barChart>
      <c:catAx>
        <c:axId val="184854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45504"/>
        <c:crosses val="autoZero"/>
        <c:auto val="1"/>
        <c:lblAlgn val="ctr"/>
        <c:lblOffset val="100"/>
        <c:noMultiLvlLbl val="0"/>
      </c:catAx>
      <c:valAx>
        <c:axId val="184854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4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48BE8595-4129-DAE2-926D-61622A7DBD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8300927F-C3A9-EA30-4652-358E6E4BCE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5C1DD-338A-4817-AF15-AC16C7A1BD0D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44D172AF-7C19-C089-4122-176D9CC1A2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69269A8D-02E0-E27B-801D-8C5C92398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A42F960-25B3-6150-623B-BF1A62BADC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312CE58-EDB9-5297-0872-43E571107E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EC301B-97F9-4DD3-8908-AE0057884C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10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xmlns="" id="{ABAE5406-6629-38CE-E8F3-10976E1780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xmlns="" id="{9DADEAB2-C3A6-58EA-83FE-4FB17EF3F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xmlns="" id="{25858B38-4053-60B3-BBF7-712481E94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618ACA-8551-4E54-95AE-343D1CB0088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2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12D8A00B-9CE6-4834-2427-41EA2E9CC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15AD7460-1201-E39F-9177-CBEA91CFB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71B0DC4-C4DF-E353-54B7-5B8959A676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FB188B-E2E1-4D61-91D7-A7EA4FCE9834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18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xmlns="" id="{60E15925-A7BB-98BF-2BBB-74CF794ED7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xmlns="" id="{DB04835F-53B7-143D-01FA-6A0FF9FA5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xmlns="" id="{8DC8FF75-6590-EB47-0AFB-9E5D4E916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267800-8641-48E0-AEB3-20F63D9D83D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6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1C47BC51-7559-5070-3CD0-23E13D080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B2BAD0A9-2DD9-1DE2-9A1B-06A96553B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761C5B4-D944-72AE-59D3-B426B00B3F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C89EC-1543-4B38-BD1F-66921F7E2640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814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xmlns="" id="{EDE5CA0A-E914-29B9-20BF-D5C119D88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xmlns="" id="{3C648D79-6A9C-ADA8-CD25-CF151A470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xmlns="" id="{5415E374-8EE7-0523-6B81-24752C5FB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C33591-5A32-4D6C-94AE-9A9D221A7DC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80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xmlns="" id="{52463DE4-2295-1ADD-DBC8-430030493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xmlns="" id="{BFDB83E7-7D78-FF35-F012-5EEC854A6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xmlns="" id="{E043D3C7-D5E0-83D1-C9A0-A444F9362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2C7B5F-1EC5-4BC1-B327-14A59693E8A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92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8F490DB8-3696-C80F-0055-CBAB0FAD5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4399483F-6781-B32E-A79E-A1279B1F6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059F6F77-E012-4205-1DE6-BD532E29F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B608C6-D684-44FB-BFA9-0BE3BC7DEB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1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xmlns="" id="{876BAA38-02DC-70E0-99A0-0CC52C540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xmlns="" id="{79BE9347-DD30-41D2-11E4-A49288623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xmlns="" id="{AF445E38-E164-E6BB-27D0-7BDBD010F2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97AD08-A8CD-4A70-B2EA-CEE8285EEEB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8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xmlns="" id="{5141AE3E-CD24-9328-F182-3AA92D0D7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xmlns="" id="{A7FAC98F-EFB5-9DB6-4D9E-E8C089AD7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xmlns="" id="{FDA4086E-7B05-8BFB-D4E2-1E19ADFA7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42887C-C5E8-4CDB-BAD3-1EE01B1EF50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64590E82-9B3A-1BDF-1452-679E8D8A94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331D573A-1F44-3F39-D97B-915200646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72BCA175-8F8C-0E35-47E4-093B67B3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EDAC80-D647-4B64-8C4D-82DE6DEA9E8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2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CA1552CE-DE0C-D4D8-6E1D-7F38C7875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E025E812-CEF6-FF53-7090-3FC6D06ED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8843BE0C-E894-EEA3-F600-3F4C072F2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A256EC-4FA1-4AB1-90EF-A3ABE550DD8E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0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91060051-69B3-3176-5282-BFD8202C1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ABC341D9-4883-24D4-439D-C374C871E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ED59735A-CACD-2913-199D-0CD5906E2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182B31-FD8B-4BCB-911D-455BB1BA356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13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38128EB8-CCA8-D129-0615-1F1B96F4B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3107EF0C-5D29-9E08-BB19-966AD7C2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1E4D8C62-FD63-6DBE-034B-FD5699ED9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F720B0-433E-47BB-BF16-EDC9F080DEC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52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xmlns="" id="{A062BA5C-D645-87EF-EC47-0144E3BE6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xmlns="" id="{2A284FFA-B992-ADCA-C218-1878A1592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4F3D51F-94C3-C7C3-7119-4538A1F871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DBCEB-0F2B-41AC-AAC1-E846CD98F3A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85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xmlns="" id="{CC82FE5E-647F-CC87-5D8C-FFD63B1D1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xmlns="" id="{A6CDB30B-C869-D98F-73E2-F1575213C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xmlns="" id="{6F3EF4AB-A142-3472-4173-8386BACCF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26EB90-56C9-4CCA-B510-4D553758AC9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5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AF628AB-F9F9-BC9B-89F0-66E7E2BE9CB5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103C1D1-F225-8D6E-F0CD-11D0EECBFF0D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03E67DBD-A988-B1CE-0634-5CCCF0A78C0E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A1037124-99AE-766E-099D-77BCBF93BAB0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219A14F4-F234-8275-FA58-D9F8B228DCA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DCFA6384-2B73-7FA6-ECC0-ACE74C93E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A6B22B01-A5F7-5BF5-F7E1-0C35EFCF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05DA-7337-44DF-87C3-838E1B8E8E0A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CBA72040-9A1C-F6E3-EAEF-5A8B71B2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013183F1-B2BC-B581-967C-A14162A9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56EB70D-DB63-4530-ABA8-36E7AEB532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8690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C3138D-2701-BBE7-19FC-B6641FDE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06FB-740E-48BA-B48A-6423E288BC36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C23F8A-DCD9-2FDE-5386-7C166046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408C27-5984-241C-64C5-C4E7F0AB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F321-0450-494F-9D6D-461DB548AF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7866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22F449-1CE7-B7FB-6DF5-C828BB9B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FBC10-A4CC-4079-811E-D8FE737E264A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3881A6-920D-67C7-F7BE-365DD7EF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1CD05F-2ABA-4DEE-7D73-52648236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1C1-ECC2-4109-ABFD-B6FFB1229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89736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6BF02E-6C7D-79F2-B0A2-E1A21BE0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26011-07FC-4D5B-9A51-2F91F7778710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084B8-9296-527E-A61B-AFFF3519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097D7A-3535-B3C3-5726-2E653EC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9DCF-0EF9-4ED9-A0EC-83FFEDB30C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7030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6DAA177-4E6E-B22C-7240-9F325505D3E1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39627373-AE28-D345-FFB4-63475C463E51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4A6856D2-9B72-7ADF-5C10-0523E656763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C2FC3737-9321-F1FF-0DE5-7CA75AFEA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5A8CF89-C585-3437-8949-35AB42D5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ECB6-9393-49E9-968C-0BDB985FBDB2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52DA004C-231A-A05B-D478-2225187D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9DB07EFB-D1CC-CD65-E60E-4BDBF960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1497F61-8F5E-4274-A502-D26C6D77E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2394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0DBBCD-E374-9ACC-6C01-B6F62077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61A2-4F36-4482-9A77-9E6DDAAF6B0D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DD78B42-43B8-0946-050D-E102D96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62548F5-6677-99BF-7C04-5FCA870B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A4E5-DD23-4F61-9431-B3B34CF05D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558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6328838-F3B8-752C-67B1-8F44807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D48F-478B-49DF-8AFE-DD27C6A9A546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F7D2D81-8C59-5F52-D1BB-37614F0D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E2737417-B76B-3F96-D18D-110E3C18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8304-110E-42AB-9B8B-283619C14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6465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E994E5C-4762-9A3B-2E93-5A3AC2B2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D43CC-6683-4818-8969-F4E4ACD34A57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302F540-B82C-FC99-B398-89D431BC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57504EC-0A4A-0D56-9236-70D1906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3D88-F0B4-4823-8BFD-95E933E1F5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364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996A8A64-40D1-9667-7FFD-7BE8655F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32B4-FA1B-45AA-9DFA-940F74F5088E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CE06CF3-2BFB-F938-7A5C-3191AC64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7E76775-8251-645C-7D82-FE93BE2F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5BF7-EC79-4DF4-A1F0-E29D05EF68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0297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599F994-905B-C6CC-2537-0BD5D6C3EB4C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8EDD6EB7-DF3B-F3D7-7089-5AD38C2BCD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DF6E9AB3-9CD1-7D5E-BC89-8A613DA09F3D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6879857C-C334-7CDC-4CB8-0D31EC44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3E35A276-F8CC-016F-94C2-BF5B0D00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E1D1-01E2-4A2A-B907-443939F234A1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D266E268-C050-D67F-F1F3-918B65D9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5BDE9BA-6724-8497-59F7-89F6AD29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B08-00E9-409E-9B49-3338E98BB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4137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93FDF5C3-A5AA-6F36-7E3D-48DD98357BB9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925CF95C-1DFD-6C44-F5D8-87A1A064AD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F18AB1BE-D50D-E028-E561-D0BB3273210E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F9C519E7-EE08-921E-86B6-EC8E00E7D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DD39A575-39B6-7262-4211-EE65F27C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FD9C-25B0-4DD1-90F4-A896A8C26286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EF8BC75F-46E0-562B-D86A-9FC5C0E9C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1075-7F83-4E61-BC44-33583A5C1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06787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9EE9D6F-6DB2-263D-4352-8CB6FB2A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4E42BFB-2405-3F4F-AF45-5E16D10D3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6DB33-8599-5F55-B8A5-4369AABA1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4A95EA8-4700-41FE-BB4A-43234F88272B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E9E3EA-D1DF-D5CE-0DAE-EE2AA1F4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61204F49-435A-031B-E5F4-9E83630F665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4CAEFFAD-2B67-31EA-FB63-858E477B3252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FA8853BD-C81B-3E92-39DB-EA1C47E1F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E25A60-7247-A89C-3261-42F151EE5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B9307533-364B-4543-A832-FDE6AC204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0" r:id="rId2"/>
    <p:sldLayoutId id="2147484058" r:id="rId3"/>
    <p:sldLayoutId id="2147484051" r:id="rId4"/>
    <p:sldLayoutId id="2147484052" r:id="rId5"/>
    <p:sldLayoutId id="2147484053" r:id="rId6"/>
    <p:sldLayoutId id="2147484054" r:id="rId7"/>
    <p:sldLayoutId id="2147484059" r:id="rId8"/>
    <p:sldLayoutId id="2147484060" r:id="rId9"/>
    <p:sldLayoutId id="2147484055" r:id="rId10"/>
    <p:sldLayoutId id="2147484056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F3C5DB-9724-6E13-E020-F3D8C7AAD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</a:t>
            </a:r>
            <a:r>
              <a:rPr lang="pt-BR" sz="7200" dirty="0" smtClean="0"/>
              <a:t>04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 smtClean="0"/>
              <a:t>abril</a:t>
            </a:r>
            <a:r>
              <a:rPr lang="pt-BR" sz="5400" dirty="0" smtClean="0"/>
              <a:t> </a:t>
            </a:r>
            <a:r>
              <a:rPr lang="pt-BR" sz="5400" dirty="0"/>
              <a:t>DE 2023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8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105D860-B65C-671B-530A-C1CBFDD57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dirty="0"/>
              <a:t>Pelotas, dezembro de 2023.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23C322-1EF4-0F0E-53B5-EC42CCBA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400" dirty="0"/>
              <a:t>A conjuntura setorial do emprego EM </a:t>
            </a:r>
            <a:r>
              <a:rPr lang="pt-BR" sz="4400" dirty="0" smtClean="0"/>
              <a:t>abril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8CA1E0-DB5B-6171-3C70-5D495171A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Grande, no mês de </a:t>
            </a:r>
            <a:r>
              <a:rPr lang="pt-BR" sz="3200" dirty="0" smtClean="0"/>
              <a:t>abril (+240 </a:t>
            </a:r>
            <a:r>
              <a:rPr lang="pt-BR" sz="3200" dirty="0"/>
              <a:t>vínculos), foi puxado principalmente pelo setor de serviços </a:t>
            </a:r>
            <a:r>
              <a:rPr lang="pt-BR" sz="3200" dirty="0" smtClean="0"/>
              <a:t>(+187</a:t>
            </a:r>
            <a:r>
              <a:rPr lang="pt-BR" sz="3200" b="1" dirty="0" smtClean="0"/>
              <a:t> </a:t>
            </a:r>
            <a:r>
              <a:rPr lang="pt-BR" sz="3200" dirty="0"/>
              <a:t>vínculos), seguido pelo setor da indústria </a:t>
            </a:r>
            <a:r>
              <a:rPr lang="pt-BR" sz="3200" dirty="0" smtClean="0"/>
              <a:t>(+83 </a:t>
            </a:r>
            <a:r>
              <a:rPr lang="pt-BR" sz="3200" dirty="0"/>
              <a:t>vínculos), </a:t>
            </a:r>
            <a:r>
              <a:rPr lang="pt-BR" sz="3200" dirty="0" smtClean="0"/>
              <a:t>pelo setor construção (+61 vínculos) e pela agropecuária (+1 vínculo). Já </a:t>
            </a:r>
            <a:r>
              <a:rPr lang="pt-BR" sz="3200" dirty="0"/>
              <a:t>o setor do comércio </a:t>
            </a:r>
            <a:r>
              <a:rPr lang="pt-BR" sz="3200" dirty="0" smtClean="0"/>
              <a:t>(</a:t>
            </a:r>
            <a:r>
              <a:rPr lang="pt-BR" sz="3200" dirty="0" smtClean="0">
                <a:solidFill>
                  <a:srgbClr val="FF0000"/>
                </a:solidFill>
              </a:rPr>
              <a:t>-</a:t>
            </a:r>
            <a:r>
              <a:rPr lang="pt-BR" sz="3200" dirty="0" smtClean="0">
                <a:solidFill>
                  <a:srgbClr val="FF0000"/>
                </a:solidFill>
              </a:rPr>
              <a:t>92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2849666-8037-0C7F-E39C-CFCC169746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02CFFCC-7E7D-FEEF-DCA6-C78BF9A6F3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105F09B-9C67-05F3-685A-AD02668F9A3D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8BD8CE4D-886A-BA3A-B727-27672681C1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649496"/>
              </p:ext>
            </p:extLst>
          </p:nvPr>
        </p:nvGraphicFramePr>
        <p:xfrm>
          <a:off x="745067" y="491067"/>
          <a:ext cx="10888133" cy="5760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A7827D-6C33-9C46-54CE-250141F1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/>
          <a:lstStyle/>
          <a:p>
            <a:pPr algn="ctr"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BD444FE-1D7B-9DA0-E7BC-D90A0E856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Grande, no acumulado do ano </a:t>
            </a:r>
            <a:r>
              <a:rPr lang="pt-BR" sz="3200" dirty="0" smtClean="0"/>
              <a:t>(+501 </a:t>
            </a:r>
            <a:r>
              <a:rPr lang="pt-BR" sz="3200" dirty="0"/>
              <a:t>vínculos), foi puxado principalmente pelo setor de serviços </a:t>
            </a:r>
            <a:r>
              <a:rPr lang="pt-BR" sz="3200" dirty="0" smtClean="0"/>
              <a:t>(+</a:t>
            </a:r>
            <a:r>
              <a:rPr lang="pt-BR" sz="3200" dirty="0" smtClean="0"/>
              <a:t>572</a:t>
            </a:r>
            <a:r>
              <a:rPr lang="pt-BR" sz="3200" dirty="0" smtClean="0"/>
              <a:t> </a:t>
            </a:r>
            <a:r>
              <a:rPr lang="pt-BR" sz="3200" dirty="0"/>
              <a:t>vínculos), seguido pela indústria </a:t>
            </a:r>
            <a:r>
              <a:rPr lang="pt-BR" sz="3200" dirty="0" smtClean="0"/>
              <a:t>(+</a:t>
            </a:r>
            <a:r>
              <a:rPr lang="pt-BR" sz="3200" dirty="0" smtClean="0"/>
              <a:t>224</a:t>
            </a:r>
            <a:r>
              <a:rPr lang="pt-BR" sz="3200" b="1" dirty="0" smtClean="0"/>
              <a:t> </a:t>
            </a:r>
            <a:r>
              <a:rPr lang="pt-BR" sz="3200" dirty="0"/>
              <a:t>vínculos), pela construção (+</a:t>
            </a:r>
            <a:r>
              <a:rPr lang="pt-BR" sz="3200" dirty="0" smtClean="0"/>
              <a:t>173 </a:t>
            </a:r>
            <a:r>
              <a:rPr lang="pt-BR" sz="3200" dirty="0"/>
              <a:t>vínculos) e pela agropecuária </a:t>
            </a:r>
            <a:r>
              <a:rPr lang="pt-BR" sz="3200" dirty="0" smtClean="0"/>
              <a:t>(+</a:t>
            </a:r>
            <a:r>
              <a:rPr lang="pt-BR" sz="3200" dirty="0" smtClean="0"/>
              <a:t>30</a:t>
            </a:r>
            <a:r>
              <a:rPr lang="pt-BR" sz="3200" dirty="0" smtClean="0"/>
              <a:t> </a:t>
            </a:r>
            <a:r>
              <a:rPr lang="pt-BR" sz="3200" dirty="0"/>
              <a:t>vínculos). O setor do comércio (</a:t>
            </a:r>
            <a:r>
              <a:rPr lang="pt-BR" sz="3200" dirty="0">
                <a:solidFill>
                  <a:srgbClr val="FF0000"/>
                </a:solidFill>
              </a:rPr>
              <a:t>-</a:t>
            </a:r>
            <a:r>
              <a:rPr lang="pt-BR" sz="3200" dirty="0" smtClean="0">
                <a:solidFill>
                  <a:srgbClr val="FF0000"/>
                </a:solidFill>
              </a:rPr>
              <a:t>496 </a:t>
            </a:r>
            <a:r>
              <a:rPr lang="pt-BR" sz="3200" dirty="0"/>
              <a:t>vínculos) foi o único que apresentou o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F9F812E-66B1-22B8-3651-E5F5BFCCDE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651393B-EE82-0B18-FC48-15F485A75B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747E136-75A0-A8C4-C48C-98C6EDE33C0B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259646"/>
              </p:ext>
            </p:extLst>
          </p:nvPr>
        </p:nvGraphicFramePr>
        <p:xfrm>
          <a:off x="613611" y="636105"/>
          <a:ext cx="10876547" cy="561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45CD36-BC1D-8E2D-0871-6DF86A5EB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/>
          <a:lstStyle/>
          <a:p>
            <a:pPr algn="ctr">
              <a:defRPr/>
            </a:pPr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D0FF6C-C4EB-785C-C4CD-AF2594BBB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50702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pt-BR" sz="3200" dirty="0"/>
              <a:t>	O desempenho positivo do emprego formal no mercado de trabalho de Rio Grande, no período de doze meses (+</a:t>
            </a:r>
            <a:r>
              <a:rPr lang="pt-BR" sz="3200" dirty="0" smtClean="0"/>
              <a:t>1.136 </a:t>
            </a:r>
            <a:r>
              <a:rPr lang="pt-BR" sz="3200" dirty="0"/>
              <a:t>vínculos), foi puxado principalmente pelo setor de serviços (+</a:t>
            </a:r>
            <a:r>
              <a:rPr lang="pt-BR" sz="3200" dirty="0" smtClean="0"/>
              <a:t>1.182 </a:t>
            </a:r>
            <a:r>
              <a:rPr lang="pt-BR" sz="3200" dirty="0"/>
              <a:t>vínculos), seguido pela construção (+</a:t>
            </a:r>
            <a:r>
              <a:rPr lang="pt-BR" sz="3200" dirty="0" smtClean="0"/>
              <a:t>199 </a:t>
            </a:r>
            <a:r>
              <a:rPr lang="pt-BR" sz="3200" dirty="0"/>
              <a:t>vínculos) e  pela agropecuária </a:t>
            </a:r>
            <a:r>
              <a:rPr lang="pt-BR" sz="3200" dirty="0" smtClean="0"/>
              <a:t>(+</a:t>
            </a:r>
            <a:r>
              <a:rPr lang="pt-BR" sz="3200" dirty="0" smtClean="0"/>
              <a:t>25</a:t>
            </a:r>
            <a:r>
              <a:rPr lang="pt-BR" sz="3200" dirty="0" smtClean="0"/>
              <a:t> </a:t>
            </a:r>
            <a:r>
              <a:rPr lang="pt-BR" sz="3200" dirty="0"/>
              <a:t>vínculos). </a:t>
            </a:r>
            <a:r>
              <a:rPr lang="pt-BR" sz="3200" dirty="0" smtClean="0"/>
              <a:t>A </a:t>
            </a:r>
            <a:r>
              <a:rPr lang="pt-BR" sz="3200" dirty="0" smtClean="0"/>
              <a:t>indústria (+21 </a:t>
            </a:r>
            <a:r>
              <a:rPr lang="pt-BR" sz="3200" dirty="0"/>
              <a:t>vínculos) </a:t>
            </a:r>
            <a:r>
              <a:rPr lang="pt-BR" sz="3200" dirty="0" smtClean="0"/>
              <a:t>também apresentou saldo positivo. </a:t>
            </a:r>
            <a:r>
              <a:rPr lang="pt-BR" sz="3200" dirty="0" smtClean="0"/>
              <a:t>O </a:t>
            </a:r>
            <a:r>
              <a:rPr lang="pt-BR" sz="3200" dirty="0"/>
              <a:t>comércio (</a:t>
            </a:r>
            <a:r>
              <a:rPr lang="pt-BR" sz="3200" dirty="0">
                <a:solidFill>
                  <a:srgbClr val="FF0000"/>
                </a:solidFill>
              </a:rPr>
              <a:t>-</a:t>
            </a:r>
            <a:r>
              <a:rPr lang="pt-BR" sz="3200" dirty="0" smtClean="0">
                <a:solidFill>
                  <a:srgbClr val="FF0000"/>
                </a:solidFill>
              </a:rPr>
              <a:t>339 </a:t>
            </a:r>
            <a:r>
              <a:rPr lang="pt-BR" sz="3200" dirty="0" smtClean="0"/>
              <a:t>vínculos) apresentou saldo negativo.</a:t>
            </a:r>
            <a:endParaRPr lang="pt-BR" sz="3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538836-CA4B-2FF9-A255-369A8496B6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F2C9E5B-A7D6-FADD-9B0D-A42597824D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7E0CE69E-795B-4816-C0F9-6F61B826DBE5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628114"/>
              </p:ext>
            </p:extLst>
          </p:nvPr>
        </p:nvGraphicFramePr>
        <p:xfrm>
          <a:off x="633047" y="580292"/>
          <a:ext cx="11007968" cy="5671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126FE7-AC8C-956B-B320-479DB50F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xmlns="" id="{74798CC4-B415-C44D-9CBB-FA58DC4C1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400" dirty="0"/>
              <a:t>Dados de 2023 coletados em: 31/10/2023.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5CB8D7-01B5-0452-888B-554EFC62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xmlns="" id="{D149D47C-A04A-7FCA-3E89-37FFB1962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875" y="1339850"/>
            <a:ext cx="10863263" cy="503555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3500" b="1" dirty="0"/>
              <a:t>OBSERVATÓRIO SOCIAL DO TRABALHO (IFISP/UFPEL)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Fundador do Observatório: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 Francisco E. Beckenkamp Vargas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it-IT" altLang="pt-BR" sz="2300" b="1" dirty="0"/>
              <a:t>Attila Magno e Silva Barbosa</a:t>
            </a:r>
            <a:endParaRPr lang="pt-BR" altLang="pt-BR" sz="23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Coordenadora adjunta: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Prof.ª. Ana Paula F.  D’Avila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Portal na internet: </a:t>
            </a:r>
            <a:r>
              <a:rPr lang="pt-BR" altLang="pt-BR" sz="2300" dirty="0">
                <a:hlinkClick r:id="rId3"/>
              </a:rPr>
              <a:t>http://wp.ufpel.edu.br/observatoriosocial</a:t>
            </a:r>
            <a:endParaRPr lang="pt-BR" altLang="pt-BR" sz="2300" dirty="0"/>
          </a:p>
        </p:txBody>
      </p:sp>
    </p:spTree>
    <p:extLst>
      <p:ext uri="{BB962C8B-B14F-4D97-AF65-F5344CB8AC3E}">
        <p14:creationId xmlns:p14="http://schemas.microsoft.com/office/powerpoint/2010/main" val="26152533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2D5FDC-8506-99CB-2410-523B933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</a:t>
            </a:r>
            <a:r>
              <a:rPr lang="pt-BR" sz="4800" dirty="0" smtClean="0"/>
              <a:t>abril</a:t>
            </a:r>
            <a:endParaRPr lang="pt-BR" sz="4800" dirty="0"/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F00EBFC0-4788-1CC3-9996-A817CF5E1D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376363"/>
            <a:ext cx="11791950" cy="531653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2800" dirty="0"/>
              <a:t>	Segundo o Novo CAGED (Cadastro Geral de Empregados e Desempregados) da Secretaria Especial de Previdência e Trabalho do Ministério da Economia, no mês de </a:t>
            </a:r>
            <a:r>
              <a:rPr lang="pt-BR" altLang="pt-BR" sz="2800" dirty="0" smtClean="0"/>
              <a:t>abril </a:t>
            </a:r>
            <a:r>
              <a:rPr lang="pt-BR" altLang="pt-BR" sz="2800" dirty="0"/>
              <a:t>de 2023 ocorreram, em Rio Grande, </a:t>
            </a:r>
            <a:r>
              <a:rPr lang="pt-BR" altLang="pt-BR" sz="2800" dirty="0" smtClean="0"/>
              <a:t>1.678 </a:t>
            </a:r>
            <a:r>
              <a:rPr lang="pt-BR" altLang="pt-BR" sz="2800" dirty="0"/>
              <a:t>admissões e </a:t>
            </a:r>
            <a:r>
              <a:rPr lang="pt-BR" altLang="pt-BR" sz="2800" dirty="0" smtClean="0"/>
              <a:t>1.438 </a:t>
            </a:r>
            <a:r>
              <a:rPr lang="pt-BR" altLang="pt-BR" sz="2800" dirty="0"/>
              <a:t>desligamentos, resultando em um saldo positivo de </a:t>
            </a:r>
            <a:r>
              <a:rPr lang="pt-BR" altLang="pt-BR" sz="2800" dirty="0" smtClean="0"/>
              <a:t>+</a:t>
            </a:r>
            <a:r>
              <a:rPr lang="pt-BR" altLang="pt-BR" sz="2800" dirty="0" smtClean="0"/>
              <a:t>240</a:t>
            </a:r>
            <a:r>
              <a:rPr lang="pt-BR" altLang="pt-BR" sz="2800" dirty="0" smtClean="0"/>
              <a:t> </a:t>
            </a:r>
            <a:r>
              <a:rPr lang="pt-BR" altLang="pt-BR" sz="2800" dirty="0"/>
              <a:t>vínculos formais de emprego celetista. Com isso, a taxa de variação do emprego formal foi de </a:t>
            </a:r>
            <a:r>
              <a:rPr lang="pt-BR" altLang="pt-BR" sz="2800" dirty="0" smtClean="0"/>
              <a:t>0,63%, </a:t>
            </a:r>
            <a:r>
              <a:rPr lang="pt-BR" altLang="pt-BR" sz="2800" dirty="0"/>
              <a:t>com o estoque passando de </a:t>
            </a:r>
            <a:r>
              <a:rPr lang="pt-BR" altLang="pt-BR" sz="2800" dirty="0" smtClean="0"/>
              <a:t>37.730 </a:t>
            </a:r>
            <a:r>
              <a:rPr lang="pt-BR" altLang="pt-BR" sz="2800" dirty="0"/>
              <a:t>vínculos, em </a:t>
            </a:r>
            <a:r>
              <a:rPr lang="pt-BR" altLang="pt-BR" sz="2800" dirty="0" smtClean="0"/>
              <a:t>març</a:t>
            </a:r>
            <a:r>
              <a:rPr lang="pt-BR" altLang="pt-BR" sz="2800" dirty="0" smtClean="0"/>
              <a:t>o </a:t>
            </a:r>
            <a:r>
              <a:rPr lang="pt-BR" altLang="pt-BR" sz="2800" dirty="0"/>
              <a:t>de 2023, para </a:t>
            </a:r>
            <a:r>
              <a:rPr lang="pt-BR" altLang="pt-BR" sz="2800" dirty="0" smtClean="0"/>
              <a:t>37.970 </a:t>
            </a:r>
            <a:r>
              <a:rPr lang="pt-BR" altLang="pt-BR" sz="2800" dirty="0"/>
              <a:t>vínculos, em </a:t>
            </a:r>
            <a:r>
              <a:rPr lang="pt-BR" altLang="pt-BR" sz="2800" dirty="0" smtClean="0"/>
              <a:t>abril</a:t>
            </a:r>
            <a:r>
              <a:rPr lang="pt-BR" altLang="pt-BR" sz="2800" dirty="0" smtClean="0"/>
              <a:t> </a:t>
            </a:r>
            <a:r>
              <a:rPr lang="pt-BR" altLang="pt-BR" sz="2800" dirty="0"/>
              <a:t>de 2023.</a:t>
            </a:r>
            <a:endParaRPr lang="pt-BR" altLang="pt-BR" sz="24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CDDB00-F8D1-F97E-2ACB-B2502AEEDB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F3FFFC0-4652-2C8B-5AC5-2ED327EB8B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D2669EA-9C3F-7E8E-74FA-4D389827BA36}"/>
              </a:ext>
            </a:extLst>
          </p:cNvPr>
          <p:cNvSpPr txBox="1"/>
          <p:nvPr/>
        </p:nvSpPr>
        <p:spPr>
          <a:xfrm>
            <a:off x="4249738" y="627856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sp>
        <p:nvSpPr>
          <p:cNvPr id="11271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D0D88A9D-01B3-331E-CD53-2F1BBB5921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DA2B3E79-F161-FEED-875A-2C060BE8F7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E7A7EFD0-EB6D-F9FF-749B-F3E9769DB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33D6B70-E5AA-4378-36F7-870BAFFC27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931253"/>
              </p:ext>
            </p:extLst>
          </p:nvPr>
        </p:nvGraphicFramePr>
        <p:xfrm>
          <a:off x="685800" y="609600"/>
          <a:ext cx="10984230" cy="566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016A44-EBA1-BACE-5848-198419C2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D3FDBAF0-0D58-9EA4-213D-9749BEB963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520825"/>
            <a:ext cx="11752262" cy="49911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No acumulado do ano, ocorreram, em Rio Grande, </a:t>
            </a:r>
            <a:r>
              <a:rPr lang="pt-BR" altLang="pt-BR" sz="3600" dirty="0" smtClean="0"/>
              <a:t>6.426</a:t>
            </a:r>
            <a:r>
              <a:rPr lang="pt-BR" altLang="pt-BR" sz="3600" dirty="0" smtClean="0"/>
              <a:t> </a:t>
            </a:r>
            <a:r>
              <a:rPr lang="pt-BR" altLang="pt-BR" sz="3600" dirty="0"/>
              <a:t>admissões e </a:t>
            </a:r>
            <a:r>
              <a:rPr lang="pt-BR" altLang="pt-BR" sz="3600" dirty="0" smtClean="0"/>
              <a:t>5.925 </a:t>
            </a:r>
            <a:r>
              <a:rPr lang="pt-BR" altLang="pt-BR" sz="3600" dirty="0" smtClean="0"/>
              <a:t>desligamentos</a:t>
            </a:r>
            <a:r>
              <a:rPr lang="pt-BR" altLang="pt-BR" sz="3600" dirty="0"/>
              <a:t>, o que resultou em um saldo de </a:t>
            </a:r>
            <a:r>
              <a:rPr lang="pt-BR" altLang="pt-BR" sz="3600" dirty="0" smtClean="0"/>
              <a:t>+</a:t>
            </a:r>
            <a:r>
              <a:rPr lang="pt-BR" altLang="pt-BR" sz="3600" dirty="0" smtClean="0"/>
              <a:t>501</a:t>
            </a:r>
            <a:r>
              <a:rPr lang="pt-BR" altLang="pt-BR" sz="3600" dirty="0" smtClean="0"/>
              <a:t> </a:t>
            </a:r>
            <a:r>
              <a:rPr lang="pt-BR" altLang="pt-BR" sz="3600" dirty="0"/>
              <a:t>vínculos formais de emprego. Nesse período, o estoque passou de 37.469 vínculos, em dezembro de 2022, para </a:t>
            </a:r>
            <a:r>
              <a:rPr lang="pt-BR" altLang="pt-BR" sz="3600" dirty="0" smtClean="0"/>
              <a:t>37.970 </a:t>
            </a:r>
            <a:r>
              <a:rPr lang="pt-BR" altLang="pt-BR" sz="3600" dirty="0"/>
              <a:t>vínculos, em </a:t>
            </a:r>
            <a:r>
              <a:rPr lang="pt-BR" altLang="pt-BR" sz="3600" dirty="0" smtClean="0"/>
              <a:t>abril</a:t>
            </a:r>
            <a:r>
              <a:rPr lang="pt-BR" altLang="pt-BR" sz="3600" dirty="0" smtClean="0"/>
              <a:t> </a:t>
            </a:r>
            <a:r>
              <a:rPr lang="pt-BR" altLang="pt-BR" sz="3600" dirty="0"/>
              <a:t>de 2023, uma taxa de variação de </a:t>
            </a:r>
            <a:r>
              <a:rPr lang="pt-BR" altLang="pt-BR" sz="3600" dirty="0" smtClean="0"/>
              <a:t>+</a:t>
            </a:r>
            <a:r>
              <a:rPr lang="pt-BR" altLang="pt-BR" sz="3600" dirty="0" smtClean="0"/>
              <a:t>1,33</a:t>
            </a:r>
            <a:r>
              <a:rPr lang="pt-BR" altLang="pt-BR" sz="3600" dirty="0" smtClean="0"/>
              <a:t>%. </a:t>
            </a:r>
            <a:endParaRPr lang="pt-BR" altLang="pt-BR" sz="32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EBB981E-AA51-28AB-6DB9-4E953C81B6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AFBAE51-B928-5190-2E26-50FD032377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A5470DE-13C2-6760-CC7E-1732D5BF6878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E7C9464-CCD7-F33A-6884-0EC0E5837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896316"/>
              </p:ext>
            </p:extLst>
          </p:nvPr>
        </p:nvGraphicFramePr>
        <p:xfrm>
          <a:off x="548640" y="537210"/>
          <a:ext cx="11292840" cy="571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87134-36BE-B3B5-6D30-CB1F89AC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90E1536A-D538-E8EB-5A5F-F1D8EF2E6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5588" y="1306513"/>
            <a:ext cx="11753850" cy="55514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Rio Grande, </a:t>
            </a:r>
            <a:r>
              <a:rPr lang="pt-BR" altLang="pt-BR" sz="3300" dirty="0" smtClean="0"/>
              <a:t>18.882 </a:t>
            </a:r>
            <a:r>
              <a:rPr lang="pt-BR" altLang="pt-BR" sz="3300" dirty="0"/>
              <a:t>admissões e </a:t>
            </a:r>
            <a:r>
              <a:rPr lang="pt-BR" altLang="pt-BR" sz="3300" dirty="0" smtClean="0"/>
              <a:t>17.746 </a:t>
            </a:r>
            <a:r>
              <a:rPr lang="pt-BR" altLang="pt-BR" sz="3300" dirty="0"/>
              <a:t>desligamentos, o que resultou em um saldo de </a:t>
            </a:r>
            <a:r>
              <a:rPr lang="pt-BR" altLang="pt-BR" sz="3300" dirty="0" smtClean="0"/>
              <a:t>1.136 </a:t>
            </a:r>
            <a:r>
              <a:rPr lang="pt-BR" altLang="pt-BR" sz="3300" dirty="0"/>
              <a:t>vínculos formais de emprego. Nesse período, o estoque passou de </a:t>
            </a:r>
            <a:r>
              <a:rPr lang="pt-BR" altLang="pt-BR" sz="3300" dirty="0" smtClean="0"/>
              <a:t>36.954 </a:t>
            </a:r>
            <a:r>
              <a:rPr lang="pt-BR" altLang="pt-BR" sz="3300" dirty="0"/>
              <a:t>vínculos, em </a:t>
            </a:r>
            <a:r>
              <a:rPr lang="pt-BR" altLang="pt-BR" sz="3300" dirty="0" smtClean="0"/>
              <a:t>abril</a:t>
            </a:r>
            <a:r>
              <a:rPr lang="pt-BR" altLang="pt-BR" sz="3300" dirty="0" smtClean="0"/>
              <a:t> </a:t>
            </a:r>
            <a:r>
              <a:rPr lang="pt-BR" altLang="pt-BR" sz="3300" dirty="0"/>
              <a:t>de 2022, para </a:t>
            </a:r>
            <a:r>
              <a:rPr lang="pt-BR" altLang="pt-BR" sz="3300" dirty="0" smtClean="0"/>
              <a:t>37.970 </a:t>
            </a:r>
            <a:r>
              <a:rPr lang="pt-BR" altLang="pt-BR" sz="3300" dirty="0"/>
              <a:t>vínculos, em </a:t>
            </a:r>
            <a:r>
              <a:rPr lang="pt-BR" altLang="pt-BR" sz="3300" dirty="0" smtClean="0"/>
              <a:t>abril</a:t>
            </a:r>
            <a:r>
              <a:rPr lang="pt-BR" altLang="pt-BR" sz="3300" dirty="0" smtClean="0"/>
              <a:t> </a:t>
            </a:r>
            <a:r>
              <a:rPr lang="pt-BR" altLang="pt-BR" sz="3300" dirty="0"/>
              <a:t>de 2023, o que corresponde a uma taxa de variação de </a:t>
            </a:r>
            <a:r>
              <a:rPr lang="pt-BR" altLang="pt-BR" sz="3300" dirty="0" smtClean="0"/>
              <a:t>+</a:t>
            </a:r>
            <a:r>
              <a:rPr lang="pt-BR" altLang="pt-BR" sz="3300" dirty="0" smtClean="0"/>
              <a:t>3,07</a:t>
            </a:r>
            <a:r>
              <a:rPr lang="pt-BR" altLang="pt-BR" sz="3300" dirty="0" smtClean="0"/>
              <a:t>%.</a:t>
            </a:r>
            <a:endParaRPr lang="pt-BR" altLang="pt-BR" sz="3300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49D1A7-C189-5931-157F-B61EA7E8F8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1587B6-54CE-C03D-5EB4-A0593DF673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7A3DA7A-B0C1-4C25-0E8E-90D6E76022C0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4DC4041-1A71-5A82-8F92-DA764F4A21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513057"/>
              </p:ext>
            </p:extLst>
          </p:nvPr>
        </p:nvGraphicFramePr>
        <p:xfrm>
          <a:off x="571500" y="525780"/>
          <a:ext cx="11064239" cy="5806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84BC78A-93AF-9131-702D-7E05EE67915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F95524-4302-47B4-8151-59F25E01AB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ED15604-C157-CDA7-C36F-B93BA7009F45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E0B29E5-1F4E-995C-DD4B-473F6AF6A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613104"/>
              </p:ext>
            </p:extLst>
          </p:nvPr>
        </p:nvGraphicFramePr>
        <p:xfrm>
          <a:off x="548640" y="457200"/>
          <a:ext cx="10824210" cy="579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9180B36-34E4-CC53-6E37-8A9B036D5F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8CAA4B2-02A1-6AE2-68EC-ABF3C726A5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F1AFD12-B63F-C8C8-C93A-52A464467F91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CC6ED34-BF4D-102B-C3D7-687AF6292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603647"/>
              </p:ext>
            </p:extLst>
          </p:nvPr>
        </p:nvGraphicFramePr>
        <p:xfrm>
          <a:off x="628649" y="637674"/>
          <a:ext cx="11005887" cy="561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426</Words>
  <Application>Microsoft Office PowerPoint</Application>
  <PresentationFormat>Widescreen</PresentationFormat>
  <Paragraphs>119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04 abril DE 2023 A conjuntura do emprego em rio grande-RS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02 FEVEREIRO DE 2023 A conjuntura do emprego em rio grande-RS</dc:title>
  <dc:creator/>
  <cp:lastModifiedBy/>
  <cp:revision>7</cp:revision>
  <dcterms:created xsi:type="dcterms:W3CDTF">2018-01-27T01:43:35Z</dcterms:created>
  <dcterms:modified xsi:type="dcterms:W3CDTF">2023-12-26T18:46:16Z</dcterms:modified>
  <cp:contentStatus/>
</cp:coreProperties>
</file>