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21" r:id="rId9"/>
    <p:sldId id="298" r:id="rId10"/>
    <p:sldId id="294" r:id="rId11"/>
    <p:sldId id="305" r:id="rId12"/>
    <p:sldId id="315" r:id="rId13"/>
    <p:sldId id="322" r:id="rId14"/>
    <p:sldId id="323" r:id="rId15"/>
    <p:sldId id="32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0F0F0"/>
    <a:srgbClr val="FFFC2C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7" autoAdjust="0"/>
    <p:restoredTop sz="96980" autoAdjust="0"/>
  </p:normalViewPr>
  <p:slideViewPr>
    <p:cSldViewPr snapToGrid="0">
      <p:cViewPr varScale="1">
        <p:scale>
          <a:sx n="84" d="100"/>
          <a:sy n="84" d="100"/>
        </p:scale>
        <p:origin x="13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Base%20de%20dados%20abril%20Pelotas%20202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lanilha_do_Microsoft_Excel2.xlsx"/><Relationship Id="rId1" Type="http://schemas.openxmlformats.org/officeDocument/2006/relationships/themeOverride" Target="../theme/themeOverride2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ownloads\Base%20de%20dados%20abril%20Pelotas%202023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Base%20de%20dados%20abril%20Pelotas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bservat&#243;rio%202023.2\Emerson\Pel\abr.%202023%20Pelotas\Base%20de%20dados%20abril%20Pelotas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Base%20de%20dados%20abril%20Pelotas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Base%20de%20dados%20abril%20Pelotas%2020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en-US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saldos, Pelotas, abril de 2023</a:t>
            </a:r>
            <a:endParaRPr lang="en-US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desl, saldo estoque'!$A$2</c:f>
              <c:strCache>
                <c:ptCount val="1"/>
                <c:pt idx="0">
                  <c:v>abr/23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96-43D0-9B13-0A751ECA8B5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C96-43D0-9B13-0A751ECA8B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'adm, desl, saldo estoque'!$B$1:$D$1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'adm, desl, saldo estoque'!$B$2:$D$2</c:f>
              <c:numCache>
                <c:formatCode>#,##0</c:formatCode>
                <c:ptCount val="3"/>
                <c:pt idx="0">
                  <c:v>2460</c:v>
                </c:pt>
                <c:pt idx="1">
                  <c:v>2220</c:v>
                </c:pt>
                <c:pt idx="2" formatCode="General">
                  <c:v>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C96-43D0-9B13-0A751ECA8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0027760"/>
        <c:axId val="1790019600"/>
      </c:barChart>
      <c:catAx>
        <c:axId val="1790027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0019600"/>
        <c:crosses val="autoZero"/>
        <c:auto val="1"/>
        <c:lblAlgn val="ctr"/>
        <c:lblOffset val="100"/>
        <c:noMultiLvlLbl val="0"/>
      </c:catAx>
      <c:valAx>
        <c:axId val="179001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277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3076800"/>
        <c:axId val="180308659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803076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86592"/>
        <c:crosses val="autoZero"/>
        <c:auto val="1"/>
        <c:lblAlgn val="ctr"/>
        <c:lblOffset val="100"/>
        <c:noMultiLvlLbl val="0"/>
      </c:catAx>
      <c:valAx>
        <c:axId val="180308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7680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estoques de emprego formal celetista, Pelotas, abril de 2022 a abril de 2023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6788465281525131E-2"/>
          <c:y val="0.1853463425775235"/>
          <c:w val="0.94031864180341029"/>
          <c:h val="0.6347124855374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'período de doze meses'!$P$1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F8-4C93-ADEF-AD30E589BE45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F8-4C93-ADEF-AD30E589BE4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F8-4C93-ADEF-AD30E589BE45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F8-4C93-ADEF-AD30E589BE45}"/>
              </c:ext>
            </c:extLst>
          </c:dPt>
          <c:dLbls>
            <c:dLbl>
              <c:idx val="0"/>
              <c:layout>
                <c:manualLayout>
                  <c:x val="2.3441623481935637E-3"/>
                  <c:y val="-0.145463335512405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2F8-4C93-ADEF-AD30E589BE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441623481935689E-3"/>
                  <c:y val="-9.55281606350127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2F8-4C93-ADEF-AD30E589BE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441623481935689E-3"/>
                  <c:y val="-0.143292240952519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2F8-4C93-ADEF-AD30E589BE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720811740967845E-3"/>
                  <c:y val="-6.73039313564861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2F8-4C93-ADEF-AD30E589BE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720811740967845E-3"/>
                  <c:y val="-0.1020414443146726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2F8-4C93-ADEF-AD30E589BE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3441623481937411E-3"/>
                  <c:y val="-0.13460786271297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2F8-4C93-ADEF-AD30E589BE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0.106383633434445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2F8-4C93-ADEF-AD30E589BE4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'período de doze meses'!$O$2:$O$14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'período de doze meses'!$P$2:$P$14</c:f>
              <c:numCache>
                <c:formatCode>#,##0</c:formatCode>
                <c:ptCount val="13"/>
                <c:pt idx="0">
                  <c:v>60729</c:v>
                </c:pt>
                <c:pt idx="1">
                  <c:v>60657</c:v>
                </c:pt>
                <c:pt idx="2">
                  <c:v>60966</c:v>
                </c:pt>
                <c:pt idx="3">
                  <c:v>60964</c:v>
                </c:pt>
                <c:pt idx="4">
                  <c:v>61148</c:v>
                </c:pt>
                <c:pt idx="5">
                  <c:v>61537</c:v>
                </c:pt>
                <c:pt idx="6">
                  <c:v>61894</c:v>
                </c:pt>
                <c:pt idx="7">
                  <c:v>63591</c:v>
                </c:pt>
                <c:pt idx="8">
                  <c:v>62139</c:v>
                </c:pt>
                <c:pt idx="9">
                  <c:v>61840</c:v>
                </c:pt>
                <c:pt idx="10">
                  <c:v>62143</c:v>
                </c:pt>
                <c:pt idx="11">
                  <c:v>62555</c:v>
                </c:pt>
                <c:pt idx="12">
                  <c:v>62823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2F8-4C93-ADEF-AD30E589BE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084960"/>
        <c:axId val="1803082784"/>
      </c:barChart>
      <c:dateAx>
        <c:axId val="180308496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03082784"/>
        <c:crosses val="autoZero"/>
        <c:auto val="1"/>
        <c:lblOffset val="100"/>
        <c:baseTimeUnit val="months"/>
      </c:dateAx>
      <c:valAx>
        <c:axId val="180308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849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 por setor da atividade econômica, admissões, desligamentos e saldos, Pelotas, abril de 2023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8914207387584492E-2"/>
          <c:y val="0.2272792081431351"/>
          <c:w val="0.78299657177076354"/>
          <c:h val="0.680128899766515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Setorial!$B$1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7098064445252626E-2"/>
                  <c:y val="-7.39083751813690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B72-408C-B236-A8F5B804B4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077161186370538E-2"/>
                  <c:y val="-4.34755148125700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958193482235785E-2"/>
                  <c:y val="-9.56461325876540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636645038437884E-2"/>
                  <c:y val="-2.3911533146913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517677334303236E-2"/>
                  <c:y val="-2.6085308887542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Setorial!$B$2:$B$6</c:f>
              <c:numCache>
                <c:formatCode>General</c:formatCode>
                <c:ptCount val="5"/>
                <c:pt idx="0">
                  <c:v>20</c:v>
                </c:pt>
                <c:pt idx="1">
                  <c:v>277</c:v>
                </c:pt>
                <c:pt idx="2">
                  <c:v>345</c:v>
                </c:pt>
                <c:pt idx="3">
                  <c:v>827</c:v>
                </c:pt>
                <c:pt idx="4">
                  <c:v>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72-408C-B236-A8F5B804B493}"/>
            </c:ext>
          </c:extLst>
        </c:ser>
        <c:ser>
          <c:idx val="1"/>
          <c:order val="1"/>
          <c:tx>
            <c:strRef>
              <c:f>Setorial!$C$1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1398709630168417E-3"/>
                  <c:y val="-7.39083751813692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B72-408C-B236-A8F5B804B4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517677334303111E-2"/>
                  <c:y val="-6.73870479594835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B72-408C-B236-A8F5B804B4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755612742572616E-2"/>
                  <c:y val="-6.95608237001120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B72-408C-B236-A8F5B804B4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6475870816538851E-2"/>
                  <c:y val="-6.73870479594835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8755612742572616E-2"/>
                  <c:y val="-3.0432860368799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Setorial!$C$2:$C$6</c:f>
              <c:numCache>
                <c:formatCode>General</c:formatCode>
                <c:ptCount val="5"/>
                <c:pt idx="0">
                  <c:v>9</c:v>
                </c:pt>
                <c:pt idx="1">
                  <c:v>297</c:v>
                </c:pt>
                <c:pt idx="2">
                  <c:v>334</c:v>
                </c:pt>
                <c:pt idx="3">
                  <c:v>686</c:v>
                </c:pt>
                <c:pt idx="4">
                  <c:v>894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72-408C-B236-A8F5B804B493}"/>
            </c:ext>
          </c:extLst>
        </c:ser>
        <c:ser>
          <c:idx val="2"/>
          <c:order val="2"/>
          <c:tx>
            <c:strRef>
              <c:f>Setorial!$D$1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0517677334303153E-2"/>
                  <c:y val="-2.6085308887542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9A40B29-DD51-4106-836F-7B0FEE8CCD8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1398709630168417E-2"/>
                  <c:y val="-1.08688787031426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678451556202101E-2"/>
                  <c:y val="-2.82590846281705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657548297319994E-2"/>
                  <c:y val="-3.47804118500561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Setorial!$A$2:$A$6</c:f>
              <c:strCache>
                <c:ptCount val="5"/>
                <c:pt idx="0">
                  <c:v>Agropecuária </c:v>
                </c:pt>
                <c:pt idx="1">
                  <c:v>Indústria </c:v>
                </c:pt>
                <c:pt idx="2">
                  <c:v>Construção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Setorial!$D$2:$D$6</c:f>
              <c:numCache>
                <c:formatCode>General</c:formatCode>
                <c:ptCount val="5"/>
                <c:pt idx="0">
                  <c:v>11</c:v>
                </c:pt>
                <c:pt idx="1">
                  <c:v>-20</c:v>
                </c:pt>
                <c:pt idx="2">
                  <c:v>11</c:v>
                </c:pt>
                <c:pt idx="3">
                  <c:v>141</c:v>
                </c:pt>
                <c:pt idx="4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72-408C-B236-A8F5B804B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077888"/>
        <c:axId val="1803081152"/>
      </c:barChart>
      <c:catAx>
        <c:axId val="180307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03081152"/>
        <c:crosses val="autoZero"/>
        <c:auto val="1"/>
        <c:lblAlgn val="ctr"/>
        <c:lblOffset val="100"/>
        <c:noMultiLvlLbl val="0"/>
      </c:catAx>
      <c:valAx>
        <c:axId val="180308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778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102974686248277"/>
          <c:y val="0.50518342816073414"/>
          <c:w val="0.16897025313751726"/>
          <c:h val="0.17561061274972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dados abril Pelotas 2023.xlsx]dinamica acum. ano!Tabela dinâmica1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 emprego formal celetista por setor da atividade econômica, admissões, desligamentos e saldos, Pelotas, acumulado do ano de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ysClr val="windowText" lastClr="000000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9012726531285083E-2"/>
          <c:y val="0.2409018956121354"/>
          <c:w val="0.77959029200225027"/>
          <c:h val="0.666282735520568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'dinamica acum. ano'!$B$3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7141351634718065E-2"/>
                  <c:y val="-1.3074133770007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A13-41DE-9290-746A547E172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853730372027662E-2"/>
                  <c:y val="-8.06238249150439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A13-41DE-9290-746A547E172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425460045084005E-2"/>
                  <c:y val="-6.31916465550343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A13-41DE-9290-746A547E172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570324532126581E-2"/>
                  <c:y val="-4.14014236050225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A13-41DE-9290-746A547E172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994379436280779E-2"/>
                  <c:y val="2.17902229500114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9A13-41DE-9290-746A547E172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'dinamica acum. ano'!$A$4:$A$9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 </c:v>
                </c:pt>
                <c:pt idx="4">
                  <c:v>Serviços</c:v>
                </c:pt>
              </c:strCache>
            </c:strRef>
          </c:cat>
          <c:val>
            <c:numRef>
              <c:f>'dinamica acum. ano'!$B$4:$B$9</c:f>
              <c:numCache>
                <c:formatCode>General</c:formatCode>
                <c:ptCount val="5"/>
                <c:pt idx="0">
                  <c:v>89</c:v>
                </c:pt>
                <c:pt idx="1">
                  <c:v>3127</c:v>
                </c:pt>
                <c:pt idx="2">
                  <c:v>1584</c:v>
                </c:pt>
                <c:pt idx="3">
                  <c:v>1290</c:v>
                </c:pt>
                <c:pt idx="4">
                  <c:v>4389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13-41DE-9290-746A547E1729}"/>
            </c:ext>
          </c:extLst>
        </c:ser>
        <c:ser>
          <c:idx val="1"/>
          <c:order val="1"/>
          <c:tx>
            <c:strRef>
              <c:f>'dinamica acum. ano'!$C$3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42756775647871E-3"/>
                  <c:y val="-4.57594681950250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A13-41DE-9290-746A547E172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281298128506284E-2"/>
                  <c:y val="-6.53706688500355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A13-41DE-9290-746A547E172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426162615548907E-2"/>
                  <c:y val="-0.100235025570054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9A13-41DE-9290-746A547E172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710973596379746E-2"/>
                  <c:y val="-3.9222401310021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996487147675487E-2"/>
                  <c:y val="-4.14014236050225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A13-41DE-9290-746A547E172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'dinamica acum. ano'!$A$4:$A$9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 </c:v>
                </c:pt>
                <c:pt idx="4">
                  <c:v>Serviços</c:v>
                </c:pt>
              </c:strCache>
            </c:strRef>
          </c:cat>
          <c:val>
            <c:numRef>
              <c:f>'dinamica acum. ano'!$C$4:$C$9</c:f>
              <c:numCache>
                <c:formatCode>General</c:formatCode>
                <c:ptCount val="5"/>
                <c:pt idx="0">
                  <c:v>45</c:v>
                </c:pt>
                <c:pt idx="1">
                  <c:v>3076</c:v>
                </c:pt>
                <c:pt idx="2">
                  <c:v>1439</c:v>
                </c:pt>
                <c:pt idx="3">
                  <c:v>1273</c:v>
                </c:pt>
                <c:pt idx="4">
                  <c:v>3990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13-41DE-9290-746A547E1729}"/>
            </c:ext>
          </c:extLst>
        </c:ser>
        <c:ser>
          <c:idx val="2"/>
          <c:order val="2"/>
          <c:tx>
            <c:strRef>
              <c:f>'dinamica acum. ano'!$D$3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71237873730953E-2"/>
                  <c:y val="-1.30741337700071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998594859070236E-2"/>
                  <c:y val="-2.17902229500118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283405839901037E-2"/>
                  <c:y val="-1.96112006550106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284108410365936E-2"/>
                  <c:y val="-2.17902229500118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855838083422324E-2"/>
                  <c:y val="-1.96112006550106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'dinamica acum. ano'!$A$4:$A$9</c:f>
              <c:strCache>
                <c:ptCount val="5"/>
                <c:pt idx="0">
                  <c:v>Agropecuária 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 </c:v>
                </c:pt>
                <c:pt idx="4">
                  <c:v>Serviços</c:v>
                </c:pt>
              </c:strCache>
            </c:strRef>
          </c:cat>
          <c:val>
            <c:numRef>
              <c:f>'dinamica acum. ano'!$D$4:$D$9</c:f>
              <c:numCache>
                <c:formatCode>General</c:formatCode>
                <c:ptCount val="5"/>
                <c:pt idx="0">
                  <c:v>44</c:v>
                </c:pt>
                <c:pt idx="1">
                  <c:v>51</c:v>
                </c:pt>
                <c:pt idx="2">
                  <c:v>145</c:v>
                </c:pt>
                <c:pt idx="3">
                  <c:v>17</c:v>
                </c:pt>
                <c:pt idx="4">
                  <c:v>399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A13-41DE-9290-746A547E17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03083328"/>
        <c:axId val="1803088768"/>
      </c:barChart>
      <c:catAx>
        <c:axId val="180308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88768"/>
        <c:crosses val="autoZero"/>
        <c:auto val="1"/>
        <c:lblAlgn val="ctr"/>
        <c:lblOffset val="100"/>
        <c:noMultiLvlLbl val="0"/>
      </c:catAx>
      <c:valAx>
        <c:axId val="180308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8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[Base de dados abril Pelotas 2023.xlsx]dinâmica 12m !Tabela dinâmica1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 i="0" baseline="0">
                <a:effectLst/>
              </a:rPr>
              <a:t>Movimentação do emprego formal celetista por setor da atividade econômica, admissão, desligamentos e saldos, Pelotas, período de doze meses</a:t>
            </a:r>
            <a:endParaRPr lang="pt-BR" sz="2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</c:pivotFmt>
      <c:pivotFmt>
        <c:idx val="4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00B05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00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FFFF00"/>
          </a:solidFill>
          <a:ln w="0"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695460913625827E-2"/>
          <c:y val="0.24448242425957623"/>
          <c:w val="0.76946683708696029"/>
          <c:h val="0.66216707095957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12m 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4054984987506651E-2"/>
                  <c:y val="-8.76634262836004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382592597035529E-2"/>
                  <c:y val="-1.97242709138101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636886889888871E-2"/>
                  <c:y val="-4.16401274847102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7.01307410268803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892332340497722E-2"/>
                  <c:y val="2.19158565709001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12.926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12m 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12m '!$B$4:$B$9</c:f>
              <c:numCache>
                <c:formatCode>General</c:formatCode>
                <c:ptCount val="5"/>
                <c:pt idx="0">
                  <c:v>243</c:v>
                </c:pt>
                <c:pt idx="1">
                  <c:v>10142</c:v>
                </c:pt>
                <c:pt idx="2">
                  <c:v>4822</c:v>
                </c:pt>
                <c:pt idx="3">
                  <c:v>4941</c:v>
                </c:pt>
                <c:pt idx="4">
                  <c:v>12926</c:v>
                </c:pt>
              </c:numCache>
            </c:numRef>
          </c:val>
        </c:ser>
        <c:ser>
          <c:idx val="1"/>
          <c:order val="1"/>
          <c:tx>
            <c:strRef>
              <c:f>'dinâmica 12m '!$C$3</c:f>
              <c:strCache>
                <c:ptCount val="1"/>
                <c:pt idx="0">
                  <c:v>  Desligamentos</c:v>
                </c:pt>
              </c:strCache>
            </c:strRef>
          </c:tx>
          <c:spPr>
            <a:solidFill>
              <a:srgbClr val="FF00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454754755955442E-3"/>
                  <c:y val="-7.01307410268803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364264267866644E-2"/>
                  <c:y val="-3.725695617053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036656658337766E-2"/>
                  <c:y val="-4.60232987988902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8109969975013218E-2"/>
                  <c:y val="-8.76634262836013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67354354822655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11.677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12m 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12m '!$C$4:$C$9</c:f>
              <c:numCache>
                <c:formatCode>General</c:formatCode>
                <c:ptCount val="5"/>
                <c:pt idx="0">
                  <c:v>173</c:v>
                </c:pt>
                <c:pt idx="1">
                  <c:v>9521</c:v>
                </c:pt>
                <c:pt idx="2">
                  <c:v>4487</c:v>
                </c:pt>
                <c:pt idx="3">
                  <c:v>4965</c:v>
                </c:pt>
                <c:pt idx="4">
                  <c:v>11677</c:v>
                </c:pt>
              </c:numCache>
            </c:numRef>
          </c:val>
        </c:ser>
        <c:ser>
          <c:idx val="2"/>
          <c:order val="2"/>
          <c:tx>
            <c:strRef>
              <c:f>'dinâmica 12m 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 w="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7182132133933322E-2"/>
                  <c:y val="-8.76634262836004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909509511911137E-2"/>
                  <c:y val="-1.53410995996301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163803804764439E-3"/>
                  <c:y val="-8.76634262836004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2FCA432-5DEC-42D2-AC1A-90E2236164E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947308308512443E-2"/>
                  <c:y val="-1.97242709138101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12m 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12m '!$D$4:$D$9</c:f>
              <c:numCache>
                <c:formatCode>General</c:formatCode>
                <c:ptCount val="5"/>
                <c:pt idx="0">
                  <c:v>70</c:v>
                </c:pt>
                <c:pt idx="1">
                  <c:v>621</c:v>
                </c:pt>
                <c:pt idx="2">
                  <c:v>335</c:v>
                </c:pt>
                <c:pt idx="3">
                  <c:v>-24</c:v>
                </c:pt>
                <c:pt idx="4">
                  <c:v>1259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48544960"/>
        <c:axId val="1848552576"/>
      </c:barChart>
      <c:catAx>
        <c:axId val="184854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48552576"/>
        <c:crosses val="autoZero"/>
        <c:auto val="1"/>
        <c:lblAlgn val="ctr"/>
        <c:lblOffset val="100"/>
        <c:noMultiLvlLbl val="0"/>
      </c:catAx>
      <c:valAx>
        <c:axId val="184855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84854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301682252499052"/>
          <c:y val="0.47454369719810086"/>
          <c:w val="0.18011032462143614"/>
          <c:h val="0.177049404380513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 do emprego formal celetista, admissões, desligamentos e saldo, Pelotas, acumulado do ano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75-448F-878A-6BAB0BCCA7DE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A75-448F-878A-6BAB0BCCA7D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A75-448F-878A-6BAB0BCCA7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'Acumulado do ano'!$B$6:$D$6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'Acumulado do ano'!$B$7:$D$7</c:f>
              <c:numCache>
                <c:formatCode>#,##0</c:formatCode>
                <c:ptCount val="3"/>
                <c:pt idx="0">
                  <c:v>10479</c:v>
                </c:pt>
                <c:pt idx="1">
                  <c:v>9823</c:v>
                </c:pt>
                <c:pt idx="2">
                  <c:v>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A75-448F-878A-6BAB0BCCA7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0017424"/>
        <c:axId val="1790027216"/>
      </c:barChart>
      <c:catAx>
        <c:axId val="1790017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90027216"/>
        <c:crosses val="autoZero"/>
        <c:auto val="1"/>
        <c:lblAlgn val="ctr"/>
        <c:lblOffset val="100"/>
        <c:noMultiLvlLbl val="0"/>
      </c:catAx>
      <c:valAx>
        <c:axId val="179002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1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90025584"/>
        <c:axId val="1790024496"/>
      </c:lineChart>
      <c:catAx>
        <c:axId val="179002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24496"/>
        <c:crosses val="autoZero"/>
        <c:auto val="1"/>
        <c:lblAlgn val="ctr"/>
        <c:lblOffset val="100"/>
        <c:noMultiLvlLbl val="0"/>
      </c:catAx>
      <c:valAx>
        <c:axId val="179002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2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0017968"/>
        <c:axId val="1790020144"/>
      </c:barChart>
      <c:catAx>
        <c:axId val="1790017968"/>
        <c:scaling>
          <c:orientation val="minMax"/>
        </c:scaling>
        <c:delete val="1"/>
        <c:axPos val="b"/>
        <c:majorTickMark val="none"/>
        <c:minorTickMark val="none"/>
        <c:tickLblPos val="nextTo"/>
        <c:crossAx val="1790020144"/>
        <c:crosses val="autoZero"/>
        <c:auto val="1"/>
        <c:lblAlgn val="ctr"/>
        <c:lblOffset val="100"/>
        <c:noMultiLvlLbl val="0"/>
      </c:catAx>
      <c:valAx>
        <c:axId val="179002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1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Movimentação</a:t>
            </a:r>
            <a:r>
              <a:rPr lang="pt-BR" sz="2400" b="1" baseline="0">
                <a:solidFill>
                  <a:sysClr val="windowText" lastClr="000000"/>
                </a:solidFill>
                <a:latin typeface="Rockwell" panose="02060603020205020403" pitchFamily="18" charset="0"/>
              </a:rPr>
              <a:t> do emprego formal celetista, admissões, desligamentos e saldo, Pelotas, período de doze meses</a:t>
            </a:r>
            <a:endParaRPr lang="pt-BR" sz="2400" b="1">
              <a:solidFill>
                <a:sysClr val="windowText" lastClr="000000"/>
              </a:solidFill>
              <a:latin typeface="Rockwell" panose="02060603020205020403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8452218261055398E-2"/>
          <c:y val="0.21067605074280338"/>
          <c:w val="0.78690152999725105"/>
          <c:h val="0.764504022533721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E1-4A04-A2C4-238651CB61B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E1-4A04-A2C4-238651CB61B3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CE1-4A04-A2C4-238651CB61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'período de doze meses'!$B$16:$D$16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</c:v>
                </c:pt>
              </c:strCache>
            </c:strRef>
          </c:cat>
          <c:val>
            <c:numRef>
              <c:f>'período de doze meses'!$B$17:$D$17</c:f>
              <c:numCache>
                <c:formatCode>#,##0</c:formatCode>
                <c:ptCount val="3"/>
                <c:pt idx="0">
                  <c:v>33084</c:v>
                </c:pt>
                <c:pt idx="1">
                  <c:v>30823</c:v>
                </c:pt>
                <c:pt idx="2">
                  <c:v>2261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CE1-4A04-A2C4-238651CB6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0029392"/>
        <c:axId val="1790029936"/>
      </c:barChart>
      <c:catAx>
        <c:axId val="1790029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90029936"/>
        <c:crosses val="autoZero"/>
        <c:auto val="1"/>
        <c:lblAlgn val="ctr"/>
        <c:lblOffset val="100"/>
        <c:noMultiLvlLbl val="0"/>
      </c:catAx>
      <c:valAx>
        <c:axId val="179002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29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90030480"/>
        <c:axId val="1790018512"/>
      </c:lineChart>
      <c:catAx>
        <c:axId val="179003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18512"/>
        <c:crosses val="autoZero"/>
        <c:auto val="1"/>
        <c:lblAlgn val="ctr"/>
        <c:lblOffset val="100"/>
        <c:noMultiLvlLbl val="0"/>
      </c:catAx>
      <c:valAx>
        <c:axId val="179001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9003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60879232"/>
        <c:axId val="1737684208"/>
      </c:barChart>
      <c:catAx>
        <c:axId val="1660879232"/>
        <c:scaling>
          <c:orientation val="minMax"/>
        </c:scaling>
        <c:delete val="1"/>
        <c:axPos val="b"/>
        <c:majorTickMark val="none"/>
        <c:minorTickMark val="none"/>
        <c:tickLblPos val="nextTo"/>
        <c:crossAx val="1737684208"/>
        <c:crosses val="autoZero"/>
        <c:auto val="1"/>
        <c:lblAlgn val="ctr"/>
        <c:lblOffset val="100"/>
        <c:noMultiLvlLbl val="0"/>
      </c:catAx>
      <c:valAx>
        <c:axId val="173768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6087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400" b="1">
                <a:solidFill>
                  <a:sysClr val="windowText" lastClr="000000"/>
                </a:solidFill>
                <a:latin typeface="Rockwell" panose="02060603020205020403" pitchFamily="18" charset="0"/>
              </a:rPr>
              <a:t>Evolução mensal dos saldos do emprego formal celetista, Pelotas, abril de 2022 a abril de 2023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1699066989776781E-2"/>
          <c:y val="0.19060668107328149"/>
          <c:w val="0.94550416032514983"/>
          <c:h val="0.63843937095493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'período de doze meses'!$B$34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FC-43EB-ACFC-FB0040EDD327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FC-43EB-ACFC-FB0040EDD327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2FC-43EB-ACFC-FB0040EDD327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2FC-43EB-ACFC-FB0040EDD327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6B51715E-C7F7-473E-877D-90F0D4C90F4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2FC-43EB-ACFC-FB0040EDD32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67D2278-8A1F-4F8F-A1E4-0042F9110B7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2FC-43EB-ACFC-FB0040EDD32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E5C1D037-B18C-4200-8E97-DA39B79D8B1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2FC-43EB-ACFC-FB0040EDD32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F7AE1EE5-4FA4-4716-9F4B-D607D63485B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2FC-43EB-ACFC-FB0040EDD32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'período de doze meses'!$A$35:$A$47</c:f>
              <c:numCache>
                <c:formatCode>mmm\-yy</c:formatCode>
                <c:ptCount val="13"/>
                <c:pt idx="0">
                  <c:v>44652</c:v>
                </c:pt>
                <c:pt idx="1">
                  <c:v>44682</c:v>
                </c:pt>
                <c:pt idx="2">
                  <c:v>44713</c:v>
                </c:pt>
                <c:pt idx="3">
                  <c:v>44743</c:v>
                </c:pt>
                <c:pt idx="4">
                  <c:v>44774</c:v>
                </c:pt>
                <c:pt idx="5">
                  <c:v>44805</c:v>
                </c:pt>
                <c:pt idx="6">
                  <c:v>44835</c:v>
                </c:pt>
                <c:pt idx="7">
                  <c:v>44866</c:v>
                </c:pt>
                <c:pt idx="8">
                  <c:v>44896</c:v>
                </c:pt>
                <c:pt idx="9">
                  <c:v>44927</c:v>
                </c:pt>
                <c:pt idx="10">
                  <c:v>44958</c:v>
                </c:pt>
                <c:pt idx="11">
                  <c:v>44986</c:v>
                </c:pt>
                <c:pt idx="12">
                  <c:v>45017</c:v>
                </c:pt>
              </c:numCache>
            </c:numRef>
          </c:cat>
          <c:val>
            <c:numRef>
              <c:f>'período de doze meses'!$B$35:$B$47</c:f>
              <c:numCache>
                <c:formatCode>General</c:formatCode>
                <c:ptCount val="13"/>
                <c:pt idx="0">
                  <c:v>195</c:v>
                </c:pt>
                <c:pt idx="1">
                  <c:v>-72</c:v>
                </c:pt>
                <c:pt idx="2">
                  <c:v>309</c:v>
                </c:pt>
                <c:pt idx="3">
                  <c:v>-2</c:v>
                </c:pt>
                <c:pt idx="4">
                  <c:v>184</c:v>
                </c:pt>
                <c:pt idx="5">
                  <c:v>389</c:v>
                </c:pt>
                <c:pt idx="6">
                  <c:v>357</c:v>
                </c:pt>
                <c:pt idx="7" formatCode="#,##0">
                  <c:v>1697</c:v>
                </c:pt>
                <c:pt idx="8" formatCode="#,##0">
                  <c:v>-1452</c:v>
                </c:pt>
                <c:pt idx="9">
                  <c:v>-299</c:v>
                </c:pt>
                <c:pt idx="10">
                  <c:v>303</c:v>
                </c:pt>
                <c:pt idx="11">
                  <c:v>412</c:v>
                </c:pt>
                <c:pt idx="12">
                  <c:v>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2FC-43EB-ACFC-FB0040EDD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3084416"/>
        <c:axId val="1803090944"/>
      </c:barChart>
      <c:dateAx>
        <c:axId val="180308441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90944"/>
        <c:crosses val="autoZero"/>
        <c:auto val="1"/>
        <c:lblOffset val="100"/>
        <c:baseTimeUnit val="months"/>
      </c:dateAx>
      <c:valAx>
        <c:axId val="180309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844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03080608"/>
        <c:axId val="1803082240"/>
      </c:lineChart>
      <c:catAx>
        <c:axId val="18030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82240"/>
        <c:crosses val="autoZero"/>
        <c:auto val="1"/>
        <c:lblAlgn val="ctr"/>
        <c:lblOffset val="100"/>
        <c:noMultiLvlLbl val="0"/>
      </c:catAx>
      <c:valAx>
        <c:axId val="180308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308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0.08046</cdr:x>
      <cdr:y>0.44934</cdr:y>
    </cdr:from>
    <cdr:to>
      <cdr:x>0.08192</cdr:x>
      <cdr:y>0.59304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xmlns="" id="{17C39F32-212B-3030-A728-EF02701BA591}"/>
            </a:ext>
          </a:extLst>
        </cdr:cNvPr>
        <cdr:cNvCxnSpPr/>
      </cdr:nvCxnSpPr>
      <cdr:spPr>
        <a:xfrm xmlns:a="http://schemas.openxmlformats.org/drawingml/2006/main">
          <a:off x="871766" y="2628451"/>
          <a:ext cx="15858" cy="84055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0.37183</cdr:x>
      <cdr:y>0.40572</cdr:y>
    </cdr:from>
    <cdr:to>
      <cdr:x>0.37183</cdr:x>
      <cdr:y>0.54219</cdr:y>
    </cdr:to>
    <cdr:cxnSp macro="">
      <cdr:nvCxnSpPr>
        <cdr:cNvPr id="4" name="Conector reto 3">
          <a:extLst xmlns:a="http://schemas.openxmlformats.org/drawingml/2006/main">
            <a:ext uri="{FF2B5EF4-FFF2-40B4-BE49-F238E27FC236}">
              <a16:creationId xmlns:a16="http://schemas.microsoft.com/office/drawing/2014/main" xmlns="" id="{E2BE9C18-B782-89F8-3DBA-CD3FFECF36A5}"/>
            </a:ext>
          </a:extLst>
        </cdr:cNvPr>
        <cdr:cNvCxnSpPr/>
      </cdr:nvCxnSpPr>
      <cdr:spPr>
        <a:xfrm xmlns:a="http://schemas.openxmlformats.org/drawingml/2006/main">
          <a:off x="4028937" y="2373269"/>
          <a:ext cx="0" cy="79829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0.22885</cdr:x>
      <cdr:y>0.46955</cdr:y>
    </cdr:from>
    <cdr:to>
      <cdr:x>0.22885</cdr:x>
      <cdr:y>0.56583</cdr:y>
    </cdr:to>
    <cdr:cxnSp macro="">
      <cdr:nvCxnSpPr>
        <cdr:cNvPr id="6" name="Conector reto 5">
          <a:extLst xmlns:a="http://schemas.openxmlformats.org/drawingml/2006/main">
            <a:ext uri="{FF2B5EF4-FFF2-40B4-BE49-F238E27FC236}">
              <a16:creationId xmlns:a16="http://schemas.microsoft.com/office/drawing/2014/main" xmlns="" id="{E2BE9C18-B782-89F8-3DBA-CD3FFECF36A5}"/>
            </a:ext>
          </a:extLst>
        </cdr:cNvPr>
        <cdr:cNvCxnSpPr/>
      </cdr:nvCxnSpPr>
      <cdr:spPr>
        <a:xfrm xmlns:a="http://schemas.openxmlformats.org/drawingml/2006/main">
          <a:off x="2479679" y="2746683"/>
          <a:ext cx="0" cy="5631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0.65825</cdr:x>
      <cdr:y>0.31515</cdr:y>
    </cdr:from>
    <cdr:to>
      <cdr:x>0.65825</cdr:x>
      <cdr:y>0.41143</cdr:y>
    </cdr:to>
    <cdr:cxnSp macro="">
      <cdr:nvCxnSpPr>
        <cdr:cNvPr id="8" name="Conector reto 7">
          <a:extLst xmlns:a="http://schemas.openxmlformats.org/drawingml/2006/main">
            <a:ext uri="{FF2B5EF4-FFF2-40B4-BE49-F238E27FC236}">
              <a16:creationId xmlns:a16="http://schemas.microsoft.com/office/drawing/2014/main" xmlns="" id="{0119E5EF-750C-EF6A-9C85-7AF7E14C4937}"/>
            </a:ext>
          </a:extLst>
        </cdr:cNvPr>
        <cdr:cNvCxnSpPr/>
      </cdr:nvCxnSpPr>
      <cdr:spPr>
        <a:xfrm xmlns:a="http://schemas.openxmlformats.org/drawingml/2006/main">
          <a:off x="7132420" y="1843484"/>
          <a:ext cx="0" cy="5631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0.80397</cdr:x>
      <cdr:y>0.29649</cdr:y>
    </cdr:from>
    <cdr:to>
      <cdr:x>0.80397</cdr:x>
      <cdr:y>0.40666</cdr:y>
    </cdr:to>
    <cdr:cxnSp macro="">
      <cdr:nvCxnSpPr>
        <cdr:cNvPr id="9" name="Conector reto 8">
          <a:extLst xmlns:a="http://schemas.openxmlformats.org/drawingml/2006/main">
            <a:ext uri="{FF2B5EF4-FFF2-40B4-BE49-F238E27FC236}">
              <a16:creationId xmlns:a16="http://schemas.microsoft.com/office/drawing/2014/main" xmlns="" id="{9C50CAA6-AB8B-E5F1-B67B-45891C313B1E}"/>
            </a:ext>
          </a:extLst>
        </cdr:cNvPr>
        <cdr:cNvCxnSpPr/>
      </cdr:nvCxnSpPr>
      <cdr:spPr>
        <a:xfrm xmlns:a="http://schemas.openxmlformats.org/drawingml/2006/main">
          <a:off x="8711355" y="1734319"/>
          <a:ext cx="0" cy="6444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0.51442</cdr:x>
      <cdr:y>0.36247</cdr:y>
    </cdr:from>
    <cdr:to>
      <cdr:x>0.51542</cdr:x>
      <cdr:y>0.44597</cdr:y>
    </cdr:to>
    <cdr:cxnSp macro="">
      <cdr:nvCxnSpPr>
        <cdr:cNvPr id="11" name="Conector reto 10">
          <a:extLst xmlns:a="http://schemas.openxmlformats.org/drawingml/2006/main">
            <a:ext uri="{FF2B5EF4-FFF2-40B4-BE49-F238E27FC236}">
              <a16:creationId xmlns:a16="http://schemas.microsoft.com/office/drawing/2014/main" xmlns="" id="{9629B820-D537-0368-7DA0-B8D83F513A63}"/>
            </a:ext>
          </a:extLst>
        </cdr:cNvPr>
        <cdr:cNvCxnSpPr/>
      </cdr:nvCxnSpPr>
      <cdr:spPr>
        <a:xfrm xmlns:a="http://schemas.openxmlformats.org/drawingml/2006/main">
          <a:off x="5573924" y="2120270"/>
          <a:ext cx="10875" cy="4884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0.95277</cdr:x>
      <cdr:y>0.22355</cdr:y>
    </cdr:from>
    <cdr:to>
      <cdr:x>0.95277</cdr:x>
      <cdr:y>0.33373</cdr:y>
    </cdr:to>
    <cdr:cxnSp macro="">
      <cdr:nvCxnSpPr>
        <cdr:cNvPr id="12" name="Conector reto 11">
          <a:extLst xmlns:a="http://schemas.openxmlformats.org/drawingml/2006/main">
            <a:ext uri="{FF2B5EF4-FFF2-40B4-BE49-F238E27FC236}">
              <a16:creationId xmlns:a16="http://schemas.microsoft.com/office/drawing/2014/main" xmlns="" id="{599BA4C8-C112-1424-67C0-CEE24F080CC3}"/>
            </a:ext>
          </a:extLst>
        </cdr:cNvPr>
        <cdr:cNvCxnSpPr/>
      </cdr:nvCxnSpPr>
      <cdr:spPr>
        <a:xfrm xmlns:a="http://schemas.openxmlformats.org/drawingml/2006/main">
          <a:off x="10323667" y="1307649"/>
          <a:ext cx="0" cy="6445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0.07726</cdr:x>
      <cdr:y>0.72808</cdr:y>
    </cdr:from>
    <cdr:to>
      <cdr:x>0.07802</cdr:x>
      <cdr:y>0.79157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xmlns="" id="{C3DC46FE-6CA1-3B96-FC5F-BFEC773C476F}"/>
            </a:ext>
          </a:extLst>
        </cdr:cNvPr>
        <cdr:cNvCxnSpPr/>
      </cdr:nvCxnSpPr>
      <cdr:spPr>
        <a:xfrm xmlns:a="http://schemas.openxmlformats.org/drawingml/2006/main">
          <a:off x="860767" y="4253717"/>
          <a:ext cx="8502" cy="37092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0.11829</cdr:x>
      <cdr:y>0.73591</cdr:y>
    </cdr:from>
    <cdr:to>
      <cdr:x>0.11832</cdr:x>
      <cdr:y>0.79744</cdr:y>
    </cdr:to>
    <cdr:cxnSp macro="">
      <cdr:nvCxnSpPr>
        <cdr:cNvPr id="7" name="Conector reto 6">
          <a:extLst xmlns:a="http://schemas.openxmlformats.org/drawingml/2006/main">
            <a:ext uri="{FF2B5EF4-FFF2-40B4-BE49-F238E27FC236}">
              <a16:creationId xmlns:a16="http://schemas.microsoft.com/office/drawing/2014/main" xmlns="" id="{21F34B8A-E6F4-7109-9862-8772E2CD4862}"/>
            </a:ext>
          </a:extLst>
        </cdr:cNvPr>
        <cdr:cNvCxnSpPr/>
      </cdr:nvCxnSpPr>
      <cdr:spPr>
        <a:xfrm xmlns:a="http://schemas.openxmlformats.org/drawingml/2006/main">
          <a:off x="1317967" y="4299437"/>
          <a:ext cx="309" cy="3594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0.43045</cdr:x>
      <cdr:y>0.57744</cdr:y>
    </cdr:from>
    <cdr:to>
      <cdr:x>0.45581</cdr:x>
      <cdr:y>0.6478</cdr:y>
    </cdr:to>
    <cdr:cxnSp macro="">
      <cdr:nvCxnSpPr>
        <cdr:cNvPr id="8" name="Conector reto 7">
          <a:extLst xmlns:a="http://schemas.openxmlformats.org/drawingml/2006/main">
            <a:ext uri="{FF2B5EF4-FFF2-40B4-BE49-F238E27FC236}">
              <a16:creationId xmlns:a16="http://schemas.microsoft.com/office/drawing/2014/main" xmlns="" id="{21F34B8A-E6F4-7109-9862-8772E2CD4862}"/>
            </a:ext>
          </a:extLst>
        </cdr:cNvPr>
        <cdr:cNvCxnSpPr/>
      </cdr:nvCxnSpPr>
      <cdr:spPr>
        <a:xfrm xmlns:a="http://schemas.openxmlformats.org/drawingml/2006/main" flipH="1">
          <a:off x="4795940" y="3373607"/>
          <a:ext cx="282497" cy="411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0.27541</cdr:x>
      <cdr:y>0.60287</cdr:y>
    </cdr:from>
    <cdr:to>
      <cdr:x>0.27936</cdr:x>
      <cdr:y>0.66359</cdr:y>
    </cdr:to>
    <cdr:cxnSp macro="">
      <cdr:nvCxnSpPr>
        <cdr:cNvPr id="9" name="Conector reto 8">
          <a:extLst xmlns:a="http://schemas.openxmlformats.org/drawingml/2006/main">
            <a:ext uri="{FF2B5EF4-FFF2-40B4-BE49-F238E27FC236}">
              <a16:creationId xmlns:a16="http://schemas.microsoft.com/office/drawing/2014/main" xmlns="" id="{21F34B8A-E6F4-7109-9862-8772E2CD4862}"/>
            </a:ext>
          </a:extLst>
        </cdr:cNvPr>
        <cdr:cNvCxnSpPr/>
      </cdr:nvCxnSpPr>
      <cdr:spPr>
        <a:xfrm xmlns:a="http://schemas.openxmlformats.org/drawingml/2006/main" flipH="1">
          <a:off x="3068538" y="3522197"/>
          <a:ext cx="43939" cy="3547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0.22396</cdr:x>
      <cdr:y>0.61852</cdr:y>
    </cdr:from>
    <cdr:to>
      <cdr:x>0.24099</cdr:x>
      <cdr:y>0.67228</cdr:y>
    </cdr:to>
    <cdr:cxnSp macro="">
      <cdr:nvCxnSpPr>
        <cdr:cNvPr id="10" name="Conector reto 9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>
          <a:off x="2495257" y="3613637"/>
          <a:ext cx="189742" cy="3140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0.3881</cdr:x>
      <cdr:y>0.52657</cdr:y>
    </cdr:from>
    <cdr:to>
      <cdr:x>0.39179</cdr:x>
      <cdr:y>0.63902</cdr:y>
    </cdr:to>
    <cdr:cxnSp macro="">
      <cdr:nvCxnSpPr>
        <cdr:cNvPr id="12" name="Conector reto 11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>
          <a:off x="4324057" y="3076427"/>
          <a:ext cx="41152" cy="65698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0.58787</cdr:x>
      <cdr:y>0.39446</cdr:y>
    </cdr:from>
    <cdr:to>
      <cdr:x>0.61322</cdr:x>
      <cdr:y>0.46482</cdr:y>
    </cdr:to>
    <cdr:cxnSp macro="">
      <cdr:nvCxnSpPr>
        <cdr:cNvPr id="14" name="Conector reto 13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 flipH="1">
          <a:off x="6549810" y="2304559"/>
          <a:ext cx="282497" cy="411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0.5307</cdr:x>
      <cdr:y>0.37006</cdr:y>
    </cdr:from>
    <cdr:to>
      <cdr:x>0.55429</cdr:x>
      <cdr:y>0.40136</cdr:y>
    </cdr:to>
    <cdr:cxnSp macro="">
      <cdr:nvCxnSpPr>
        <cdr:cNvPr id="15" name="Conector reto 14">
          <a:extLst xmlns:a="http://schemas.openxmlformats.org/drawingml/2006/main">
            <a:ext uri="{FF2B5EF4-FFF2-40B4-BE49-F238E27FC236}">
              <a16:creationId xmlns:a16="http://schemas.microsoft.com/office/drawing/2014/main" xmlns="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>
          <a:off x="5912827" y="2162027"/>
          <a:ext cx="262890" cy="1828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0.68914</cdr:x>
      <cdr:y>0.29072</cdr:y>
    </cdr:from>
    <cdr:to>
      <cdr:x>0.71274</cdr:x>
      <cdr:y>0.32202</cdr:y>
    </cdr:to>
    <cdr:cxnSp macro="">
      <cdr:nvCxnSpPr>
        <cdr:cNvPr id="19" name="Conector reto 18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>
          <a:off x="7678127" y="1698477"/>
          <a:ext cx="262890" cy="1828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0.74426</cdr:x>
      <cdr:y>0.33484</cdr:y>
    </cdr:from>
    <cdr:to>
      <cdr:x>0.76255</cdr:x>
      <cdr:y>0.37374</cdr:y>
    </cdr:to>
    <cdr:cxnSp macro="">
      <cdr:nvCxnSpPr>
        <cdr:cNvPr id="20" name="Conector reto 19">
          <a:extLst xmlns:a="http://schemas.openxmlformats.org/drawingml/2006/main">
            <a:ext uri="{FF2B5EF4-FFF2-40B4-BE49-F238E27FC236}">
              <a16:creationId xmlns:a16="http://schemas.microsoft.com/office/drawing/2014/main" xmlns="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 flipH="1">
          <a:off x="8292251" y="1956287"/>
          <a:ext cx="203756" cy="2272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0.61751</cdr:x>
      <cdr:y>0.69678</cdr:y>
    </cdr:from>
    <cdr:to>
      <cdr:x>0.63226</cdr:x>
      <cdr:y>0.7385</cdr:y>
    </cdr:to>
    <cdr:cxnSp macro="">
      <cdr:nvCxnSpPr>
        <cdr:cNvPr id="22" name="Conector reto 21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 flipH="1">
          <a:off x="6880011" y="4070837"/>
          <a:ext cx="164386" cy="2437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0.77697</cdr:x>
      <cdr:y>0.71134</cdr:y>
    </cdr:from>
    <cdr:to>
      <cdr:x>0.79173</cdr:x>
      <cdr:y>0.75306</cdr:y>
    </cdr:to>
    <cdr:cxnSp macro="">
      <cdr:nvCxnSpPr>
        <cdr:cNvPr id="24" name="Conector reto 23">
          <a:extLst xmlns:a="http://schemas.openxmlformats.org/drawingml/2006/main">
            <a:ext uri="{FF2B5EF4-FFF2-40B4-BE49-F238E27FC236}">
              <a16:creationId xmlns:a16="http://schemas.microsoft.com/office/drawing/2014/main" xmlns="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 flipH="1">
          <a:off x="8656741" y="4155927"/>
          <a:ext cx="164386" cy="2437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0.46454</cdr:x>
      <cdr:y>0.77503</cdr:y>
    </cdr:from>
    <cdr:to>
      <cdr:x>0.47325</cdr:x>
      <cdr:y>0.79697</cdr:y>
    </cdr:to>
    <cdr:cxnSp macro="">
      <cdr:nvCxnSpPr>
        <cdr:cNvPr id="25" name="Conector reto 24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 flipH="1">
          <a:off x="5175671" y="4528037"/>
          <a:ext cx="97076" cy="1281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0.15723</cdr:x>
      <cdr:y>0.76134</cdr:y>
    </cdr:from>
    <cdr:to>
      <cdr:x>0.17164</cdr:x>
      <cdr:y>0.79784</cdr:y>
    </cdr:to>
    <cdr:cxnSp macro="">
      <cdr:nvCxnSpPr>
        <cdr:cNvPr id="28" name="Conector reto 27">
          <a:extLst xmlns:a="http://schemas.openxmlformats.org/drawingml/2006/main">
            <a:ext uri="{FF2B5EF4-FFF2-40B4-BE49-F238E27FC236}">
              <a16:creationId xmlns:a16="http://schemas.microsoft.com/office/drawing/2014/main" xmlns="" xmlns:lc="http://schemas.openxmlformats.org/drawingml/2006/lockedCanvas" id="{21F34B8A-E6F4-7109-9862-8772E2CD4862}"/>
            </a:ext>
          </a:extLst>
        </cdr:cNvPr>
        <cdr:cNvCxnSpPr/>
      </cdr:nvCxnSpPr>
      <cdr:spPr>
        <a:xfrm xmlns:a="http://schemas.openxmlformats.org/drawingml/2006/main" flipH="1">
          <a:off x="1751751" y="4448027"/>
          <a:ext cx="160576" cy="2132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>
            <a:extLst>
              <a:ext uri="{FF2B5EF4-FFF2-40B4-BE49-F238E27FC236}">
                <a16:creationId xmlns:a16="http://schemas.microsoft.com/office/drawing/2014/main" xmlns="" id="{C235B846-57A9-F87D-C701-E41FEBFEE0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>
            <a:extLst>
              <a:ext uri="{FF2B5EF4-FFF2-40B4-BE49-F238E27FC236}">
                <a16:creationId xmlns:a16="http://schemas.microsoft.com/office/drawing/2014/main" xmlns="" id="{78995945-E9C1-D4FA-D846-6C84A4721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8676" name="Espaço Reservado para Número de Slide 3">
            <a:extLst>
              <a:ext uri="{FF2B5EF4-FFF2-40B4-BE49-F238E27FC236}">
                <a16:creationId xmlns:a16="http://schemas.microsoft.com/office/drawing/2014/main" xmlns="" id="{E9FA8472-E978-501D-E421-D62F0057A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587215-9028-4C7B-B41C-1714B3E821FC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92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9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>
            <a:extLst>
              <a:ext uri="{FF2B5EF4-FFF2-40B4-BE49-F238E27FC236}">
                <a16:creationId xmlns:a16="http://schemas.microsoft.com/office/drawing/2014/main" xmlns="" id="{4D77A28E-3351-8654-DE2F-629A1CD73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>
            <a:extLst>
              <a:ext uri="{FF2B5EF4-FFF2-40B4-BE49-F238E27FC236}">
                <a16:creationId xmlns:a16="http://schemas.microsoft.com/office/drawing/2014/main" xmlns="" id="{779D3C4D-B9BC-AAD1-70EA-91C78086F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2772" name="Espaço Reservado para Número de Slide 3">
            <a:extLst>
              <a:ext uri="{FF2B5EF4-FFF2-40B4-BE49-F238E27FC236}">
                <a16:creationId xmlns:a16="http://schemas.microsoft.com/office/drawing/2014/main" xmlns="" id="{AC0AC5FA-AFF6-2E95-FCB8-77453CC76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B5AE1E-2AA1-4BDD-B3B2-DE617590BE14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76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14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xmlns="" id="{35487DEE-A6BE-933F-99B7-3A7958B24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xmlns="" id="{8653BC22-F3DF-45B2-007F-B42B7C3C9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xmlns="" id="{72448190-05FA-9282-FF41-E52C70F0CD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058B4A-26BC-4A38-8C2A-7FADFDB12B32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2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19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8668339C-FDAB-F4F4-AF99-4D6E4BEA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8BF37F49-F0D2-D0E2-8C44-00FB565B1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6A03004C-8D6A-15BF-D526-A90599A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830B7-8681-4D62-B47F-F40185353B66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80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xmlns="" id="{5456F1DC-BEC9-2A19-4EA4-E30AE350F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xmlns="" id="{451EEC68-AE3D-C0A7-4581-7440796C0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xmlns="" id="{7E946606-1ADE-B56D-434F-DA2AACDDC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AEF9F4-DE08-4228-BE39-2D828DAF298B}" type="slidenum">
              <a:rPr lang="pt-BR" altLang="pt-BR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478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26/12/2023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04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abril DE 2023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dirty="0"/>
              <a:t>Pelotas, </a:t>
            </a:r>
            <a:r>
              <a:rPr lang="pt-BR" dirty="0" smtClean="0"/>
              <a:t>novem</a:t>
            </a:r>
            <a:r>
              <a:rPr lang="pt-BR" dirty="0" smtClean="0"/>
              <a:t>bro </a:t>
            </a:r>
            <a:r>
              <a:rPr lang="pt-BR" dirty="0"/>
              <a:t>de 2023.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75657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</a:t>
            </a:r>
            <a:r>
              <a:rPr lang="pt-BR" sz="3200" dirty="0" smtClean="0"/>
              <a:t>abril</a:t>
            </a:r>
            <a:r>
              <a:rPr lang="pt-BR" sz="3200" dirty="0" smtClean="0"/>
              <a:t> </a:t>
            </a:r>
            <a:r>
              <a:rPr lang="pt-BR" sz="3200" dirty="0"/>
              <a:t>(+240 vínculos), foi puxado principalmente pelo setor de comércio (+141 vínculos), seguido pelo setor de serviços (+97 </a:t>
            </a:r>
            <a:r>
              <a:rPr lang="pt-BR" sz="3200" dirty="0" smtClean="0"/>
              <a:t>vínculos), pelo </a:t>
            </a:r>
            <a:r>
              <a:rPr lang="pt-BR" sz="3200" dirty="0"/>
              <a:t>setor da construção (+11 vínculos) e </a:t>
            </a:r>
            <a:r>
              <a:rPr lang="pt-BR" sz="3200" dirty="0" smtClean="0"/>
              <a:t>pela </a:t>
            </a:r>
            <a:r>
              <a:rPr lang="pt-BR" sz="3200" dirty="0"/>
              <a:t>agropecuária (+11 vínculos). A indústria (</a:t>
            </a:r>
            <a:r>
              <a:rPr lang="pt-BR" sz="3200" dirty="0">
                <a:solidFill>
                  <a:srgbClr val="FF0000"/>
                </a:solidFill>
              </a:rPr>
              <a:t>-20 </a:t>
            </a:r>
            <a:r>
              <a:rPr lang="pt-BR" sz="3200" dirty="0"/>
              <a:t>vínculos) apresentou saldo negativo. </a:t>
            </a:r>
            <a:endParaRPr lang="pt-BR" sz="34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960286E1-7945-D570-A888-7BF49ACB3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280319"/>
              </p:ext>
            </p:extLst>
          </p:nvPr>
        </p:nvGraphicFramePr>
        <p:xfrm>
          <a:off x="567983" y="478303"/>
          <a:ext cx="11141612" cy="5842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248C56-C494-BE17-6B63-2B71B988D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6822627-7288-632F-FBE6-5412DD3D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2800" dirty="0"/>
              <a:t>	</a:t>
            </a:r>
            <a:r>
              <a:rPr lang="pt-BR" sz="3300" dirty="0"/>
              <a:t>O desempenho positivo</a:t>
            </a:r>
            <a:r>
              <a:rPr lang="pt-BR" sz="3300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do emprego formal no mercado de trabalho de Pelotas no acumulado do ano (+656 vínculos) foi puxado principalmente pelo setor de serviços (+399 vínculos), seguido pelo setor da construção (+145 vínculos</a:t>
            </a:r>
            <a:r>
              <a:rPr lang="pt-BR" sz="3300" dirty="0" smtClean="0"/>
              <a:t>),  </a:t>
            </a:r>
            <a:r>
              <a:rPr lang="pt-BR" sz="3300" dirty="0"/>
              <a:t>pelo </a:t>
            </a:r>
            <a:r>
              <a:rPr lang="pt-BR" sz="3300" dirty="0" smtClean="0"/>
              <a:t>comércio </a:t>
            </a:r>
            <a:r>
              <a:rPr lang="pt-BR" sz="3300" dirty="0"/>
              <a:t>(+</a:t>
            </a:r>
            <a:r>
              <a:rPr lang="pt-BR" sz="3300" dirty="0" smtClean="0"/>
              <a:t>51 </a:t>
            </a:r>
            <a:r>
              <a:rPr lang="pt-BR" sz="3300" dirty="0"/>
              <a:t>vínculos), </a:t>
            </a:r>
            <a:r>
              <a:rPr lang="pt-BR" sz="3300" dirty="0" smtClean="0"/>
              <a:t>pela agropecuária </a:t>
            </a:r>
            <a:r>
              <a:rPr lang="pt-BR" sz="3300" dirty="0"/>
              <a:t>(+44 vínculos ) </a:t>
            </a:r>
            <a:r>
              <a:rPr lang="pt-BR" sz="3300" dirty="0" smtClean="0"/>
              <a:t>e pelo  </a:t>
            </a:r>
            <a:r>
              <a:rPr lang="pt-BR" sz="3300" dirty="0"/>
              <a:t>setor da indústria (+17 vínculos).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B6D8FA41-436E-7679-734B-78C2A6A126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358550"/>
              </p:ext>
            </p:extLst>
          </p:nvPr>
        </p:nvGraphicFramePr>
        <p:xfrm>
          <a:off x="647115" y="492369"/>
          <a:ext cx="11113476" cy="5828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89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79E3E9-696B-4B61-AC93-D9A08CCA1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212D9FC-56B4-A800-0369-3CE5361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pt-BR" sz="3200" dirty="0"/>
              <a:t>	O desempenho positivo do emprego formal no mercado de trabalho de Pelotas no período de doze meses (+</a:t>
            </a:r>
            <a:r>
              <a:rPr lang="pt-BR" sz="3200" dirty="0" smtClean="0"/>
              <a:t>2.261 </a:t>
            </a:r>
            <a:r>
              <a:rPr lang="pt-BR" sz="3200" dirty="0"/>
              <a:t>vínculos) foi puxado principalmente pelo setor de serviços (+1.259 vínculos), seguido pelo comércio (+621 </a:t>
            </a:r>
            <a:r>
              <a:rPr lang="pt-BR" sz="3200" dirty="0" smtClean="0"/>
              <a:t>vínculos), pelo </a:t>
            </a:r>
            <a:r>
              <a:rPr lang="pt-BR" sz="3200" dirty="0"/>
              <a:t>setor da construção (+335 vínculos) </a:t>
            </a:r>
            <a:r>
              <a:rPr lang="pt-BR" sz="3200" dirty="0" smtClean="0"/>
              <a:t>e pela </a:t>
            </a:r>
            <a:r>
              <a:rPr lang="pt-BR" sz="3200" dirty="0"/>
              <a:t>agropecuária </a:t>
            </a:r>
            <a:r>
              <a:rPr lang="pt-BR" sz="3200" dirty="0" smtClean="0"/>
              <a:t>(+</a:t>
            </a:r>
            <a:r>
              <a:rPr lang="pt-BR" sz="3200" dirty="0" smtClean="0"/>
              <a:t>70</a:t>
            </a:r>
            <a:r>
              <a:rPr lang="pt-BR" sz="3200" dirty="0" smtClean="0"/>
              <a:t> </a:t>
            </a:r>
            <a:r>
              <a:rPr lang="pt-BR" sz="3200" dirty="0"/>
              <a:t>vínculos). Já a indústria </a:t>
            </a:r>
            <a:r>
              <a:rPr lang="pt-BR" sz="3200" dirty="0" smtClean="0"/>
              <a:t>(</a:t>
            </a:r>
            <a:r>
              <a:rPr lang="pt-BR" sz="3200" dirty="0" smtClean="0">
                <a:solidFill>
                  <a:srgbClr val="FF0000"/>
                </a:solidFill>
              </a:rPr>
              <a:t>-</a:t>
            </a:r>
            <a:r>
              <a:rPr lang="pt-BR" sz="3200" dirty="0" smtClean="0">
                <a:solidFill>
                  <a:srgbClr val="FF0000"/>
                </a:solidFill>
              </a:rPr>
              <a:t>24</a:t>
            </a:r>
            <a:r>
              <a:rPr lang="pt-BR" sz="3200" dirty="0" smtClean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 apresentou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480258"/>
              </p:ext>
            </p:extLst>
          </p:nvPr>
        </p:nvGraphicFramePr>
        <p:xfrm>
          <a:off x="560070" y="525780"/>
          <a:ext cx="11087099" cy="5794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88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 smtClean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dirty="0" smtClean="0"/>
              <a:t>Dados de 2023 coletados em: 31/10/2023.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 smtClean="0"/>
              <a:t>Coordenador:</a:t>
            </a:r>
          </a:p>
          <a:p>
            <a:pPr marL="0" indent="0">
              <a:buNone/>
            </a:pPr>
            <a:r>
              <a:rPr lang="pt-BR" sz="2300" b="1" dirty="0" smtClean="0"/>
              <a:t>Attila Magno e Silva Barbosa</a:t>
            </a:r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 smtClean="0"/>
              <a:t>Coordenadora adjunta:</a:t>
            </a:r>
          </a:p>
          <a:p>
            <a:pPr marL="0" indent="0">
              <a:buNone/>
            </a:pPr>
            <a:r>
              <a:rPr lang="pt-BR" sz="2300" b="1" dirty="0" smtClean="0"/>
              <a:t>Prof.ª Ana Paula F.  D’Avila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pt-BR" sz="2000" spc="-1" dirty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000" spc="-1" dirty="0">
                <a:solidFill>
                  <a:srgbClr val="000000"/>
                </a:solidFill>
              </a:rPr>
              <a:t>Bolsista Iniciação Científica: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pt-BR" sz="2000" b="1" spc="-1" dirty="0">
                <a:solidFill>
                  <a:srgbClr val="000000"/>
                </a:solidFill>
              </a:rPr>
              <a:t>Emerson Goularte Junior</a:t>
            </a:r>
            <a:endParaRPr lang="pt-BR" altLang="pt-BR" sz="20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111331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do emprego em </a:t>
            </a:r>
            <a:r>
              <a:rPr lang="pt-BR" sz="4800" dirty="0" smtClean="0"/>
              <a:t>abril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abril de 2023 ocorreram, em Pelotas,  2.460 admissões e  2.220 desligamentos, resultando em um saldo de +240 vínculos formais de emprego celetista. Com isso, a taxa de variação do emprego formal foi de 0,38% com o estoque passando de 62.555 vínculos em março de 2023, para 62.823 vínculos em abril de 2023.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333590" y="627929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sp>
        <p:nvSpPr>
          <p:cNvPr id="2" name="AutoShape 1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2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" name="AutoShape 3" descr="data:image/png;base64,iVBORw0KGgoAAAANSUhEUgAAAh0AAAF4CAYAAADwsUuTAAAgAElEQVR4Xu2dD7hVVZ33f5fEgkZMrxWvjAbMq+Ro8Ub/VODtlTKK8cknmUdGubyO4QyFKII6/iH+COKfkSQNKEok4lID72DNPGZDjU4NkP17mTAbRWfAMHspuagwXUoU3ue3aR3XXXefc8/Z66xzzt7rs5/HR+45e//WWp/f2nt/z++3/rSJyJ8KBwQgAAEIQAACEAhMoE1EzhSRxwOXg3kIQAACEIAABCInUBIdP/vZzyJHQfMhAAEIQAACEAhF4B3veIeURMfjjz8uZ56pQQ8OCEAAAhCAAAQgUD8CP//5z+Wss85CdNQPKZYgAAEIQAACEEgjgOigX0AAAhCAAAQg0BACiI6GYKYQCEAAAhCAAAQQHfQBCEAAAhCAAAQaQgDR0RDMFAIBCEAAAhCAAKKDPgABCEAAAhCAQEMIIDoagplCIAABCEAAAhBAdNAHIAABCEAAAhBoCAFER0MwUwgEIAABCEAAAogO+gAEIAABCEAAAg0hgOhoCGYKgQAEIAABCEAA0dHEPtDV1SWTJ0+W0aNHy9y5c5tYk+qK3rFjh0yaNEkGDx4s9913n6xevVqmT58u7e3t1Rlwzlq0aJFs3bpV1q1bl9lGpoJb6CJte0dHh4wfP77hHA4ePCizZs1KaCxdulQGDBiQmUwWX9az/MwVty40/fv6669P7stqD/XhXXfdJevXr5cRI0ZUe5mY+3/Pnj3JtQ899JBMmDChJhtVFyZSKi/L88Zm85GPfCRXz61aGHFueAKIjgqM9YU4ZsyY5IyFCxf2EAbmZaHfbdmyJREOtR6NFh1ZXgx2m7TNQ4cOlWeeeSZ5UbpMam2/b31qLa/Vzm+0/9321/OlX40v3fZWU35WIZDF11nLyio6tDwjNIyYDynAffpbnkRHVj9m6TNcUzsBREcVokMfCC+++GLpl6h5WOpn+gslq+io3V1+V1TzYvArobarW60+tdXe/2yfl4B/6SLVvPSrLacaX2ZpbyNfII0sq1qu9TwvC39Tfp7Y5Kmu9fRvXmwhOqoQHStXrpQVK1bI8uXLk4iGRkCuvPLKJLUwbdq0kuiwIyNqtrOzUy666KIkhK3RAfMrxjygV61aJfpvPW677Ta5+eabk9Dqpk2bkv/U9sSJE+XDH/5wco7aM2Ffu6yRI0eWQrtq78CBA7J//37RepvvfvKTnyTRCXOorfe85z1JumT79u3Jx1qeCbObG1e/M58/8MADvWyk1cetq41Y6zdv3rykXm9961ulra2txMWOHuk15cScfZ5JSwwcODDhXA0/bdvVV1+dsNW26WGiNspV66h2Z8+endTh7W9/e8JdfWK3zTzEzeeuHRMlS+PhXluOsWHg1uvhhx+WDRs2VNVetyyXmdbPTa/Y19ipn0r9zk6VuT4yfV37pHuYtnd3d/fg/M1vflPuvffeEndTD70XtQ+Zoy/Rb/flSv1c77Nf//rXoukVc99W058ME63HqFGjkn5o2mnuWZuHaa/WxT7X5mwEobFj+qf7uf1MSHuU2X407dN+r+ncWsowzwqbjek327ZtK0WEbZ+YiKj9zNH7yO3L+v23v/1t2bhxY8KtGg7l7mF9Jtv3qrGlZdif28+6NN/YqUb3/umLeYVXCl+JCKKjQjcwDxNzQwwZMiS5WfWl9Nxzz5UEgT5sTjrppOQFbvLBpiPrd3rzmZyvnmfGcVx33XWlnLoRHT/4wQ8SAbF3797kRjY3x5IlS0rjH/Q7LcuIIPtXpnkg2y9Lk8N1f43qzaQva73BzINZbZqXrLlOOehx6qmnyimnnJL8W9u3du3a5P+mPmltt9NO9sPZlGFsPfnkk0l7zQtE66oPITdPbgSffq71MWMSsvA7++yzk5etEVNath5aD/chb3xvt0H9unnz5sSGPni1zrXwcH952raVm83A9Ae3XtX0F22T8bMpc8qUKaUXqys63AjI7t27Rf2jPqvU74zo0HNVlLs+0ntn6tSppTFMbjnax/W+sgWQ+6tVr1FxYsYRmXux0piUcv3cCATTftMP7B8L1fC1+672CXNfmDra95Z9P9j3o3kpavpS22KzUP7m2aLnufYrvcnsMkw9TR+y2fVVhu0HI8i0XHPfjR07NnmumR9R6utnn3029Xlh18M8A1VspD1Hy9XRiCD7HjbPWK2X/SxO68/6vYqviy++uEefdlmaa9Pu/ywpdVQHoqNiH3BfMHqz6y8v/ZWsD219QJgXpS0s9NeRfZPavxLsa+yHnrl5zQPQfgjozWznjd2ohV5j/wo0D3/z69/YtIWLPhDTfqnbERB3QJ0bybGjKPZAunLhTVf0uGLJ/qXsvoCNo0ykxHacCrNa+LkPJbu+tn/0oeL+SnZ/yRnRoS8s8zL4p3/6px4DC8vxcEWHy8dmYMSQEWXlHqS28DM+MeLMjjLoi8cWvfZLu1wY3o1Elet3biRCz1Mf9SU6zEvfjtylsXPr0dcg3Gr7ebkXq7KpdD8aQWiLVm2z8ZVdvnnhpzE2/v/c5z4nV111VSnCY/qc3pumf9r2yz3E3DLsv92IQF9lVCM6jBhxX9DGtvGrzcuIa3PvG/Gln1eqo/1MNdET8yx2fwCmCVfzY8X0SY1Wpo1Rq3T/IzqySSgiHRW42Q9905E13WAecu4vnHIvXvuXgQoNfbjqg9MWBbW8NFV0lBstb7+4+hId9rl2tMK9oRWR+wBzRVAjRUfajJdaXsJZREfajAZXhJmXjDuwsNmiw+4v5SJt1YqOavqdio40H1UzkNR+QacJYJdlNWNJqu3n9RAd+iKy0xb2i8yeqWSEhT2TxBUd5WaZlLPvPsqqER3VlmEiAmnpFf0xY9JdbjrD2LfviVpFR1od3X6Q9qw292wl0WH6fblZZIwPySYsKl2F6KhSdNi5Wjv/b9S1+0vUffHYv87cELkdpqwm0mFu2rTcYiXRYf8a10iHHbq0Q8vulDi9oV966aUkymOH5d3Qc7mXrkFsp5zc9IobHSj3MrFt2L80soiOtNCs+0A0D24T9rZzvXYo2e5GbpSm3OyGSkJOo2VpofEskQ4VHSYKkxbaNn3OtK1cekUFi/b3vvqd+lLHD7ljLdxQtVvOF77whWTKqC2MzK9d7Xf6izYtDaj1V8ZuH7KjYyZtk9bPjW/T0iu13I8mlar27Cjmpz71KXnkkUeSVKDpC2vWrJHPf/7zSRX1xWfGs2ifNhEoexyYfQ+59t0IkjnX8DV20nxfbRnahssuu6zHeBctx5St/7fvx7Q0XrnnRVqaqS8OlUSHebaYPuPeZ24UWmcQ2b6xU7qV7v/6v47jsIjoqFJ06E3gvvDSXi72YE37oWuH6dJeHLVEOvSF5IaY08Z+uJEOEyLWaI07kNQeRGeHKxWP+fViXiYmUqAPMXODVjMI1P6FpqFWfaGYqI8RQeYXkx1id13kpljSUgWVwuGm/vpw0vrrYV6kaWkdN8RabnCuXedqeJQLsacxcOtVi8gyL3ENIZsBvCoeyqVXlIfdZjt9UU2/c32p9ozQNtdrPb785S+LCg33xW5HE21baQNJ7Zll2j/TxjvYbanUz/WXsQ7A1vEJdnSylvSKPejYHeBt/Gr6WrnBxCr+0lJC7qBmY9/417xk7fvFHRA+aNAgOe644xKxUEsZ5p5xIx3muWWn7tIGRaufzPOi2khHpTq6KZS08VDK2/QZE8k1g+btCJT9PEkT1OXu/1rWZIlDTlTXSkRHdZyiPEsfSjNmzJAFCxYEW7CoGWDrETK1f8mpSCs3DqIZ7YuxTDeKEhMDe3B1o1+EbtnlxmLF5A/aWpkAooMekkrAPDwqRRzyiq4eokPbXuuAxrzyykO9zTRM9UnWFXLz0E63jkZsmdkjjW6DO+3Wjmo1ui6Ulw8CiI58+IlaQgACEIAABHJPANGRexfSAAhAAAIQgEA+CCA68uEnagkBCEAAAhDIPQFER+5dSAMgAAEIQAAC+SCA6MiHn6glBCAAAQhAIPcEEB25dyENqCeBSjNb6jXrpdb6VrPqZq02W+n8UNONi86tlXxIXSBQLQFER7WkOC8KAiFFR9r0Qnu3y3KAq315hhRFZgp1iB02W0l0uAtm2Qv8pe1urNNz+9r51VwXgl0UNyWNLBQBREeh3EljfAk0QnRoHe1VLs1W47GKDl+f+XIz16vgmDNnjixevDj5SBd900NFg73Pkr0Ls67qOn/+/GT3XLOxnlnu291oD9ERytPYzRMBREeevEVdMxGwf6GmLdGsRs0LwRUd1S6hbdsoV0l36XKz34bZ+2Pbtm3J3iZ6uEto2xuopS2xbi+/rdfr8s/ubqX2cub2ZnV97dKq9txIh7sUvYkImEW61Obs2bOTthi2bkSg0h5EurKmLtvu7oti2Lr7upjPTb3Mcu9tbW2JaNCIRLlIRTWixd3ErtLeQGZTPF2qW1f0Pe+885JddhEdmW5fLioYAURHwRxKc3oSsDcIszekevbZZ+WUU04p/ZI1e3bYu+26+2/YG4K5O/GW24jOrk25/VI00mF28Vy+fHmycZb9UrNfePYvbnPexo0bS3vI6B4XZndN/eWu++/Ye3no/hxmQ7+0vTrK9R9bdCgXFUxm5U9740AjnIygcNthNl6z98axOZu9PEy0QMVH2r4aps32st/2ee6GgsrtyiuvTDiZCIS21d5d1267vdGXuy+S8kwTHe4Ga4ZPyNQU9zsE8kYA0ZE3j1HfmgjYOXp7kyd3W3oTWVDj5sXtCgs7CqLn2du8VzOeotKS0W70wkQr9HNbdLi/uCtt6V2uPLPRm27SVc2YkrRIR7kl4F1RZHZV1bI0DaHRC/vQX/9posMWBO4Lvtz+Hu55ruAxG66Z8iu1Xa81wiZNpKSJjnLCE9FR0y3LyQUngOgouINp3lEC5oVgpx00UqA7WdpbzzdCdKT9wrbr4G7aVS7qob+kK4kO26a9Xby22RYS1eyvY784XTFm168v0WGYl4sAVRNVyCo67BRVpfvCFhzGF5UEjZ26SUv7IDp4CkHgNQKIDnpDoQloBOKhhx6SWbNmlcSF+dWt6QXzK9uE823RYdIQ7rgC/XWun+n4C/OS6esFr3bd9IqG6c1R6cVkv/B0+3Y7wmJ/p7Z08KNJm2idTNrIiAGN9kyfPj2JnmjEw6RDtB3PPPNMD9t2x0gTN5oKSktjpHFZs2aNfP7zn0/KcDdls7mkiQ5XkFUaT9HR0ZH4xK2XcjPf2Wk2t/OnCQ4jWu2xGsrZFq2VbKf5tlw5hb4ZaRwERATRQTcoPAF70KMZzGenBzSdoi9lzffbokNfLHYaRsdK7N+/X8yOnmkDOvVF5G57bwBXEh12NMacb8L/S5YsSephXtZ2e9wohfnOHUhqBlaqIDDRHX1R6mHSTrZIMeMR7PSUnY6w66D8XnzxxV6zPJRFmhizUywqEEaNGpWIQj3SRId+XqnNLl8VldpeFVc6DieNm91uc709aNi+KYywtOtgWJjBwGlpIyNa7e/MoF0VfWnjUgp/M9LA6AkgOqLvAgCoNwEVCGbQopsqqXdZ9bJnBNGQIUMSUcIBAQhAIAQBREcIqtiMloB5eZtoSF5AmKmubuojL/WnnhCAQD4IIDry4SdqCQEIQAACEMg9AURH7l1IAyAAAQhAAAL5IIDoyIefqCUEIAABCEAg9wQQHbl3IQ2AAAQgAAEI5IMAoiMffqKWEIAABCAAgdwTQHTk3oU0AAIQgAAEIJAPAoiOfPiJWkIAAhCAAARyTwDRkXsX0gAIQAACEIBAPgggOvLhJ2oJAQhAAAIQyD0BREfuXUgDIAABCEAAAvkggOjIh5+oJQQgAAEIQCD3BBAduXchDYAABCAAAQjkgwCiIx9+opYQgAAEIACB3BNAdOTehTQAAhCAAAQgkA8CiI58+IlaQgACEIAABHJPANGRexfSAAhAAAIQgEA+CCA68uEnagkBCEAAAhDIPQFER+5dSAMgAAEIQAAC+SCA6MiHn6glBCAAAQhAIPcEEB25dyENgAAEIAABCOSDAKIjH36ilhCAAAQgAIHcE0B05N6FNAACEIAABCCQDwKIjnz4iVpCAAIQgAAEck8A0ZF7F9IACEAAAhCAQD4IIDry4SdqCQEIQAACEMg9AURH7l1IAyAAAQhAAAL5IIDoyIefqCUEIAABCEAg9wRqFh07duyQSZMmyfbt22X8+PGybt06aW9v7wFCP+vo6Ch9tmXLFhk9erR0dXXJ5MmTZdOmTTJy5EhZv369jBgxIjlv0aJFMm/evOTfnZ2dyXkcEIAABCAAAQgUh0DNomPp0qUyYcKERCyoUBg+fHgvgaCiQw9XONjnb926VdauXStqb9u2baV/d3d3y4wZM2TBggUlQVIc3LQEAhCAAAQgEC+BmkWHjUrFxc6dO2Xu3Lm9Ih2u6NAox5w5c2Tx4sVJZMT+e8WKFTJu3LgkGmKiHvbf8bqHlkMAAhCAAASKQ8BLdGjkIk0c2OkVk4JRZK7oMBGNDRs29BIdaRGU4mCnJRCAAAQgAIH4CGQWHZoeeeSRR3pFOVyEKkA2b96cnKcixUQ6Dh48KPPnz5epU6eKKzrKpWficw8thgAEIAABCBSHQCbRoYNJdczFsmXLeg0iddHouatWrZKZM2f2EB2kV4rTiWgJBCAAAQhAoBoCNYsOjXBoxCJt1kpagfa4D3sgqf25Pah09+7dVQuacg1UQaMDUjkgAAEIQAACEKiNwMCBA/sMKNRm8bWzaxIdmhKZNWuWrFy5smTBjNnQwaB6TJ8+vTQtVv+eNm1aMkNlwIABPabMutNt7SmzZopt1kYhOLKS4zoIQAACEICAiAqPEEdNoiNEBbAJAQhAAAIQgEAcBBAdcfiZVkIAAhCAAASaTgDR0XQXUAEIQAACEIBAHAQQHXH4mVZCAAIQgAAEmk4A0dF0F1ABCEAAAhCAQBwECik6Dh06JPofBwQgAAEIQAACtRHo37+/6H8hjkKKjsOHD8uRI0dC8MImBCAAAQhAoNAE2trapF+/fkHaWEjREYQURiEAAQhAAAIQ8CKA6PDCx8UQgAAEIAABCFRLANFRLSnOgwAEehDQfZUmTZok27dvl5EjR8r69etlxIgRqZR0q4MxY8ZIZ2dnsmKxOeyViBcuXFjaQNK2ree61+EKCEAgnwQQHfn0G7WGQNMJ6PYGEyZMSISG2U3abHlgV06FhTmGDx9eEh0qLB566KFkawXdL0nFiO5GPWrUqOSzKVOmyOjRo6WWDSabDoUKQAACFQkgOuggEICANwF700bdZyntsDd8dL83+zqp0EB0eLsDAxBoWQKIjpZ1DRWDQH4IVBIUphWVznGjGSbysWnTJnE3h8wPFWoKAQi4BAopOling44OgcYRePTRR+VrX/ua3Hnnnclu0uWOO+64Q4YNG5aMA7EPjXLccMMNcskll8g555yTfKU2NcWi6Rq9Tj+/8cYbG9coSoJAxARYp6NG57NOR43AOB0CGQlohEIHgN57773S3t5e0cqtt94qOqbj0ksv7XGe+7lGOXRsh0ZG1KaKkmuvvVY6Ojrk3HPPzVhTLoMABKolwDod1ZLiPAhAoGEEdByHCgMdRNqX4NBKuekVM45j7NixPWa0qJC5+uqrEyGjg1TtQaY6sJQDAhDIL4FCplfy6w5qDoF8EDCCYeXKlaUKm2mzJ510UmkmiooEFSUapTCHOW/v3r3JNFr7MNNm3Wvs6bT5IEQtIQCBNAKIDvoFBCAAAQhAAAINIYDoaAhmCoEABCAAAQhAANFBH4AABCAAAQhAoCEEEB0NwUwhEIAABCAAAQgUUnSwTgcdGwIQgAAEIJCNAOt01MiNdTpqBMbpEIAABCAAgT8QYJ0OugIEIAABCEAAArknUMj0Su69QgMgAAEIQAACBSSA6CigU2kSBCAAAQhAoBUJIDpa0SvUCQIQgAAEIFBAAoiOAjqVJsVN4LILLpC9L74YNwTP1p/0pjfJmgcf9LTC5RCAgEsA0UGfgEDBCAwaNEge6u4uWKsa25wJAwfK/v37G1sopUEgAgKFFB2s0xFBz6WJZQkMHjxY9h84ACEPAoOOO0727NnjYYFLIZBfAqzTUaPvWKejRmCcXigCJ5xwAqLD06MqOl544QVPK1wOgXwSaKl1Onbs2CGTJk2S7du3y/jx45Ntq9vb23uQ7erqSra23rRpk5htrEeMGCHlPteLFy1aJPPmzUvsdHZ2JtdzQAACtRPQ9AqRjtq52Veo6CC94seQqyGQRqDm9MrSpUtlwoQJoiJChcLw4cN7CQT7861bt8ratWtFr1uyZEnpfPvzbdu2lc7p7u6WGTNmyIIFC5IyOCAAgdoIIDpq45V2NqLDnyEWIFAX0WEb0SjHzp07Ze7cuaWPNZoxZ84cWbx4cRIBMX9fe+218pnPfKbX53reihUrZNy4cTJ69OjEjooW+29cBwEIVE8A0VE9q3JnIjr8GWIBAnUXHWniIE10aOTimmuukdWrV/cQHSaisWHDhl6iIy2CggshAIG+CSA6+mbU1xmIjr4I8T0EshGoOb1iitH0yCOPPNIjyqHfuaLj4MGDMn/+fJk4cWIP0WE+nzp1qriiQyMoejCuI5tTuSpuAogOf/8jOvwZYgECdYt06GBSHXOxbNmy1EGkpFfobBBoHgFEhz97RIc/w6JbMBMjhg4dmoxZfOCBB0T/bYYJFL39WdtXc6RDIxyaVkmbtWIqYQ8ktcd9lPvcHlS6e/fusoKm2kZqZ9ABqRwQiJHAmWeeyewVT8er6NCHI0drE/j6178uP/rRj5Jo+hve8IaGVvYnP/mJPPvss6Uy9d2lguM973lPQ+sRorCBAwf2CijUq5yaRIemRGbNmiUrV64slW+mzepgUD10UKk9NdaeVlvuc73OnjK7ZcsWL7WI4KhX98BOHgmwOJi/11gczJ9hVgtPP/20TJkyRd73vvfJnXfeKQMGDChrav369aI/Wvs6L83Avn375PLLL5dLL700WQai1kPL1uNjH/uY3HDDDcm/s9Sj1nIbdb4KjxBHTaIjRAWwCQEI1JcA6RV/nqRX/BlO+PML5bcVVsb9o0GD5Jv/5xu9CtLo+ObNm+Wll17qc+kEc66mNyqJE//WYKFeBBAd9SKJHQi0CAFEh78jEB11YDhokHTfPKqsoYG3beu1AJuJpmukQycquLMY3cUpNZKun6no0EPTLBdeeGESOdfFKfX7++67T2699dYkQm8vVmmXpWkROxKvtswilXaZ+rmJxLuRf3exTNfewoULSxMvypXlT731LSA6Wt9H1BACNRFAdNSEK/VkREcdGA4aJAfWfrCsoeOmPNxLdNiTFJ588ske4wfNS37s2LHJzEYjBs4+++yS6ND0/zPPPJOMOdT0gBkOYISCipHnnnuux/kqcFR0pC126QoT0xjz+ZAhQ0pCIs22qasRGTr8oFxZ/sTzYQHRkQ8/UUsIVE0A0VE1qrInIjrqwDCD6NAXtx722EDzok6bNWmnV/Q6FRlGROjf7gKW9kQII0ps0WEEiUnVpIkLtZtWF/3s6quvlnvvvTdpgzvD051U4ZblTzwfFhAd+fATtYRA1QQQHVWjQnT4oyrPsEbR4UYD1LAtQtJmTtZTdJjydA8wO1Vip1GmTZuWREl06w53FqfW3yx4uXfvXhkzZkwvNnaKxUyeKLeHWUDXNNU0oqOp+CkcAvUngOjwZ0qkow4MaxQdKirSXtTmpawv8rTogQ46NWM6fCIddovtVEla1OPiiy/uVZe+Ih3liKaV5U+/dS0UUnQcOnRI9D+OYhC444475Bvf+EayKeBpp52W2ij9NaLT1latWpV8ryHZmTNn9vjMXHj//ffLqaeeKh/60Id62NK/dan+E088MdfgmDLr7z6mzPoz1H7Y15iOPXv2JAWZ+/fkk0+WG2+8sVS4Pa31/PPP7zHF1Z1aqxfpM+CSSy6Rc845J7Gh01p37dpVsvnoo4+KPk/0Plcx4Z5vCnavM5/rtcOGDRO3Lvq9fverX/0qmTar7al2Om65svw9kN1C//79Rf8LcRRSdBw+fFiOHDkSghc2G0hAw5Wab/3kJz+ZPDw07Flu52Edna4j3XXOfblDHwS33HJL8jBw7Xz/+99PRst/+tOfbmALwxR1wgknsDiYJ1oVHS+88IKnlbgv137Yl+gwjDVKoPtzffazn+11b371q19NZozohqG6AJeKiscee0z++q//Wi666KJkJVD9Tg/dWLSjo0POPffc5G+9VjclNfe13uf6rNAfMDqmw5z/rne9K/n3F7/4xeS6D3/4w8k5eugz6Nvf/nbyby1Ty1LBYp5Pad/pue73+tlXvvIV+fjHP55alm6Q2ipHW1ub9OvXL0h1Cik6gpDCaNMI2LnSNNFRaVl+u9L2yrf2nP5yI9Sb1mDPgkmveAIUEdIrdWA4aJC84azBZQ397vE9vWav+JeKhVYngOhodQ9Rv+QXgxmglSY60nLB7qq2lYRFOTGSV/SIDn/PITr8GepYi74OnVLKERcBREdc/s5la6sRHRoKNasSpo1yjyXKoQ5GdPh3c0SHP0MsQCCNAKKDftHyBPoSHZpe0QGkOl7D5FrtnY7dRYXclEtfGxi2PCCngogOf48hOvwZYgECiA76QC4J9CU63O/d/RgqjflIW4Uwl5CsSiM6/D2I6PBniAUIRCM6mDJbjM7uToPVVk2dOjWZkvbLX/4yGQGuI8l1Gq1OhTNTYN2pr2aam7uTpE65W7x4sdx99925nyZre5wps/79nymz/gyxkF8CTJmt0XdMma0RGKcXigBTZv3dyZRZf4ZYyC8Bpszm13fUHAINJ0B6xR856RV/hliAQDTpFVwNgZgJIDr8vY/o8GeIBQggOugDEIiAAKLD38mIDn+GWIAAooM+AIEICCA6/J2M6PBniAUIIDroAxCIgACiw9/JiA5/hliAAKKDPgCBCDv3FwUAACAASURBVAggOvydjOjwZ4gFCEQjOling84eMwHW6fD3Put0+DPEQn4JsE5Hjb5jnY4agXF6oQiwToe/O1mnw58hFvJLgHU68uu7wtb8zydPkn1d+wrbvkY07MT2E+Xv162ve1GkV/yRkl7xZ4gFCESTXsHV4Qnoi6375lHhCypwCQNv2yb79++vewsRHf5IER3+DFvFgtnwccqUKTJ69OhWqVa09WCX2Whd79dwfbEdWPtBPyORX33clIcRHS3aBxAdjXfM1q1bZcyYMT0KHj9+vOgGju3t7Zkr5IoOtbd27Vpvu5krlOFCrfPOnTtl7ty5Ga5urUsQHa3lj9zUBtHh7ypEhz/DUBYQHf5kb7/hBpG2toqGbrrjjtL3Kjp012dbZOjfGzdulPXr18uIESMyVaoIkQ5ERybXc1GRCCA6/L2J6PBnGMoCosOfrD4jbnr55bKGbj/22B6RvjTRoRer8NDD/MrfsWOH6I7R27dvTz7v7OyUyZMnJ//Wl3NHR0fybxMlGThwoMyaNUtMekXL0UjH0qVLZcCAAT2uMZU1Nu3oy8iRI0vip6urS+bMmZPYvPLKK5O6TJs2TT796U/LFVdcIZs2bSqVb6I0fdVby9Zoxrx585JqbNmyRUaNGpXUfeXKlSWOpm5GTJnv3KiQcjO2tG6mvf6e9bNApMOPX7RXIzr8XY/o8GcYygKiw59sX2OLXMblRIf9udZKBYYKEB2foS/yq6++Wu69996kwgsWLJBly5b1SMe4kQ5bdOzevbvHNfqiHj58eFKG2l61apXccsstJXGyefPm5OXd3d2dnDN06NAef+/ZsycRJqeeemoiFoYMGZLUVUVKuXprBMeIJRUa2i43BeRGOkybjH0jzp577rmkPtu2beshrPy9WT8LhRQdr776qrzyyiv1o4SlXgTe/OY3M6bDs1+o6Hj++ec9rfS+XH2z/8CButuNyaC+EEP4JiaGffVDl/Gjjz4qt912m6xZs0ZOPPHEEqqnnnpKbr31VvnsZz+bCAF9Ad91112JENBDrxk2bJi8+93vTqIc99xzj5xzzjml6/UFff311ycvff1cyzE2fvrTn/aw97WvfU127dolN998cy9X2fXTL6+55poksnH66af3qMcll1yS/K22VOBoXd1y7Hrr+W652ubZs2fL3XffndhP+94wMazsa1TkzJw5M4kCmfrV0veOOeYYed3rXlfLJVWfi+ioGhUn2gQQHf79AdHhzzCUBUSHP9l6iQ77Za9pi8svv7xX5VavXi368tYXrwqPxx57TMxnlUTHs88+WxI0KmJUnGikwRYOdnnnn39+IopqFR3f+MY3KtbbFRX79u3rIWrc79MEmnuNnnPeeecldf2Xf/mXHkKsL++2nOgwuanly5enTkGy82raOBMyMiEm7Th2fkzPsfNPdo6uLzh83xwCpFf8uZNe8WcYygLpFX+y9Uqv2GM63PEY5Wppv6PMuIi0MR2ahrBnzNhjH9x0j5vmmTFjRpKaMQNc7dSM1kvfgyYd01e6w02f6LvStu9+r+1zU0l2qskedKv11nEnPoNx/XvDaxZqjnQYkNqhLrzwwrKiQ4swg3tMcbZT7M5jO0RzZa4z69lgbNWHAKLDnyOiw59hKAuIDn+y9RAdJg1iXph9/eA1tbZf2mZ8RZroeOCBB5JL3HeVKxo0CqLvL31vaZ30qEV06NgRHfxa6Ye6PSU2TXQYAaN1MT/gtU2m7lo/M6bDpJ60nmkCxd+72S3ULDpsATFu3LiqRYcZ7bt48eJkkI/994oVK8S2pfDK2c7eVK6sJwFEhz9NRIc/w1AWEB3+ZLOIDnedjrRZF+4sEK2pRtP1sK93Z3mkiQ69xp0dsnDhwmTwpzs7RFMvmo7Rgaq1ig4VAeXqbQaOVhIddpbAtMv+TOtjsyqXbfD3qr+FYKLDnbakVdUpRrboMEpxw4YNvUSHGUHs30QshCCA6PCniujwZxjKAqLDn2wyZfbYY8sauv3ll4MsjldLzd3puEVY06OW9jfj3CCiw26ISceoclQHG9Ghzp0/f75MnTpVXNFhwldpIa9mQKLM3gQQHf69AtHhzzCUBUSHP1l9jmtaodyhaY9mPuONwBg7dmypHu7UVn8KWHAJBBcdZq6zTt+xRQfplXx3RkSHv/8QHf4MQ1lAdIQi21p23RSF1s5MfGitmhanNsFFhz3q1h5Ian9eabGWLKi1I3GEJaDz4tl7xY+xig5dE6Deh/qGdTr8qKroCOEbv1pxNQQaR8Bnv5tKtaxZdLgDVMzSqzoYVI/p06cnoSqdFquHPbjFVpWVlmz1VZqIjvAdE9HhzxjR4c8wlAVERyiy2M0LgZYRHXkBRj3DEiC94s+X9Io/w1AWSK+EIovd2AnUHOmIHRjtP0oA0eHfExAd/gxDWUB0hCKL3dgJIDpi7wEZ24/oyAjOugzR4c8wlAVERyiy2I2dAKIj9h6Qsf2IjozgEB3+4BpgAdHRAMgUESUBREeUbvdvNKLDnyGRDn+GoSwgOkKRxW7sBBAdsfeAjO1HdGQER6TDH1wDLCA6GgCZIqIkUEjR8eqrr8orr7wSpUMb1Wi2tvcnzdb2/gxDWWBr+1BksZsHAi23tX2rQ0N0hPcQosOfMaLDn2EoC4iOUGSxmwcCiI48eCmyOpJe8Xc4Yzr8GYayQHolFFnsxk6gkOmV2J3aiPYjOvwpIzr8GYaygOgIRRa7sRNAdMTeAzK2H9GREZx1GaLDn2EoC4iOUGTrb9feu2vAgAG9CjA7nS9dulTSvq9/jbBYiQCig/6RiQCiIxO2HhchOvwZhrKA6AhFtrxds9X8ypUrk5MWLlwoc+fO7bMiiI4+EbXUCYiOlnJHfiqD6PD3FaLDn2EoC4gOf7K3376gTyM33fTaOboL+XPPPScmIqERiqFDh8ro0aMr2kF09Im5pU4opOhg9kr4PsbsFX/GzF7xZxjKArNX/MnqM+Kmm14ua+j224+V559/vvT9bbfdlvz75ptv7nWNRkGuv/56ue+++5Lv5s2bVzrv0UcfFRUod911V5I+eeqpp6Sjo0Mee+wxOf/885P/9DPz/b59++Syyy6T73znO4mtK664ovSdf6uLYYHZKzX6EdFRI7AMpyM6MkBzLkF0+DMMZQHR4U9WnxH79x8oa2jQoON6iA4VD+edd56sXr1aLrnkkh7XqSDR78455xwxokHFif5tiw69SMWJRkfUhhEg73vf+xJhoeJFBcell16afG/EzMknn5wqdvwp5NMCoiOffit0rUmv+LuX9Io/w1AWSK/4k9VnRF+iY//+/T0K2rFjh0yaNEm2b99edkyHGfsxduxYmTx5stjpld27d8uCBQtk2bJl0t7enti2B5Ju27ZN1q5dW0rh6Pd6vaZ29DxzjX/rsVCOQCHTK7g7PAFEhz9jRIc/w1AWEB3+ZLOIDlNqV1dXIig0YqGDSc3fmzZtKlWss7Ozl+hQUeEKCFt0PPDAA7J58+YeokOFjitU/FuPBUQHfaCuBBAd/jgRHf4MQ1lAdPiT9REddoRCUyuaSjGRDSId/r5ppgUiHc2kn+OyER3+zkN0+DMMZQHR4U+2FtGhkYw5c+bI4sWLkxSHLSw+8pGPJBENjXho5MOkYHTshpte6e7uTj6bMmVK8n9z7tlnn51ENzT9oumb5cuXJ7ZMOUOGDKlqeq4/FSwgOugDmQggOjJh63ERosOfYSgLiA5/srWIDi1Nx1aMGTOmVLC9Tof93fjx45OptGljOnT2ij0uZNq0aTJx4kTZuHFjKaVif6+FVbseiD8RLCgBRAf9IBMBREcmbIgOf2wNsYDo8Mdcq+jwLxELeSBQSNHBlNnwXY8ps/6MmTLrzzCUBabM+pM9uk7Hq2UN3X7763pMmfUvEQv1IsCU2RpJIjpqBJbhdERHBmjOJYgOf4ahLCA6/MnqcuYvvfRSWUPHH3+8aPqDo/UIIDpazyfR14j0in8XYEyHP8NQFkivhCKL3dgJFDK9ErtTG9F+RIc/ZUSHP8NQFhAdochiN3YCiI7Ye0DG9iM6MoKzLkN0+DMMZQHREYosdmMngOiIvQdkbD+iIyM4RIc/uAZYQHQ0ADJFREkA0RGl2/0bjejwZ0ikw59hKAuIjlBksRs7AURH7D0gY/sRHRnBEenwB9cAC4iOBkCmiCgJFFJ0MGU2fF9myqw/Y6bM+jMMZYEps6HIYjcPBJgyW6OXEB01AstwOqIjAzTnEkSHP8NQFhAdochiNw8EEB158FJkdSS94u9wxnT4MwxlgfRKKLLYjZ1AIdMrsTu1Ee1HdPhTRnT4MwxlAdERiix2YyeQSXSYXfrM9sAuRN2mWLcV3rRpk4wcOVLWr18vI0aMkHKf6/WLFi2SefPmJaY6OzuT6zlalwCiw983iA5/hqEsIDpCkcVu7ARqFh3r1q2TzZs3i750LrzwQhk9enQvhioghg8fnggH3ZJ47dq1ybbCS5YsSf1827ZtpXO6u7tlxowZsmDBgkSocLQmAUSHv18QHf4MQ1lAdIQii93YCdQsOgwwFRbjxo3rJTo0mjFnzhxZvHixtLe3J9EN/fvaa6+Vz3zmM70+1/NWrFjRw1Y527E7q5Xaj+jw9waiw59hKAuIjlBksRs7gYaIDo1cXHPNNbJ69eoeosNENDZs2NBLdJhISewOatX2Izr8PYPo8GcYygKiIxRZ7MZOILjoOHjwoMyfP18mTpzYQ3SYz6dOnSqu6NAUjh5Zx3VodIUjLIFhw4bJgbUfDFtIwa2r6Ni1a1fdW6m+2X/gQN3txmRQRUcI38TEkLbmm4BmKkIcwUVHM9IriI4QXaWnTUSHP2NEhz/DUBYQHaHIYjcvBHIjOhSoPZBUoxY7d+6UuXPnlv3cHmy6e/fuZBDpsmXLkjEhHK1JgPSKv19Ir/gzDGWB9EoostiNnUDNkQ4VER0dHSVu48ePF/1MB4PqoeLCnhprvjeDSs1UWvtzI1TMlNktW7akzoqJ3Vmt1H5Eh783EB3+DENZQHSEIovd2AnULDpiB0b7jxJAdPj3BESHP8NQFhAdochiN3YCiI7Ye0DG9iM6MoKzLkN0+DMMZQHREYosdmMngOiIvQdkbD+iIyM4RIc/uAZYQHQ0ADJFREkA0RGl2/0bjejwZ0ikw59hKAuIjlBksRs7gUKKDra2D9+t2drenzFb2/szDGWBre1DkcVuHgiwtX2NXkJ01Agsw+mIjgzQnEsQHf4MQ1lAdIQii908EEB05MFLkdWR9Iq/w0mv+DMMZYH0Siiy2I2dQCHTK7E7tRHtR3T4U0Z0+DMMZQHREYosdmMngOiIvQdkbD+iIyM46zJEhz/DUBYQHaHIYjd2AoiO2HtAxvYjOjKCQ3T4g2uABURHAyBTRJQEEB1Rut2/0YgOf4ZEOvwZhrKA6AhFFruxE0B0xN4DMrYf0ZERHJEOf3ANsIDoaABkioiSQCFFB1Nmw/dlpsz6M2bKrD/DUBaYMhuKLHbzQIApszV6CdFRI7AMpyM6MkBzLkF0+DMMZQHREYosdvNAANGRBy9FVkfSK/4OZ0yHP8NQFkivhCKL3dgJFDK9ErtTG9F+RIc/ZUSHP8NQFhAdochiN3YCiI7Ye0DG9iM6MoKzLkN0+DMMZQHREYosdmMngOiIvQdkbD+iIyM4RIc/uAZYQHQ0ADJFREkA0RGl2/0bjejwZ0ikw59hKAuIjlBksRs7gUKKDmavhO/WzF7xZ8zsFX+GoSwweyUUWezmgQCzV2r0EqKjRmAZTkd0ZIDmXILo8GcYygKiIxRZ7OaBAKIjD16KrI6kV/wdTnrFn2EoC6RXQpHFbuwECpleid2pjWg/osOfMqLDn2EoC4iOUGSxGzsBREfsPSBj+xEdGcFZlyE6/BmGsoDoCEUWu7ETQHTE3gMyth/RkREcosMfXAMsIDoaAJkioiSA6IjS7f6NRnT4MyTS4c8wlAVERyiy2I2dAKIj9h6Qsf2IjozgiHT4g2uABURHAyBTRJQECik6mDIbvi8zZdafMVNm/RmGssCU2VBksZsHAkyZrdFLiI4agWU4HdGRAZpzCaLDn2EoC4iOUGSxmwcCiI48eCmyOpJe8Xc4Yzr8GYayQHolFFnsxk6gkOmV2J3aiPYjOvwpIzr8GYaygOgIRRa7sRMIIjrWrVsnHR0dJbZbtmyR0aNHS1dXl0yePFk2bdokI0eOlPXr18uIESOS8xYtWiTz5s1L/t3Z2Zmcx9G6BBAd/r5BdPgzDGUB0RGKLHZjJxBMdChYVziosBg+fHjy+datW2Xt2rWydOlS2bZtW+nf3d3dMmPGDFmwYEFJkMTupFZsP6LD3yuIDn+GoSwgOkKRxW7sBBomOjTKMWfOHFm8eLG0t7cnUQ/z94oVK2TcuHFJNMREPey/Y3dSK7Yf0eHvFUSHP8NQFhAdochiN3YCwUSHSa+MHz9eNN2ihys6TERjw4YNvUSHiYjE7qBWbT+iw98ziA5/hqEsIDpCkcVu7ASCiA4bqgqOzZs3y9y5c5NxGybScfDgQZk/f75MnTpVXNFhRErWcR0aReEIS2DYsGFyYO0HwxZScOsqOnbt2lX3Vqpv9h84UHe7MRlU0RHCNzExpK35JqAZiRBHcNGxY8cOWbVqlcycObOH6AiZXkF0hOgqPW0iOvwZIzr8GYaygOgIRRa7eSGQW9GhUYudO3eWIh0mbWJ/bg8q3b17dzKIdNmyZcnYD47WJEB6xd8vpFf8GYayQHolFFnsxk6g7pEOe1qswp02bVoyQ2XAgAE9psyasR5GWNhTZs0U29id08rtR3T4ewfR4c8wlAVERyiy2I2dQN1FR+xAY2k/osPf04gOf4ahLCA6QpHFbuwEEB2x94CM7Ud0ZARnXYbo8GcYygKiIxRZ7MZOANERew/I2H5ER0ZwiA5/cA2wgOhoAGSKiJIAoiNKt/s3GtHhz5BIhz/DUBYQHaHIYjd2AoUUHYcPH5YjR47E7tug7T/hhBNYp8OTsIqOF154wdNK78vVN6zT4YdVRUcI3/jViqsh0BgCbW1t0q9fvyCFFVJ0HDp0SPQ/jnAEBg8ejOjwxKuiY8+ePZ5Wel+uvkF0+GFV0RHCN3614moINIZA//79Rf8LcRRSdIQAhc2eBEiv+PcI0iv+DENZIL0Siix2YyeA6Ii9B2RsP6IjIzjrMkSHP8NQFhAdochiN3YCiI7Ye0DG9iM6MoJDdPiDa4AFREcDIFNElAQQHVG63b/RiA5/hkQ6/BmGsoDoCEUWu7ETQHTE3gMyth/RkREckQ5/cA2wgOhoAGSKiJIAoiNKt/s3GtHhz5BIhz/DUBYQHaHIYjd2AoUUHazTEb5bs06HP2PW6fBnGMoC63SEIovdPBBgnY4avcQ6HTUCy3A663RkgOZcwjod/gxDWWCdjlBksZsHAqzTkQcvRVZH0iv+Die94s8wlAXSK6HIYjd2AoVMr8Tu1Ea0H9HhTxnR4c8wlAVERyiy2I2dAKIj9h6Qsf2IjozgrMsQHf4MQ1lAdIQii93YCSA6Yu8BGduP6MgIDtHhD64BFhAdDYBMEVESQHRE6Xb/RiM6/BkS6fBnGMoCoiMUWezGTgDREXsPyNh+REdGcEQ6/ME1wAKiowGQKSJKAoUUHazTEb4vs06HP2PW6fBnGMoC63SEIovdPBBgnY4avcQ6HTUCy3A663RkgOZcwjod/gxDWWCdjlBksZsHAqzTkQcvRVZH0iv+DmdMhz/DUBZIr4Qii93YCRQyvRK7UxvRfkSHP2VEhz/DUBYQHaHIYjd2AoiO2HtAxvYjOjKCsy5DdPgzDGUB0RGKLHZjJ4DoiL0HZGw/oiMjOESHP7gGWEB0NAAyRURJANERpdv9G43o8GdIpMOfYSgLiI5QZLEbO4FCig6mzIbv1kyZ9WfMlFl/hqEsMGU2FFns5oEAU2Zr9BJTZmsEluF0psxmgOZcwpRZf4ahLDBlNhRZ7OaBAFNm8+ClyOpIesXf4aRX/BmGskB6JRRZ7MZOoJDpldid2oj2Izr8KSM6/BmGsoDoCEUWu7ETaBnRsWjRIpk3b17ij87OTpk8eXLsvmnp9iM6/N2D6PBnGMoCoiMUWezGTqAlRMfWrVtl7dq1snTpUunu7pYZM2bIggULZMSIEbH7p2Xbj+jwdw2iw59hKAshRMfjv/6d/OKFQ/K2E/rLWW99Q6iqF9ouDPPv3pYQHRrlGDdunIwePToh6v6df8zFawGiw9+niA5/hqEs1Ft0TP67Z+Vfn/mtnHL86+XZl34v/3PoG2XdX5wSqvqFtAvDYri1ZUXH8OHDSbG0cB9DdPg7B9HhzzCUhXqKjtnf3COP73lZrjp3cKm6n/v+Hjlr8LFy95+99lmothTBLgyL4MWjbWhJ0bFu3bqkclnHdWiKhiMsAZ0y233zqLCFFNz6wNu2yZ49e+reSvXNQ9wDXlwnDBxYN9+89c5dsuLCYfKmAceU6vTiwVdk2tf/U+ae9YJXPWO5eNHjJ8jKj/9JL4bT/2GX/PqGYbFgaGg7Bw4cGKS8lhQdvumVrq6uZGwIRzgCl189TQ68+FK4AiKwfNybjpfV966se0uvu/xy2XfgQN3txmTwxOOOkyWrV3s3+dBhkTO+9JL8/eTTe9n6+NodcsL+n3iXUXwDbfLCoHfL16f0HuP35+uekv+YdnzxETS4hSo42tvbg5TaEqLDHki6e/fuZBDpsmXLgjU6CEmMQgACEEghMOYLO+W9fzxIxv3JoNK3j/znfvnxL/9VtnxyIsyqIDDmCxvlvX/8P1MY7pctnxxehQVOaRUCLSE6FIY9ZXbLli2lQaWtAop6QAACEMhC4Hu7fisfum+X/MXIdnn7SQPkyb0H5e+2/0b++Yqp8oFh/zeLyeiu+d6ud8uH7lslfzHyLRbDLvnnK4bJB4a9MToeeW5wy4iOPEOk7hCAAAQqEXhsz+9kxQ+6pPPfXpSOd/2DTD97jbxz8FNAq4HAY3tOlxU/uEw6/+1C6XjXm2T62e3yzsFMPa4BYUuciuhoCTdQCQhAIAYCbTf9TI7c/s4YmhqsjW03PSZHbn9HMPsYDksA0RGWL9YhAAEIlAggOvw7A6LDn2EzLSA6mkmfsiEAgagIIDr83Y3o8GfYTAuFFB2HDx+WI0eONJMrZUMAAhDoReCYT/876RXPfqGi45Vb/9TTCpdXItDW1ib9+vULAqmQouPQoUOi/3FAAAIQaCUCb1z0n4gOT4eo6Pjt3D/xtMLllQj0799f9L8QRyFFRwhQ2IQABCDgS4D0ii9BEdIr/gybaQHR0Uz6lA0BCERFANHh725Ehz/DZlpAdDSTPmVDAAJREUB0+Lsb0eHPsJkWEB3NpE/ZEIBAVAQQHf7uRnT4M2ymBURHM+lTNgQgEBUBRIe/uxEd/gybaQHR0Uz6lA0BCERFANHh725Ehz/DZloopOhgnY5mdinKhgAEyhFgnQ7/vsE6Hf4M+7LAOh19EXK+Z52OGoFxOgQg0BACrNPhj5l1OvwZ9mWBdTr6IsT3EIAABHJAgPSKv5NIr/gzbKaFQqZXmgmUsiEAAQiUI4Do8O8biA5/hs20gOhoJn3KhgAEoiKA6PB3N6LDn2EzLSA6mkmfsiEAgagIIDr83Y3o8GfYTAuIjmbSp2wIQCAqAogOf3cjOvwZNtMCoqOZ9CkbAhCIigCiw9/diA5/hs20UEjRwTodzexSlA0BCJQjwDod/n2DdTr8GfZlgXU6+iLkfM86HTUC43QIQKAhBFinwx8z63T4M+zLAut09EWI7yEAAQjkgADpFX8nkV7xZ9hMC4VMrzQTKGVDAAIQKEcA0eHfNxAd/gybaQHR0Uz6lA0BCERFANHh725Ehz/DZlpAdDSTPmVDAAJREUB0+Lsb0eHPsJkWEB3NpE/ZEIBAVAQQHf7uRnT4M2ymBURHM+lTNgQgEBUBRIe/uxEd/gybaaGQooN1OprZpSgbAhAoR4B1Ovz7But0+DPsywLrdPRFyPmedTpqBMbpEIBAcALP//ZVGXr3M/LrOf9L3vJH+4KXV8QCfvNfJ8pbF39Xnpk9VN78xtcVsYkt0SbW6WgJN1AJCEAAAtkIzHrw/8l9P94ng95wjOz/Xbdc8d6vy9ILFmUzFulVsx6cK/f9+OMy6A0DZf/vXpEr3nuiLL3gv0VKI7/NDpNeuf9+kalTX6Py3e+KfOADInv3ilxwgcgPfyjytreJfOtbImeccfS8G28UufPOo/9etUrkE5/IL1VqDgEIQOAPBG55+Dfynad/K7PHniz9+7XJocNH5O7NT8r5p90n8z+4DE5VELjl4RnynaevkNlj324x/JWcf9obZf4H31KFBU5pFQLhRIe20BUOKixOP/3o59/7nsgXvyjypS+J/PjHr/27u1vksstElix5TZC0Ci3qAQEIQKBGAictekJuH3+qDD6uf+nKPQcOyXXffELuef//rtFanKfP/OFXZMmfndGL4U2bdsveuX/44Ronmty1unGiQ6McM2eK3HOPyEknHY16mL9VYHz0o0ejISbqYf+dO6xUGAIQgIDI7185Im+65d9lw6Wn9cJxUecOGdD9SzD1SaBNDg4cIg90jOh15sVffVoOLjqzTwuc0DoEwokOk155//tFHnzwaItd0WEiGmvW9BYdJiLSOqyoCQQgAIGaCYz63H/IR08/Uc4+9Y9K1/5g93/Jt57aJ9uu+u8124vxAhgWx+v1ER1mPIY7TkM56fiOhx8WueOOo+M2TKRD0yjXXSdy1VUirujQa/TIOK6jW21zQAACEGgBAt96ulv+6h9+I5P/x5vlzLcOkJ//+qCs++nz8qUL3yIfPW1gC9Sw9asAw8b7aODAMH2zPqKjEo8nnhD53OdEbrqpp+gImF7p6uoShEfjOyklQgAC6QS+/9wrcv9jL8vTLxyW007oJ594Nz9jbAAABsRJREFU57Fy7pBjwFUDARjWAMvzVBUc7e3tnlbSLw8vOjRq8dRTr0U6TNrE/tweVPqLXxyNgGj0Q8d+cEAAAhCAAAQgUAgC9Rcd9rRYRXTppUdnqGioxv7OjPUwwsKeMmum2BYCMY2AAAQgAAEIQEAJ1F90wBUCEIAABCAAAQikEEB00C0gAAEIQAACEGgIAURHQzBTCAQgAAEIQAACiA76AAQgAAEIQAACDSFQSNHB1vYN6TsUAgEIQAACBSTA1vY1OpWt7WsExukQgEB0BNq6uuT1EyfK4WHD5OXly5MZhsd85Sty7Kc+VWJxaPZsObToD7vhdnfLsVdeKf127ZLfb9woRwKt4xCdI1qwwWxt34JOoUoQgAAEck1Alyk4+WSRJ588usGmLmtQbjVoXeTxL//y6BpKX/4y6yjl2vHNrXwh0yvNRUrpEIAABFqcgFmQcdaso0KjL9FhmqPig8UbW9y5rV09REdr+4faQQACEKgvAXvfK7Ws21TYosNs1qnfuQs1Ijrq64sIrSE6InQ6TYYABCIhkLYK9D/+49HG64aaZm8sIzpsLCaloumUM844+g2iI5KOE66ZiI5wbLEMAQhAoLUIaJTjr/5K5Ktf7Vkvd1sK/VYFy2WXHY2CIDpay485rg2iI8fOo+oQgAAEvAhUinTouI8bbhB58MHXNt8k0uGFm4sLuvcK63TQtSEAAQhUQeCJJ6Tf8uVy+G//VqS7W/p97GPS9qMfHb3wbW+TV1VwaJRj796e34nIkb/5Gzl8221VFMIpeSPAOh01eox1OmoExukQgAAEIACBPxBgnQ66AgQgAAEIQAACuSfAmI7cu5AGQAACEIAABPJBANGRDz9RSwhAAAIQgEDuCSA6cu9CGgABCEAAAhDIBwFERz78RC0hAAEIQAACuSeA6Mi9C2kABCAAAQhAIB8EEB358BO1hAAEIAABCOSeQCFFx+9//3t5+eWXc+8cGgABCEAAAhBoNIFjjz1WXv/61wcptpCiIwgpjEIAAhCAAAQg4EUA0eGFj4shAAEIQAACEKiWAKKjWlKcBwEIQAACEICAFwFEhxc+LoYABCAAAQhAoFoCiI5qSXEeBCAAAQhAAAJeBBAdXvi4GAIQgAAEIACBagkgOqolxXkQgAAEIAABCHgRKKToYJ0Orz7BxRCAAAQgEDEB1umI2Pk0HQIQgAAEIFAUAtkiHU88IfLRj4qsWSPygQ/0ZrF3r8gFF4j88Icib3ubyLe+JXLGGSLlPlcLN94ocuedR22tWiXyiU8UhTHtgAAEIAABCEBARGoXHfffL/LwwyLHHy8yaVK66FABcfrpR4XD974n8sUvinzpSyILF6Z//uMfv3ZOd7fIZZeJLFlyVKhwQAACEIAABCBQCAK1iw7TbBUWGu1wIx0azZg5U+See0ROOulodEP/nj9f5JZben+u56nAsG2Vs10I5DQCAhCAAAQgECeBxogOjVzMmSOyfHlP0WEiGpqmcUWHiZTE6RdaDQEIQAACECgcgb5FhxlrYY/NUAzVRjo0XXLddSIdHT1Fh/n8qquOjg2xRYemcPRgXEfhOhwNggAEIACBeAn0LTrKsalWdJBeibd30XIIQAACEICARaD+osNEQUx6RKMWTz0lcscdR6MjaZ/bg01/8YujkRGNfuiYkAxHV1eX6H8cEIAABCAAAQjURqC9vV30vxBH7aJDRcTUqa/V5f3vF3nwwaODQfVQcWFPjTXfm0GlZiqt/bkRKmbK7He/mz4rJgQBbEIAAhCAAAQg0BACtYuOhlSLQiAA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ANHRoo6hWhCAAAQgAIGiEUB0FM2jtAcCEIAABCDQogQQHS3qGKoFAQhAAAIQKBoBREfRPEp7IAABCEAAAi1KIE10HGnRulItCEAAAhCAAARyTuCss85qaxORM0Xk8Zy3hepDAAIQgAAEINDiBP4/f6FyVsJCxO8AAAAASUVORK5CYII=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0AAB7097-417D-51E0-8754-CE78D8DD87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048253"/>
              </p:ext>
            </p:extLst>
          </p:nvPr>
        </p:nvGraphicFramePr>
        <p:xfrm>
          <a:off x="457201" y="457200"/>
          <a:ext cx="11204916" cy="5822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BE363D-0F7C-2065-D063-51B45E12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no acumulado do ano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xmlns="" id="{ECA7EC95-4871-3C38-17E5-D942BAD923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604963"/>
            <a:ext cx="11752262" cy="490696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300" dirty="0"/>
              <a:t>	No acumulado do ano, ocorreram, em Pelotas, 10.479 admissões e 9.823 desligamentos, o que resultou em um saldo de +656 vínculos formais de emprego</a:t>
            </a:r>
            <a:r>
              <a:rPr lang="pt-BR" altLang="pt-BR" sz="3300" dirty="0" smtClean="0"/>
              <a:t>.  Nesse </a:t>
            </a:r>
            <a:r>
              <a:rPr lang="pt-BR" altLang="pt-BR" sz="3300" dirty="0"/>
              <a:t>período, o estoque passou de 62.139 vínculos, em dezembro de 2022, para 62.823 vínculos, em abril de 2023, o que corresponde a uma taxa de variação de +1,05%.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76C0870-7958-5C89-2C52-539E1319EB4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D6253DC-B805-6C9D-7048-51165073F40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9F7FC949-4CF7-F5D0-2929-50C2C956B85F}"/>
              </a:ext>
            </a:extLst>
          </p:cNvPr>
          <p:cNvSpPr txBox="1"/>
          <p:nvPr/>
        </p:nvSpPr>
        <p:spPr>
          <a:xfrm>
            <a:off x="4352925" y="627062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A72F97C1-E860-EB59-3C67-90B8BA085C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650036"/>
              </p:ext>
            </p:extLst>
          </p:nvPr>
        </p:nvGraphicFramePr>
        <p:xfrm>
          <a:off x="745588" y="436098"/>
          <a:ext cx="10888394" cy="5834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41428D-A299-C352-EF90-E095AD3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800" dirty="0"/>
              <a:t>A conjuntura do emprego Em Doze meses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xmlns="" id="{DEDD277C-C657-66A4-8A79-18128DD13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3" y="1465263"/>
            <a:ext cx="11752262" cy="5205412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sz="3600" dirty="0"/>
              <a:t>	</a:t>
            </a:r>
            <a:r>
              <a:rPr lang="pt-BR" altLang="pt-BR" sz="3300" dirty="0"/>
              <a:t>Nos últimos doze meses, ocorreram, em Pelotas, 33.084 admissões e 30.823 desligamentos, o que resultou em um saldo de +2.261 vínculos formais de emprego. Nesse período, o estoque passou de 60.729 vínculos, em abril de 2022, para 62.823 vínculos, em abril de 2023, o que corresponde a uma taxa de variação de  +3,72%.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EA9CAD1-F892-F24A-A4CD-C340680AE8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778600"/>
              </p:ext>
            </p:extLst>
          </p:nvPr>
        </p:nvGraphicFramePr>
        <p:xfrm>
          <a:off x="637591" y="613507"/>
          <a:ext cx="10916817" cy="562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FDBD1E6-925B-6016-0D98-905231AE29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788684D-17E8-32D1-44CE-B6D8AAECDA8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C474C43A-6FE2-3448-C893-DD89D2810975}"/>
              </a:ext>
            </a:extLst>
          </p:cNvPr>
          <p:cNvSpPr txBox="1"/>
          <p:nvPr/>
        </p:nvSpPr>
        <p:spPr>
          <a:xfrm>
            <a:off x="4249738" y="6242050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7233214A-FCA5-0FC8-F987-68C1260925A5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3458CEF4-9372-D3C8-2B80-D9AA45746DE4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4E269AA5-CBCF-5EAB-6B3B-273084CEED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480286"/>
              </p:ext>
            </p:extLst>
          </p:nvPr>
        </p:nvGraphicFramePr>
        <p:xfrm>
          <a:off x="637592" y="354013"/>
          <a:ext cx="10916815" cy="5888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167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FDFDE01-5439-5BC5-8469-2512180C336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EC7877C-50FA-BAA7-B780-99A44087E2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02772D20-3C38-69D3-4C36-E37973F4579C}"/>
              </a:ext>
            </a:extLst>
          </p:cNvPr>
          <p:cNvSpPr txBox="1"/>
          <p:nvPr/>
        </p:nvSpPr>
        <p:spPr>
          <a:xfrm>
            <a:off x="4241800" y="6289675"/>
            <a:ext cx="3692525" cy="261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0BB3D7CD-1C81-9477-E1E4-5ACBAFD765A8}"/>
              </a:ext>
            </a:extLst>
          </p:cNvPr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BBACB35A-B473-C65B-6F89-A388A7BE6F94}"/>
              </a:ext>
            </a:extLst>
          </p:cNvPr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AAF10DD-57CE-7EF2-47D6-DD76FA365B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0505"/>
              </p:ext>
            </p:extLst>
          </p:nvPr>
        </p:nvGraphicFramePr>
        <p:xfrm>
          <a:off x="678286" y="440050"/>
          <a:ext cx="10835427" cy="584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422</Words>
  <Application>Microsoft Office PowerPoint</Application>
  <PresentationFormat>Widescreen</PresentationFormat>
  <Paragraphs>130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04 abril DE 2023 A conjuntura do emprego em pelotas-RS</vt:lpstr>
      <vt:lpstr>A conjuntura do emprego em abril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2023-12-26T17:49:19Z</dcterms:modified>
</cp:coreProperties>
</file>