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21" r:id="rId9"/>
    <p:sldId id="298" r:id="rId10"/>
    <p:sldId id="294" r:id="rId11"/>
    <p:sldId id="305" r:id="rId12"/>
    <p:sldId id="315" r:id="rId13"/>
    <p:sldId id="322" r:id="rId14"/>
    <p:sldId id="323" r:id="rId15"/>
    <p:sldId id="324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3FADFF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D6298-9B08-4372-8793-6F24E811BEF6}" v="39" dt="2023-05-12T19:23:40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7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51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DADOS%20PELOTAS%20Mar&#231;o%2023.xl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Emerson\Pel\mar.%202023%20-%20Pelotas\DADOS%20PELOTAS%20Mar&#231;o%2023.xl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Emerson\Pel\mar.%202023%20-%20Pelotas\DADOS%20PELOTAS%20Mar&#231;o%2023.xl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Emerson\Pel\mar.%202023%20-%20Pelotas\DADOS%20PELOTAS%20Mar&#231;o%2023.xl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Emerson\Pel\mar.%202023%20-%20Pelotas\DADOS%20PELOTAS%20Mar&#231;o%2023.xl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DADOS%20PELOTAS%20Mar&#231;o%2023.xl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 dirty="0" err="1"/>
              <a:t>Movimentação</a:t>
            </a:r>
            <a:r>
              <a:rPr lang="en-US" sz="2400" b="1" dirty="0"/>
              <a:t> do </a:t>
            </a:r>
            <a:r>
              <a:rPr lang="en-US" sz="2400" b="1" dirty="0" err="1"/>
              <a:t>emprego</a:t>
            </a:r>
            <a:r>
              <a:rPr lang="en-US" sz="2400" b="1" dirty="0"/>
              <a:t> formal </a:t>
            </a:r>
            <a:r>
              <a:rPr lang="en-US" sz="2400" b="1" dirty="0" err="1"/>
              <a:t>celetista</a:t>
            </a:r>
            <a:r>
              <a:rPr lang="en-US" sz="2400" b="1" dirty="0"/>
              <a:t>, </a:t>
            </a:r>
            <a:r>
              <a:rPr lang="en-US" sz="2400" b="1" dirty="0" err="1"/>
              <a:t>admissões</a:t>
            </a:r>
            <a:r>
              <a:rPr lang="en-US" sz="2400" b="1" dirty="0"/>
              <a:t>, </a:t>
            </a:r>
            <a:r>
              <a:rPr lang="en-US" sz="2400" b="1" dirty="0" err="1"/>
              <a:t>desligamentos</a:t>
            </a:r>
            <a:r>
              <a:rPr lang="en-US" sz="2400" b="1" dirty="0"/>
              <a:t> e </a:t>
            </a:r>
            <a:r>
              <a:rPr lang="en-US" sz="2400" b="1" dirty="0" err="1"/>
              <a:t>saldo</a:t>
            </a:r>
            <a:r>
              <a:rPr lang="en-US" sz="2400" b="1" dirty="0"/>
              <a:t>, Pelotas, </a:t>
            </a:r>
            <a:r>
              <a:rPr lang="en-US" sz="2400" b="1" dirty="0" err="1"/>
              <a:t>março</a:t>
            </a:r>
            <a:r>
              <a:rPr lang="en-US" sz="2400" b="1" dirty="0"/>
              <a:t>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3859535425247807E-2"/>
          <c:y val="0.21138685590671108"/>
          <c:w val="0.77454757244786232"/>
          <c:h val="0.76397337070159854"/>
        </c:manualLayout>
      </c:layout>
      <c:barChart>
        <c:barDir val="col"/>
        <c:grouping val="clustered"/>
        <c:varyColors val="0"/>
        <c:ser>
          <c:idx val="0"/>
          <c:order val="0"/>
          <c:tx>
            <c:v>Admissões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8E-4508-9588-17FA90AF9D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DEM, SALDO'!$B$2</c:f>
              <c:numCache>
                <c:formatCode>#,##0</c:formatCode>
                <c:ptCount val="1"/>
                <c:pt idx="0">
                  <c:v>3155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8E-4508-9588-17FA90AF9D95}"/>
            </c:ext>
          </c:extLst>
        </c:ser>
        <c:ser>
          <c:idx val="1"/>
          <c:order val="1"/>
          <c:tx>
            <c:v>Desligamentos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38E-4508-9588-17FA90AF9D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DEM, SALDO'!$C$2</c:f>
              <c:numCache>
                <c:formatCode>#,##0</c:formatCode>
                <c:ptCount val="1"/>
                <c:pt idx="0">
                  <c:v>2743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8E-4508-9588-17FA90AF9D95}"/>
            </c:ext>
          </c:extLst>
        </c:ser>
        <c:ser>
          <c:idx val="2"/>
          <c:order val="2"/>
          <c:tx>
            <c:v>Saldo</c:v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38E-4508-9588-17FA90AF9D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DEM, SALDO'!$D$2</c:f>
              <c:numCache>
                <c:formatCode>General</c:formatCode>
                <c:ptCount val="1"/>
                <c:pt idx="0">
                  <c:v>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8E-4508-9588-17FA90AF9D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54373935"/>
        <c:axId val="1554368655"/>
      </c:barChart>
      <c:catAx>
        <c:axId val="155437393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4368655"/>
        <c:crosses val="autoZero"/>
        <c:auto val="1"/>
        <c:lblAlgn val="ctr"/>
        <c:lblOffset val="100"/>
        <c:noMultiLvlLbl val="0"/>
      </c:catAx>
      <c:valAx>
        <c:axId val="1554368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543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8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61120"/>
        <c:axId val="474626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47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2656"/>
        <c:crosses val="autoZero"/>
        <c:auto val="1"/>
        <c:lblAlgn val="ctr"/>
        <c:lblOffset val="100"/>
        <c:noMultiLvlLbl val="0"/>
      </c:catAx>
      <c:valAx>
        <c:axId val="474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1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Evolução mensal dos estoques de emprego formal celetista, Pelotas, março de 2022 a março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65712712571E-2"/>
          <c:y val="0.19772274218767205"/>
          <c:w val="0.9382909413722228"/>
          <c:h val="0.633918738576053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'Doze meses'!$B$36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43-417C-B762-96FA5DF3FC1E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43-417C-B762-96FA5DF3FC1E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43-417C-B762-96FA5DF3FC1E}"/>
              </c:ext>
            </c:extLst>
          </c:dPt>
          <c:dLbls>
            <c:dLbl>
              <c:idx val="1"/>
              <c:layout>
                <c:manualLayout>
                  <c:x val="-2.3441623481935689E-3"/>
                  <c:y val="-0.105159770089629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43-417C-B762-96FA5DF3FC1E}"/>
                </c:ext>
              </c:extLst>
            </c:dLbl>
            <c:dLbl>
              <c:idx val="3"/>
              <c:layout>
                <c:manualLayout>
                  <c:x val="0"/>
                  <c:y val="-0.127534189257636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43-417C-B762-96FA5DF3FC1E}"/>
                </c:ext>
              </c:extLst>
            </c:dLbl>
            <c:dLbl>
              <c:idx val="5"/>
              <c:layout>
                <c:manualLayout>
                  <c:x val="-1.5237055263258243E-2"/>
                  <c:y val="-0.125296747340835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43-417C-B762-96FA5DF3FC1E}"/>
                </c:ext>
              </c:extLst>
            </c:dLbl>
            <c:dLbl>
              <c:idx val="6"/>
              <c:layout>
                <c:manualLayout>
                  <c:x val="1.0548730566870975E-2"/>
                  <c:y val="-2.01369772512057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43-417C-B762-96FA5DF3FC1E}"/>
                </c:ext>
              </c:extLst>
            </c:dLbl>
            <c:dLbl>
              <c:idx val="7"/>
              <c:layout>
                <c:manualLayout>
                  <c:x val="-3.3990354048806841E-2"/>
                  <c:y val="-0.1364839569248387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43-417C-B762-96FA5DF3FC1E}"/>
                </c:ext>
              </c:extLst>
            </c:dLbl>
            <c:dLbl>
              <c:idx val="9"/>
              <c:layout>
                <c:manualLayout>
                  <c:x val="1.1720811740967845E-3"/>
                  <c:y val="-0.1029223281728292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43-417C-B762-96FA5DF3FC1E}"/>
                </c:ext>
              </c:extLst>
            </c:dLbl>
            <c:dLbl>
              <c:idx val="11"/>
              <c:layout>
                <c:manualLayout>
                  <c:x val="0"/>
                  <c:y val="-6.04109317536171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43-417C-B762-96FA5DF3FC1E}"/>
                </c:ext>
              </c:extLst>
            </c:dLbl>
            <c:dLbl>
              <c:idx val="12"/>
              <c:layout>
                <c:manualLayout>
                  <c:x val="0"/>
                  <c:y val="-0.1185844215904336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43-417C-B762-96FA5DF3FC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'Doze meses'!$A$37:$A$49</c:f>
              <c:numCache>
                <c:formatCode>mmm\-yy</c:formatCode>
                <c:ptCount val="13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  <c:pt idx="3">
                  <c:v>44713</c:v>
                </c:pt>
                <c:pt idx="4">
                  <c:v>44743</c:v>
                </c:pt>
                <c:pt idx="5">
                  <c:v>44774</c:v>
                </c:pt>
                <c:pt idx="6">
                  <c:v>44805</c:v>
                </c:pt>
                <c:pt idx="7">
                  <c:v>44835</c:v>
                </c:pt>
                <c:pt idx="8">
                  <c:v>44866</c:v>
                </c:pt>
                <c:pt idx="9">
                  <c:v>44896</c:v>
                </c:pt>
                <c:pt idx="10">
                  <c:v>44927</c:v>
                </c:pt>
                <c:pt idx="11">
                  <c:v>44958</c:v>
                </c:pt>
                <c:pt idx="12">
                  <c:v>44986</c:v>
                </c:pt>
              </c:numCache>
            </c:numRef>
          </c:cat>
          <c:val>
            <c:numRef>
              <c:f>'Doze meses'!$B$37:$B$49</c:f>
              <c:numCache>
                <c:formatCode>#,##0</c:formatCode>
                <c:ptCount val="13"/>
                <c:pt idx="0">
                  <c:v>60534</c:v>
                </c:pt>
                <c:pt idx="1">
                  <c:v>60729</c:v>
                </c:pt>
                <c:pt idx="2">
                  <c:v>60657</c:v>
                </c:pt>
                <c:pt idx="3">
                  <c:v>60966</c:v>
                </c:pt>
                <c:pt idx="4">
                  <c:v>60964</c:v>
                </c:pt>
                <c:pt idx="5">
                  <c:v>61148</c:v>
                </c:pt>
                <c:pt idx="6">
                  <c:v>61537</c:v>
                </c:pt>
                <c:pt idx="7">
                  <c:v>61894</c:v>
                </c:pt>
                <c:pt idx="8">
                  <c:v>63591</c:v>
                </c:pt>
                <c:pt idx="9">
                  <c:v>62139</c:v>
                </c:pt>
                <c:pt idx="10">
                  <c:v>61840</c:v>
                </c:pt>
                <c:pt idx="11">
                  <c:v>62143</c:v>
                </c:pt>
                <c:pt idx="12">
                  <c:v>62555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43-417C-B762-96FA5DF3FC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1140223"/>
        <c:axId val="1821144063"/>
      </c:barChart>
      <c:dateAx>
        <c:axId val="182114022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21144063"/>
        <c:crosses val="autoZero"/>
        <c:auto val="1"/>
        <c:lblOffset val="100"/>
        <c:baseTimeUnit val="months"/>
      </c:dateAx>
      <c:valAx>
        <c:axId val="182114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21140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Movimentação do emprego formal celetista por setor da atividade econômica, admissões, desligamentos e saldos, Pelotas, março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Setorial!$B$1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4187714258690068E-2"/>
                  <c:y val="-1.7523589148413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769-4832-9B7D-245AEAA389D3}"/>
                </c:ext>
              </c:extLst>
            </c:dLbl>
            <c:dLbl>
              <c:idx val="1"/>
              <c:layout>
                <c:manualLayout>
                  <c:x val="-2.3646190431150134E-2"/>
                  <c:y val="-3.2856729653276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769-4832-9B7D-245AEAA389D3}"/>
                </c:ext>
              </c:extLst>
            </c:dLbl>
            <c:dLbl>
              <c:idx val="2"/>
              <c:layout>
                <c:manualLayout>
                  <c:x val="-2.6010809474265168E-2"/>
                  <c:y val="-6.13325620194487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69-4832-9B7D-245AEAA389D3}"/>
                </c:ext>
              </c:extLst>
            </c:dLbl>
            <c:dLbl>
              <c:idx val="3"/>
              <c:layout>
                <c:manualLayout>
                  <c:x val="-1.4187714258690068E-2"/>
                  <c:y val="-3.50471782968278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69-4832-9B7D-245AEAA389D3}"/>
                </c:ext>
              </c:extLst>
            </c:dLbl>
            <c:dLbl>
              <c:idx val="4"/>
              <c:layout>
                <c:manualLayout>
                  <c:x val="-3.9016214211397685E-2"/>
                  <c:y val="-8.76179457420696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69-4832-9B7D-245AEAA389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Setorial!$B$2:$B$6</c:f>
              <c:numCache>
                <c:formatCode>General</c:formatCode>
                <c:ptCount val="5"/>
                <c:pt idx="0">
                  <c:v>22</c:v>
                </c:pt>
                <c:pt idx="1">
                  <c:v>394</c:v>
                </c:pt>
                <c:pt idx="2">
                  <c:v>421</c:v>
                </c:pt>
                <c:pt idx="3">
                  <c:v>957</c:v>
                </c:pt>
                <c:pt idx="4">
                  <c:v>1361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69-4832-9B7D-245AEAA389D3}"/>
            </c:ext>
          </c:extLst>
        </c:ser>
        <c:ser>
          <c:idx val="1"/>
          <c:order val="1"/>
          <c:tx>
            <c:strRef>
              <c:f>Setorial!$C$1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823095215575056E-3"/>
                  <c:y val="-8.3237048454966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769-4832-9B7D-245AEAA389D3}"/>
                </c:ext>
              </c:extLst>
            </c:dLbl>
            <c:dLbl>
              <c:idx val="1"/>
              <c:layout>
                <c:manualLayout>
                  <c:x val="4.7292380862300224E-3"/>
                  <c:y val="-6.13325620194487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769-4832-9B7D-245AEAA389D3}"/>
                </c:ext>
              </c:extLst>
            </c:dLbl>
            <c:dLbl>
              <c:idx val="2"/>
              <c:layout>
                <c:manualLayout>
                  <c:x val="2.601080947426504E-2"/>
                  <c:y val="-4.16185242274830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69-4832-9B7D-245AEAA389D3}"/>
                </c:ext>
              </c:extLst>
            </c:dLbl>
            <c:dLbl>
              <c:idx val="3"/>
              <c:layout>
                <c:manualLayout>
                  <c:x val="4.6110071340742721E-2"/>
                  <c:y val="-2.40949350790691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69-4832-9B7D-245AEAA389D3}"/>
                </c:ext>
              </c:extLst>
            </c:dLbl>
            <c:dLbl>
              <c:idx val="4"/>
              <c:layout>
                <c:manualLayout>
                  <c:x val="3.7833904689840096E-2"/>
                  <c:y val="-3.06662810097243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69-4832-9B7D-245AEAA389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Setorial!$C$2:$C$6</c:f>
              <c:numCache>
                <c:formatCode>General</c:formatCode>
                <c:ptCount val="5"/>
                <c:pt idx="0">
                  <c:v>12</c:v>
                </c:pt>
                <c:pt idx="1">
                  <c:v>315</c:v>
                </c:pt>
                <c:pt idx="2">
                  <c:v>375</c:v>
                </c:pt>
                <c:pt idx="3">
                  <c:v>842</c:v>
                </c:pt>
                <c:pt idx="4" formatCode="#,##0">
                  <c:v>1199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69-4832-9B7D-245AEAA389D3}"/>
            </c:ext>
          </c:extLst>
        </c:ser>
        <c:ser>
          <c:idx val="2"/>
          <c:order val="2"/>
          <c:tx>
            <c:strRef>
              <c:f>Setorial!$D$1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4187714258690068E-2"/>
                  <c:y val="-1.97140377919656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769-4832-9B7D-245AEAA389D3}"/>
                </c:ext>
              </c:extLst>
            </c:dLbl>
            <c:dLbl>
              <c:idx val="1"/>
              <c:layout>
                <c:manualLayout>
                  <c:x val="2.3646190431150071E-2"/>
                  <c:y val="-1.5333140504862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769-4832-9B7D-245AEAA389D3}"/>
                </c:ext>
              </c:extLst>
            </c:dLbl>
            <c:dLbl>
              <c:idx val="2"/>
              <c:layout>
                <c:manualLayout>
                  <c:x val="2.2463880909592521E-2"/>
                  <c:y val="-2.40949350790691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769-4832-9B7D-245AEAA389D3}"/>
                </c:ext>
              </c:extLst>
            </c:dLbl>
            <c:dLbl>
              <c:idx val="3"/>
              <c:layout>
                <c:manualLayout>
                  <c:x val="1.7734642823362585E-2"/>
                  <c:y val="-3.06662810097243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69-4832-9B7D-245AEAA389D3}"/>
                </c:ext>
              </c:extLst>
            </c:dLbl>
            <c:dLbl>
              <c:idx val="4"/>
              <c:layout>
                <c:manualLayout>
                  <c:x val="1.7734642823362585E-2"/>
                  <c:y val="-2.628538372262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69-4832-9B7D-245AEAA389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Setorial!$D$2:$D$6</c:f>
              <c:numCache>
                <c:formatCode>General</c:formatCode>
                <c:ptCount val="5"/>
                <c:pt idx="0">
                  <c:v>10</c:v>
                </c:pt>
                <c:pt idx="1">
                  <c:v>79</c:v>
                </c:pt>
                <c:pt idx="2">
                  <c:v>46</c:v>
                </c:pt>
                <c:pt idx="3">
                  <c:v>115</c:v>
                </c:pt>
                <c:pt idx="4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69-4832-9B7D-245AEAA389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0635423"/>
        <c:axId val="740610655"/>
      </c:barChart>
      <c:catAx>
        <c:axId val="540635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740610655"/>
        <c:crosses val="autoZero"/>
        <c:auto val="1"/>
        <c:lblAlgn val="ctr"/>
        <c:lblOffset val="100"/>
        <c:noMultiLvlLbl val="0"/>
      </c:catAx>
      <c:valAx>
        <c:axId val="740610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540635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PELOTAS Março 23.xlt.xlsx]acumulado ano dinâmica set.!Tabela dinâmica4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/>
              <a:t>Movimentação do emprego formal celetista por setor da atividade econômica, admissões, desligamentos e saldos,  Pelotas, acumulado do ano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0212556603063977E-2"/>
          <c:y val="0.22320984010104755"/>
          <c:w val="0.75455414505131335"/>
          <c:h val="0.68585609867534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ano dinâmica set.'!$B$3</c:f>
              <c:strCache>
                <c:ptCount val="1"/>
                <c:pt idx="0">
                  <c:v>  Admissões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7668531121795908E-2"/>
                  <c:y val="-1.06742745947894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9AB-4FB9-B822-6E1E8D4CAF62}"/>
                </c:ext>
              </c:extLst>
            </c:dLbl>
            <c:dLbl>
              <c:idx val="1"/>
              <c:layout>
                <c:manualLayout>
                  <c:x val="-5.1827691290601358E-2"/>
                  <c:y val="-3.84273885412418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AB-4FB9-B822-6E1E8D4CAF62}"/>
                </c:ext>
              </c:extLst>
            </c:dLbl>
            <c:dLbl>
              <c:idx val="2"/>
              <c:layout>
                <c:manualLayout>
                  <c:x val="-2.3558041495727881E-2"/>
                  <c:y val="-2.3483404108536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AB-4FB9-B822-6E1E8D4CAF62}"/>
                </c:ext>
              </c:extLst>
            </c:dLbl>
            <c:dLbl>
              <c:idx val="3"/>
              <c:layout>
                <c:manualLayout>
                  <c:x val="-2.8269649794873456E-2"/>
                  <c:y val="-3.41576787033261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AB-4FB9-B822-6E1E8D4CAF62}"/>
                </c:ext>
              </c:extLst>
            </c:dLbl>
            <c:dLbl>
              <c:idx val="4"/>
              <c:layout>
                <c:manualLayout>
                  <c:x val="-4.2404474692310179E-2"/>
                  <c:y val="4.26970983791576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AB-4FB9-B822-6E1E8D4CA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ano dinâmica set.'!$A$4:$A$9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 </c:v>
                </c:pt>
                <c:pt idx="4">
                  <c:v>Serviços</c:v>
                </c:pt>
              </c:strCache>
            </c:strRef>
          </c:cat>
          <c:val>
            <c:numRef>
              <c:f>'acumulado ano dinâmica set.'!$B$4:$B$9</c:f>
              <c:numCache>
                <c:formatCode>General</c:formatCode>
                <c:ptCount val="5"/>
                <c:pt idx="0">
                  <c:v>69</c:v>
                </c:pt>
                <c:pt idx="1">
                  <c:v>2300</c:v>
                </c:pt>
                <c:pt idx="2">
                  <c:v>1239</c:v>
                </c:pt>
                <c:pt idx="3">
                  <c:v>1013</c:v>
                </c:pt>
                <c:pt idx="4">
                  <c:v>3398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B-4FB9-B822-6E1E8D4CAF62}"/>
            </c:ext>
          </c:extLst>
        </c:ser>
        <c:ser>
          <c:idx val="1"/>
          <c:order val="1"/>
          <c:tx>
            <c:strRef>
              <c:f>'acumulado ano dinâmica set.'!$C$3</c:f>
              <c:strCache>
                <c:ptCount val="1"/>
                <c:pt idx="0">
                  <c:v>  Desligamentos</c:v>
                </c:pt>
              </c:strCache>
            </c:strRef>
          </c:tx>
          <c:spPr>
            <a:solidFill>
              <a:srgbClr val="FF00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779020747863939E-3"/>
                  <c:y val="-7.68547770824838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9AB-4FB9-B822-6E1E8D4CAF62}"/>
                </c:ext>
              </c:extLst>
            </c:dLbl>
            <c:dLbl>
              <c:idx val="1"/>
              <c:layout>
                <c:manualLayout>
                  <c:x val="3.2981258094018986E-2"/>
                  <c:y val="-3.84273885412418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9AB-4FB9-B822-6E1E8D4CAF62}"/>
                </c:ext>
              </c:extLst>
            </c:dLbl>
            <c:dLbl>
              <c:idx val="2"/>
              <c:layout>
                <c:manualLayout>
                  <c:x val="1.5312726972223122E-2"/>
                  <c:y val="-0.1088776008668519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AB-4FB9-B822-6E1E8D4CAF62}"/>
                </c:ext>
              </c:extLst>
            </c:dLbl>
            <c:dLbl>
              <c:idx val="3"/>
              <c:layout>
                <c:manualLayout>
                  <c:x val="2.0024335271368696E-2"/>
                  <c:y val="-4.26970983791576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AB-4FB9-B822-6E1E8D4CAF62}"/>
                </c:ext>
              </c:extLst>
            </c:dLbl>
            <c:dLbl>
              <c:idx val="4"/>
              <c:layout>
                <c:manualLayout>
                  <c:x val="5.6539299589746822E-2"/>
                  <c:y val="-1.9213694270620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AB-4FB9-B822-6E1E8D4CA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ano dinâmica set.'!$A$4:$A$9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 </c:v>
                </c:pt>
                <c:pt idx="4">
                  <c:v>Serviços</c:v>
                </c:pt>
              </c:strCache>
            </c:strRef>
          </c:cat>
          <c:val>
            <c:numRef>
              <c:f>'acumulado ano dinâmica set.'!$C$4:$C$9</c:f>
              <c:numCache>
                <c:formatCode>General</c:formatCode>
                <c:ptCount val="5"/>
                <c:pt idx="0">
                  <c:v>36</c:v>
                </c:pt>
                <c:pt idx="1">
                  <c:v>2390</c:v>
                </c:pt>
                <c:pt idx="2">
                  <c:v>1105</c:v>
                </c:pt>
                <c:pt idx="3">
                  <c:v>976</c:v>
                </c:pt>
                <c:pt idx="4">
                  <c:v>3096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AB-4FB9-B822-6E1E8D4CAF62}"/>
            </c:ext>
          </c:extLst>
        </c:ser>
        <c:ser>
          <c:idx val="2"/>
          <c:order val="2"/>
          <c:tx>
            <c:strRef>
              <c:f>'acumulado ano dinâmica set.'!$D$3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8846433196582302E-2"/>
                  <c:y val="-2.56182590274947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9AB-4FB9-B822-6E1E8D4CAF6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673F381-EA4B-4439-BE92-27D405C3165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9AB-4FB9-B822-6E1E8D4CAF62}"/>
                </c:ext>
              </c:extLst>
            </c:dLbl>
            <c:dLbl>
              <c:idx val="2"/>
              <c:layout>
                <c:manualLayout>
                  <c:x val="8.245314523504757E-3"/>
                  <c:y val="-4.26970983791591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9AB-4FB9-B822-6E1E8D4CAF62}"/>
                </c:ext>
              </c:extLst>
            </c:dLbl>
            <c:dLbl>
              <c:idx val="4"/>
              <c:layout>
                <c:manualLayout>
                  <c:x val="1.5312726972223122E-2"/>
                  <c:y val="-1.70788393516630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AB-4FB9-B822-6E1E8D4CA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ano dinâmica set.'!$A$4:$A$9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 </c:v>
                </c:pt>
                <c:pt idx="4">
                  <c:v>Serviços</c:v>
                </c:pt>
              </c:strCache>
            </c:strRef>
          </c:cat>
          <c:val>
            <c:numRef>
              <c:f>'acumulado ano dinâmica set.'!$D$4:$D$9</c:f>
              <c:numCache>
                <c:formatCode>General</c:formatCode>
                <c:ptCount val="5"/>
                <c:pt idx="0">
                  <c:v>33</c:v>
                </c:pt>
                <c:pt idx="1">
                  <c:v>-90</c:v>
                </c:pt>
                <c:pt idx="2">
                  <c:v>134</c:v>
                </c:pt>
                <c:pt idx="3">
                  <c:v>37</c:v>
                </c:pt>
                <c:pt idx="4">
                  <c:v>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AB-4FB9-B822-6E1E8D4CAF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0631103"/>
        <c:axId val="533069759"/>
      </c:barChart>
      <c:catAx>
        <c:axId val="540631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533069759"/>
        <c:crosses val="autoZero"/>
        <c:auto val="1"/>
        <c:lblAlgn val="ctr"/>
        <c:lblOffset val="100"/>
        <c:noMultiLvlLbl val="0"/>
      </c:catAx>
      <c:valAx>
        <c:axId val="533069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540631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PELOTAS Março 23.xlt.xlsx]12m set. dinâmica!Tabela dinâmica5</c:name>
    <c:fmtId val="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/>
              <a:t>Movimentação do emprego formal celetista por setor da atividade econômica, admissões, desligamentos e saldos, Pelotas,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791871455320258E-2"/>
          <c:y val="0.2557142438727113"/>
          <c:w val="0.77470929615071904"/>
          <c:h val="0.65947188151992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 set.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3775355942452642E-2"/>
                  <c:y val="-1.52269074699028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0D-44CB-9D44-850A7EF0853C}"/>
                </c:ext>
              </c:extLst>
            </c:dLbl>
            <c:dLbl>
              <c:idx val="1"/>
              <c:layout>
                <c:manualLayout>
                  <c:x val="-4.1326067827357912E-2"/>
                  <c:y val="-3.26290874355062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0D-44CB-9D44-850A7EF0853C}"/>
                </c:ext>
              </c:extLst>
            </c:dLbl>
            <c:dLbl>
              <c:idx val="2"/>
              <c:layout>
                <c:manualLayout>
                  <c:x val="-5.0509638455659714E-2"/>
                  <c:y val="-3.69796324269069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0D-44CB-9D44-850A7EF0853C}"/>
                </c:ext>
              </c:extLst>
            </c:dLbl>
            <c:dLbl>
              <c:idx val="3"/>
              <c:layout>
                <c:manualLayout>
                  <c:x val="-5.739731642688599E-3"/>
                  <c:y val="-8.70108998280165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E0D-44CB-9D44-850A7EF0853C}"/>
                </c:ext>
              </c:extLst>
            </c:dLbl>
            <c:dLbl>
              <c:idx val="4"/>
              <c:layout>
                <c:manualLayout>
                  <c:x val="-8.1504189326178103E-2"/>
                  <c:y val="4.35054499140082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E0D-44CB-9D44-850A7EF085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set.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set. dinâmica'!$B$4:$B$9</c:f>
              <c:numCache>
                <c:formatCode>General</c:formatCode>
                <c:ptCount val="5"/>
                <c:pt idx="0">
                  <c:v>244</c:v>
                </c:pt>
                <c:pt idx="1">
                  <c:v>10181</c:v>
                </c:pt>
                <c:pt idx="2">
                  <c:v>4907</c:v>
                </c:pt>
                <c:pt idx="3">
                  <c:v>5033</c:v>
                </c:pt>
                <c:pt idx="4">
                  <c:v>13215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0D-44CB-9D44-850A7EF0853C}"/>
            </c:ext>
          </c:extLst>
        </c:ser>
        <c:ser>
          <c:idx val="1"/>
          <c:order val="1"/>
          <c:tx>
            <c:strRef>
              <c:f>'12m set. dinâmica'!$C$3</c:f>
              <c:strCache>
                <c:ptCount val="1"/>
                <c:pt idx="0">
                  <c:v>  Desligamentos</c:v>
                </c:pt>
              </c:strCache>
            </c:strRef>
          </c:tx>
          <c:spPr>
            <a:solidFill>
              <a:srgbClr val="FF00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2958926570754183E-3"/>
                  <c:y val="-8.26603548366156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0D-44CB-9D44-850A7EF0853C}"/>
                </c:ext>
              </c:extLst>
            </c:dLbl>
            <c:dLbl>
              <c:idx val="1"/>
              <c:layout>
                <c:manualLayout>
                  <c:x val="3.9030175170282469E-2"/>
                  <c:y val="-2.39279974527045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0D-44CB-9D44-850A7EF0853C}"/>
                </c:ext>
              </c:extLst>
            </c:dLbl>
            <c:dLbl>
              <c:idx val="2"/>
              <c:layout>
                <c:manualLayout>
                  <c:x val="1.0331516956839393E-2"/>
                  <c:y val="-4.78559949054090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0D-44CB-9D44-850A7EF0853C}"/>
                </c:ext>
              </c:extLst>
            </c:dLbl>
            <c:dLbl>
              <c:idx val="3"/>
              <c:layout>
                <c:manualLayout>
                  <c:x val="5.9693209083961342E-2"/>
                  <c:y val="-3.2629087435506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E0D-44CB-9D44-850A7EF0853C}"/>
                </c:ext>
              </c:extLst>
            </c:dLbl>
            <c:dLbl>
              <c:idx val="4"/>
              <c:layout>
                <c:manualLayout>
                  <c:x val="5.1657584784197304E-2"/>
                  <c:y val="-2.6103269948404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E0D-44CB-9D44-850A7EF085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set.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set. dinâmica'!$C$4:$C$9</c:f>
              <c:numCache>
                <c:formatCode>General</c:formatCode>
                <c:ptCount val="5"/>
                <c:pt idx="0">
                  <c:v>179</c:v>
                </c:pt>
                <c:pt idx="1">
                  <c:v>9696</c:v>
                </c:pt>
                <c:pt idx="2">
                  <c:v>4550</c:v>
                </c:pt>
                <c:pt idx="3">
                  <c:v>4924</c:v>
                </c:pt>
                <c:pt idx="4">
                  <c:v>11697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0D-44CB-9D44-850A7EF0853C}"/>
            </c:ext>
          </c:extLst>
        </c:ser>
        <c:ser>
          <c:idx val="2"/>
          <c:order val="2"/>
          <c:tx>
            <c:strRef>
              <c:f>'12m set. dinâmica'!$D$3</c:f>
              <c:strCache>
                <c:ptCount val="1"/>
                <c:pt idx="0">
                  <c:v>  Saldo</c:v>
                </c:pt>
              </c:strCache>
            </c:strRef>
          </c:tx>
          <c:spPr>
            <a:solidFill>
              <a:srgbClr val="FFFF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8367141256603495E-2"/>
                  <c:y val="-1.7402179965603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0D-44CB-9D44-850A7EF0853C}"/>
                </c:ext>
              </c:extLst>
            </c:dLbl>
            <c:dLbl>
              <c:idx val="1"/>
              <c:layout>
                <c:manualLayout>
                  <c:x val="1.3775355942452636E-2"/>
                  <c:y val="-3.2629087435506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0D-44CB-9D44-850A7EF0853C}"/>
                </c:ext>
              </c:extLst>
            </c:dLbl>
            <c:dLbl>
              <c:idx val="2"/>
              <c:layout>
                <c:manualLayout>
                  <c:x val="1.7219194928065798E-2"/>
                  <c:y val="-1.95774524613038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0D-44CB-9D44-850A7EF0853C}"/>
                </c:ext>
              </c:extLst>
            </c:dLbl>
            <c:dLbl>
              <c:idx val="3"/>
              <c:layout>
                <c:manualLayout>
                  <c:x val="1.3775355942452553E-2"/>
                  <c:y val="-2.6103269948404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E0D-44CB-9D44-850A7EF0853C}"/>
                </c:ext>
              </c:extLst>
            </c:dLbl>
            <c:dLbl>
              <c:idx val="4"/>
              <c:layout>
                <c:manualLayout>
                  <c:x val="1.8367141256603516E-2"/>
                  <c:y val="-3.69796324269069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E0D-44CB-9D44-850A7EF085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set.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set. dinâmica'!$D$4:$D$9</c:f>
              <c:numCache>
                <c:formatCode>General</c:formatCode>
                <c:ptCount val="5"/>
                <c:pt idx="0">
                  <c:v>65</c:v>
                </c:pt>
                <c:pt idx="1">
                  <c:v>485</c:v>
                </c:pt>
                <c:pt idx="2">
                  <c:v>357</c:v>
                </c:pt>
                <c:pt idx="3">
                  <c:v>109</c:v>
                </c:pt>
                <c:pt idx="4">
                  <c:v>1528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0D-44CB-9D44-850A7EF085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0634463"/>
        <c:axId val="533075215"/>
      </c:barChart>
      <c:catAx>
        <c:axId val="540634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533075215"/>
        <c:crosses val="autoZero"/>
        <c:auto val="1"/>
        <c:lblAlgn val="ctr"/>
        <c:lblOffset val="100"/>
        <c:noMultiLvlLbl val="0"/>
      </c:catAx>
      <c:valAx>
        <c:axId val="533075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54063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acumulado do ano de 2023</a:t>
            </a:r>
            <a:endParaRPr lang="pt-BR" sz="2400" b="1" dirty="0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091577357902796E-2"/>
          <c:y val="0.22112314736175964"/>
          <c:w val="0.78592496405295209"/>
          <c:h val="0.753883588369856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D6-4EF2-ADF3-F4E6809672F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D6-4EF2-ADF3-F4E6809672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ano'!$G$2:$I$2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'Acumulado do ano'!$G$3:$I$3</c:f>
              <c:numCache>
                <c:formatCode>#,##0</c:formatCode>
                <c:ptCount val="3"/>
                <c:pt idx="0">
                  <c:v>8019</c:v>
                </c:pt>
                <c:pt idx="1">
                  <c:v>7603</c:v>
                </c:pt>
                <c:pt idx="2">
                  <c:v>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D6-4EF2-ADF3-F4E6809672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7745056"/>
        <c:axId val="637755040"/>
      </c:barChart>
      <c:catAx>
        <c:axId val="637745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7755040"/>
        <c:crosses val="autoZero"/>
        <c:auto val="1"/>
        <c:lblAlgn val="ctr"/>
        <c:lblOffset val="100"/>
        <c:noMultiLvlLbl val="0"/>
      </c:catAx>
      <c:valAx>
        <c:axId val="63775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774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/>
              <a:t>Movimentação do emprego formal celetista, admissões, desligamentos e saldo, Pelotas, período de doze meses</a:t>
            </a:r>
          </a:p>
        </c:rich>
      </c:tx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08-4C34-9177-01844CD9BB2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08-4C34-9177-01844CD9BB2F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08-4C34-9177-01844CD9BB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'Doze meses'!$I$1:$K$1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'Doze meses'!$I$2:$K$2</c:f>
              <c:numCache>
                <c:formatCode>#,##0</c:formatCode>
                <c:ptCount val="3"/>
                <c:pt idx="0">
                  <c:v>33590</c:v>
                </c:pt>
                <c:pt idx="1">
                  <c:v>31046</c:v>
                </c:pt>
                <c:pt idx="2">
                  <c:v>2544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08-4C34-9177-01844CD9BB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3685783"/>
        <c:axId val="39766359"/>
      </c:barChart>
      <c:catAx>
        <c:axId val="923685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39766359"/>
        <c:crosses val="autoZero"/>
        <c:auto val="1"/>
        <c:lblAlgn val="ctr"/>
        <c:lblOffset val="100"/>
        <c:noMultiLvlLbl val="0"/>
      </c:catAx>
      <c:valAx>
        <c:axId val="39766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923685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Evolução mensal dos saldos do emprego formal celetista, Pelotas, março de 2022 a março de 2023</a:t>
            </a:r>
          </a:p>
          <a:p>
            <a:pPr algn="ctr" rtl="0">
              <a:defRPr sz="2400"/>
            </a:pPr>
            <a:endParaRPr lang="en-US" sz="2400" dirty="0"/>
          </a:p>
        </c:rich>
      </c:tx>
      <c:layout>
        <c:manualLayout>
          <c:xMode val="edge"/>
          <c:yMode val="edge"/>
          <c:x val="0.12540266841644795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'Doze meses'!$B$21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62-4FC0-BDAD-A7A1F967F70B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62-4FC0-BDAD-A7A1F967F70B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62-4FC0-BDAD-A7A1F967F70B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ADFB537F-7EF8-4BEE-9E62-2AEEB9BEC82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362-4FC0-BDAD-A7A1F967F70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22E6D28-BC87-4EED-8A37-717A855051D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362-4FC0-BDAD-A7A1F967F70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2D979073-E8A5-44DF-8D3F-13E0378A855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362-4FC0-BDAD-A7A1F967F70B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03F3D998-89B3-46AF-8983-87B9A3E7B93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362-4FC0-BDAD-A7A1F967F7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'Doze meses'!$A$22:$A$34</c:f>
              <c:numCache>
                <c:formatCode>mmm\-yy</c:formatCode>
                <c:ptCount val="13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  <c:pt idx="3">
                  <c:v>44713</c:v>
                </c:pt>
                <c:pt idx="4">
                  <c:v>44743</c:v>
                </c:pt>
                <c:pt idx="5">
                  <c:v>44774</c:v>
                </c:pt>
                <c:pt idx="6">
                  <c:v>44805</c:v>
                </c:pt>
                <c:pt idx="7">
                  <c:v>44835</c:v>
                </c:pt>
                <c:pt idx="8">
                  <c:v>44866</c:v>
                </c:pt>
                <c:pt idx="9">
                  <c:v>44896</c:v>
                </c:pt>
                <c:pt idx="10">
                  <c:v>44927</c:v>
                </c:pt>
                <c:pt idx="11">
                  <c:v>44958</c:v>
                </c:pt>
                <c:pt idx="12">
                  <c:v>44986</c:v>
                </c:pt>
              </c:numCache>
            </c:numRef>
          </c:cat>
          <c:val>
            <c:numRef>
              <c:f>'Doze meses'!$B$22:$B$34</c:f>
              <c:numCache>
                <c:formatCode>General</c:formatCode>
                <c:ptCount val="13"/>
                <c:pt idx="0">
                  <c:v>523</c:v>
                </c:pt>
                <c:pt idx="1">
                  <c:v>195</c:v>
                </c:pt>
                <c:pt idx="2">
                  <c:v>-72</c:v>
                </c:pt>
                <c:pt idx="3">
                  <c:v>309</c:v>
                </c:pt>
                <c:pt idx="4">
                  <c:v>-2</c:v>
                </c:pt>
                <c:pt idx="5">
                  <c:v>184</c:v>
                </c:pt>
                <c:pt idx="6">
                  <c:v>389</c:v>
                </c:pt>
                <c:pt idx="7">
                  <c:v>357</c:v>
                </c:pt>
                <c:pt idx="8" formatCode="#,##0">
                  <c:v>1697</c:v>
                </c:pt>
                <c:pt idx="9" formatCode="#,##0">
                  <c:v>-1452</c:v>
                </c:pt>
                <c:pt idx="10">
                  <c:v>-299</c:v>
                </c:pt>
                <c:pt idx="11">
                  <c:v>303</c:v>
                </c:pt>
                <c:pt idx="12">
                  <c:v>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62-4FC0-BDAD-A7A1F967F7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9979759"/>
        <c:axId val="1749985519"/>
      </c:barChart>
      <c:dateAx>
        <c:axId val="174997975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749985519"/>
        <c:crosses val="autoZero"/>
        <c:auto val="1"/>
        <c:lblOffset val="100"/>
        <c:baseTimeUnit val="months"/>
      </c:dateAx>
      <c:valAx>
        <c:axId val="1749985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749979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77344"/>
        <c:axId val="138778880"/>
      </c:lineChart>
      <c:catAx>
        <c:axId val="1387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8880"/>
        <c:crosses val="autoZero"/>
        <c:auto val="1"/>
        <c:lblAlgn val="ctr"/>
        <c:lblOffset val="100"/>
        <c:noMultiLvlLbl val="0"/>
      </c:catAx>
      <c:valAx>
        <c:axId val="1387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C235B846-57A9-F87D-C701-E41FEBFEE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78995945-E9C1-D4FA-D846-6C84A4721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id="{E9FA8472-E978-501D-E421-D62F0057A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87215-9028-4C7B-B41C-1714B3E821FC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99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4D77A28E-3351-8654-DE2F-629A1CD73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779D3C4D-B9BC-AAD1-70EA-91C78086F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AC0AC5FA-AFF6-2E95-FCB8-77453CC76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B5AE1E-2AA1-4BDD-B3B2-DE617590BE1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71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35487DEE-A6BE-933F-99B7-3A7958B24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8653BC22-F3DF-45B2-007F-B42B7C3C9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72448190-05FA-9282-FF41-E52C70F0C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58B4A-26BC-4A38-8C2A-7FADFDB12B32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8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5456F1DC-BEC9-2A19-4EA4-E30AE350F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451EEC68-AE3D-C0A7-4581-7440796C0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7E946606-1ADE-B56D-434F-DA2AACDDC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EF9F4-DE08-4228-BE39-2D828DAF29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03</a:t>
            </a:r>
            <a:br>
              <a:rPr lang="pt-BR" sz="5400" dirty="0"/>
            </a:br>
            <a:r>
              <a:rPr lang="pt-BR" sz="5400" dirty="0"/>
              <a:t>Março DE 2023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novembro de 2023.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75657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de março (+412 vínculos), foi puxado principalmente pelo setor de serviços (+162 vínculos), seguido pelo setor do comércio (+115 vínculos). O setor da indústria (+79 vínculos), da construção (+46 vínculos) e da agropecuária (+10 vínculos) também apresentaram saldos positivos. </a:t>
            </a:r>
            <a:endParaRPr lang="pt-BR" sz="34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0B0FF12-4C74-E23F-05D1-321C1C5ED7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826331"/>
              </p:ext>
            </p:extLst>
          </p:nvPr>
        </p:nvGraphicFramePr>
        <p:xfrm>
          <a:off x="733530" y="602901"/>
          <a:ext cx="10741688" cy="579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48C56-C494-BE17-6B63-2B71B988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22627-7288-632F-FBE6-5412DD3D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800" dirty="0"/>
              <a:t>	</a:t>
            </a:r>
            <a:r>
              <a:rPr lang="pt-BR" sz="3200" dirty="0"/>
              <a:t>O desempenho positivo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do emprego formal no mercado de trabalho de Pelotas no acumulado do ano (+416 vínculos) foi puxado principalmente pelo setor de serviços (+302 vínculos), seguido pelo setor da construção (+134 vínculos) e  pelo setor da indústria (+37 vínculos). A agropecuária (+33 vínculos) também apresentou saldo positivo. O setor do comércio (</a:t>
            </a:r>
            <a:r>
              <a:rPr lang="pt-BR" sz="3200" dirty="0">
                <a:solidFill>
                  <a:srgbClr val="FF0000"/>
                </a:solidFill>
              </a:rPr>
              <a:t>-90 </a:t>
            </a:r>
            <a:r>
              <a:rPr lang="pt-BR" sz="3200" dirty="0"/>
              <a:t>vínculos ) apresentou saldo negativo. </a:t>
            </a:r>
            <a:endParaRPr lang="pt-BR" sz="28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7F4376E-BFDE-2073-47F1-03AE34C24C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311830"/>
              </p:ext>
            </p:extLst>
          </p:nvPr>
        </p:nvGraphicFramePr>
        <p:xfrm>
          <a:off x="633045" y="371789"/>
          <a:ext cx="10781881" cy="5948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89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9E3E9-696B-4B61-AC93-D9A08CCA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12D9FC-56B4-A800-0369-3CE5361C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</a:t>
            </a:r>
            <a:r>
              <a:rPr lang="pt-BR" sz="3100" dirty="0"/>
              <a:t>O desempenho positivo do emprego formal no mercado de trabalho de Pelotas no período de doze meses (+2.544 vínculos) foi puxado principalmente pelo setor de serviços (+1.528 vínculos), seguido pelo comércio (+485 vínculos) e pelo setor da construção civil (+357 vínculos). A indústria (+109 vínculos) e a agropecuária (+65 vínculos) também apresentaram saldos positivos.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C2723F9F-7EDA-284A-7FC2-AF52B98337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282688"/>
              </p:ext>
            </p:extLst>
          </p:nvPr>
        </p:nvGraphicFramePr>
        <p:xfrm>
          <a:off x="562708" y="482321"/>
          <a:ext cx="11063235" cy="5838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884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 </a:t>
            </a:r>
          </a:p>
          <a:p>
            <a:pPr marL="0" indent="0" algn="just">
              <a:buNone/>
            </a:pPr>
            <a:r>
              <a:rPr lang="pt-BR" dirty="0"/>
              <a:t>Dados de 2023 coletados em: 31/10/2023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Attila Magno e Silva Barbosa</a:t>
            </a:r>
            <a:endParaRPr lang="pt-BR" sz="2300" dirty="0"/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Coordenadora:</a:t>
            </a:r>
          </a:p>
          <a:p>
            <a:pPr marL="0" indent="0">
              <a:buNone/>
            </a:pPr>
            <a:r>
              <a:rPr lang="pt-BR" sz="2300" b="1" dirty="0"/>
              <a:t>Prof.ª Ana Paula F. D’Avila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Bolsista de Iniciação cientifica:</a:t>
            </a:r>
          </a:p>
          <a:p>
            <a:pPr marL="0" indent="0">
              <a:buNone/>
            </a:pPr>
            <a:r>
              <a:rPr lang="pt-BR" sz="2300" b="1" dirty="0"/>
              <a:t>Emerson </a:t>
            </a:r>
            <a:r>
              <a:rPr lang="pt-BR" sz="2300" b="1" dirty="0" err="1"/>
              <a:t>Goularte</a:t>
            </a:r>
            <a:r>
              <a:rPr lang="pt-BR" sz="2300" b="1" dirty="0"/>
              <a:t> Junior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111331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Março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março de 2023 ocorreram, em Pelotas, 3.155 admissões e 2.743 desligamentos, resultando em um saldo de +412 vínculos formais de emprego celetista. Com isso, a taxa de variação do emprego formal foi de +0,66%, com o estoque passando de 62.143 vínculos em fevereiro de 2023, para 62.555 vínculos, no final desse mesmo mês. 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33590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/>
              <a:t>Fonte: Novo CAGED, SEPRT/ME.</a:t>
            </a:r>
            <a:endParaRPr lang="pt-BR" sz="1100" dirty="0"/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C65D28D-3A0F-33DF-8749-8A4E3D6B9B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934354"/>
              </p:ext>
            </p:extLst>
          </p:nvPr>
        </p:nvGraphicFramePr>
        <p:xfrm>
          <a:off x="762000" y="609599"/>
          <a:ext cx="10646898" cy="566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E363D-0F7C-2065-D063-51B45E12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ECA7EC95-4871-3C38-17E5-D942BAD92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604963"/>
            <a:ext cx="11752262" cy="490696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Pelotas, 8.019 admissões e 7.603 desligamentos, o que resultou em um saldo de +416 vínculos formais de emprego. Nesse período, o estoque passou de 62.139 vínculos, em dezembro de 2022, para 62.555 vínculos, em março de 2023, o que corresponde a uma taxa de variação de +0,66%.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6C0870-7958-5C89-2C52-539E1319EB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253DC-B805-6C9D-7048-51165073F4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7FC949-4CF7-F5D0-2929-50C2C956B85F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9BBE8EF-BC8F-FF30-B1BC-8A2D9B1642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052075"/>
              </p:ext>
            </p:extLst>
          </p:nvPr>
        </p:nvGraphicFramePr>
        <p:xfrm>
          <a:off x="709128" y="662473"/>
          <a:ext cx="10860831" cy="560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1428D-A299-C352-EF90-E095AD3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DEDD277C-C657-66A4-8A79-18128DD13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465263"/>
            <a:ext cx="11752262" cy="520541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Pelotas, 33.590 admissões e 31.046 desligamentos, o que resultou em um saldo de +2.544 vínculos formais de emprego. Nesse período, o estoque passou de 60.534 vínculos, em março de 2022, para 62.555 vínculos, em março de 2023, o que corresponde a uma taxa de variação de  +4,20%.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987132"/>
              </p:ext>
            </p:extLst>
          </p:nvPr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C02E664-8E6B-ACBD-FE6C-DA9C687AA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565264"/>
              </p:ext>
            </p:extLst>
          </p:nvPr>
        </p:nvGraphicFramePr>
        <p:xfrm>
          <a:off x="637591" y="613507"/>
          <a:ext cx="10916817" cy="5628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B9BA2F4-9FEA-C591-33B1-117794E94D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576579"/>
              </p:ext>
            </p:extLst>
          </p:nvPr>
        </p:nvGraphicFramePr>
        <p:xfrm>
          <a:off x="596898" y="613507"/>
          <a:ext cx="10916815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6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DFDE01-5439-5BC5-8469-2512180C33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C7877C-50FA-BAA7-B780-99A44087E2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772D20-3C38-69D3-4C36-E37973F4579C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BB3D7CD-1C81-9477-E1E4-5ACBAFD765A8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BBACB35A-B473-C65B-6F89-A388A7BE6F94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153448B-F8D4-9CAE-F18F-1E589FB637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0242876"/>
              </p:ext>
            </p:extLst>
          </p:nvPr>
        </p:nvGraphicFramePr>
        <p:xfrm>
          <a:off x="678286" y="613466"/>
          <a:ext cx="10835427" cy="567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980</Words>
  <Application>Microsoft Office PowerPoint</Application>
  <PresentationFormat>Widescreen</PresentationFormat>
  <Paragraphs>130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03 Março DE 2023 A conjuntura do emprego em pelotas-RS</vt:lpstr>
      <vt:lpstr>A conjuntura do emprego em Março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03 Março DE 2022 A conjuntura do emprego em pelotas-RS</dc:title>
  <dc:creator/>
  <cp:lastModifiedBy/>
  <cp:revision>28</cp:revision>
  <dcterms:created xsi:type="dcterms:W3CDTF">2018-01-27T01:43:35Z</dcterms:created>
  <dcterms:modified xsi:type="dcterms:W3CDTF">2023-12-21T23:01:28Z</dcterms:modified>
</cp:coreProperties>
</file>