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323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8" autoAdjust="0"/>
    <p:restoredTop sz="96980" autoAdjust="0"/>
  </p:normalViewPr>
  <p:slideViewPr>
    <p:cSldViewPr snapToGrid="0">
      <p:cViewPr>
        <p:scale>
          <a:sx n="60" d="100"/>
          <a:sy n="60" d="100"/>
        </p:scale>
        <p:origin x="984" y="6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nov.22%20RG\dados%20de%20novembro%20Rio%20Grand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206c0bd3da1b5cc/&#193;rea%20de%20Trabalho/dados%20de%20novembro%20rio%20grande%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206c0bd3da1b5cc/&#193;rea%20de%20Trabalho/dados%20de%20novembro%20rio%20grande%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nov.22%20RG\dados%20de%20novembro%20Rio%20Grande%20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nov.22%20RG\dados%20de%20novembro%20Rio%20Grande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nov.22%20RG\dados%20de%20novembro%20Rio%20Grande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F:\Observat&#243;rio%202023.2\Emerson\nov.22%20RG\dados%20de%20novembro%20Rio%20Grande%20202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F:\Observat&#243;rio%202023.2\Emerson\nov.22%20RG\dados%20de%20novembro%20Rio%20Grande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novembro de 2022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desl, saldo e estoque 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'!$B$2</c:f>
              <c:numCache>
                <c:formatCode>#,##0</c:formatCode>
                <c:ptCount val="1"/>
                <c:pt idx="0">
                  <c:v>1772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29-472F-ACDA-F2876C69A3E7}"/>
            </c:ext>
          </c:extLst>
        </c:ser>
        <c:ser>
          <c:idx val="1"/>
          <c:order val="1"/>
          <c:tx>
            <c:strRef>
              <c:f>'adm, desl, saldo e estoque 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'!$C$2</c:f>
              <c:numCache>
                <c:formatCode>#,##0</c:formatCode>
                <c:ptCount val="1"/>
                <c:pt idx="0">
                  <c:v>1116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29-472F-ACDA-F2876C69A3E7}"/>
            </c:ext>
          </c:extLst>
        </c:ser>
        <c:ser>
          <c:idx val="2"/>
          <c:order val="2"/>
          <c:tx>
            <c:strRef>
              <c:f>'adm, desl, saldo e estoque 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'!$D$2</c:f>
              <c:numCache>
                <c:formatCode>General</c:formatCode>
                <c:ptCount val="1"/>
                <c:pt idx="0">
                  <c:v>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29-472F-ACDA-F2876C69A3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5951360"/>
        <c:axId val="955962784"/>
      </c:barChart>
      <c:catAx>
        <c:axId val="955951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55962784"/>
        <c:crosses val="autoZero"/>
        <c:auto val="1"/>
        <c:lblAlgn val="ctr"/>
        <c:lblOffset val="100"/>
        <c:noMultiLvlLbl val="0"/>
      </c:catAx>
      <c:valAx>
        <c:axId val="9559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0054624"/>
        <c:axId val="970054080"/>
      </c:barChart>
      <c:catAx>
        <c:axId val="9700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0054080"/>
        <c:crosses val="autoZero"/>
        <c:auto val="1"/>
        <c:lblAlgn val="ctr"/>
        <c:lblOffset val="100"/>
        <c:noMultiLvlLbl val="0"/>
      </c:catAx>
      <c:valAx>
        <c:axId val="97005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005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Rio Grande, </a:t>
            </a:r>
            <a:r>
              <a:rPr lang="pt-BR" sz="2400" b="1" baseline="0" dirty="0" smtClean="0">
                <a:solidFill>
                  <a:sysClr val="windowText" lastClr="000000"/>
                </a:solidFill>
                <a:latin typeface="Rockwell" panose="02060603020205020403" pitchFamily="18" charset="0"/>
              </a:rPr>
              <a:t>novembro 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de 2022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>
        <c:manualLayout>
          <c:xMode val="edge"/>
          <c:yMode val="edge"/>
          <c:x val="0.108330022282094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9885970431170169E-2"/>
          <c:y val="0.23904541367425819"/>
          <c:w val="0.77991424783602603"/>
          <c:h val="0.6662855680830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'[dados de novembro rio grande 22.xlsx]setorial'!$B$1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03004343173143E-2"/>
                  <c:y val="-6.66762101732154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208393655182539E-2"/>
                  <c:y val="-2.6670484069285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9B9-4960-93A3-3A40E84214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713400893804485E-2"/>
                  <c:y val="-7.77889118687503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9B9-4960-93A3-3A40E84214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06008686346286E-2"/>
                  <c:y val="-4.0005726103928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4258466041401674E-2"/>
                  <c:y val="1.55577823737500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'[dados de novembro rio grande 22.xlsx]setorial'!$A$2:$A$6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'[dados de novembro rio grande 22.xlsx]setorial'!$B$2:$B$6</c:f>
              <c:numCache>
                <c:formatCode>General</c:formatCode>
                <c:ptCount val="5"/>
                <c:pt idx="0">
                  <c:v>39</c:v>
                </c:pt>
                <c:pt idx="1">
                  <c:v>132</c:v>
                </c:pt>
                <c:pt idx="2">
                  <c:v>108</c:v>
                </c:pt>
                <c:pt idx="3">
                  <c:v>566</c:v>
                </c:pt>
                <c:pt idx="4">
                  <c:v>927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B9-4960-93A3-3A40E8421433}"/>
            </c:ext>
          </c:extLst>
        </c:ser>
        <c:ser>
          <c:idx val="1"/>
          <c:order val="1"/>
          <c:tx>
            <c:strRef>
              <c:f>'[dados de novembro rio grande 22.xlsx]setorial'!$C$1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3366714924146141E-3"/>
                  <c:y val="-0.102236855598929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838482487129148E-17"/>
                  <c:y val="-9.334669424250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9B9-4960-93A3-3A40E84214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93371939316826E-2"/>
                  <c:y val="-8.2233992546964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9B9-4960-93A3-3A40E84214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525036193109522E-2"/>
                  <c:y val="-6.44536698341075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9B9-4960-93A3-3A40E84214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198379177938817E-2"/>
                  <c:y val="-0.12001717831178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9B9-4960-93A3-3A40E84214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'[dados de novembro rio grande 22.xlsx]setorial'!$A$2:$A$6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'[dados de novembro rio grande 22.xlsx]setorial'!$C$2:$C$6</c:f>
              <c:numCache>
                <c:formatCode>General</c:formatCode>
                <c:ptCount val="5"/>
                <c:pt idx="0">
                  <c:v>78</c:v>
                </c:pt>
                <c:pt idx="1">
                  <c:v>160</c:v>
                </c:pt>
                <c:pt idx="2">
                  <c:v>99</c:v>
                </c:pt>
                <c:pt idx="3">
                  <c:v>344</c:v>
                </c:pt>
                <c:pt idx="4">
                  <c:v>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B9-4960-93A3-3A40E8421433}"/>
            </c:ext>
          </c:extLst>
        </c:ser>
        <c:ser>
          <c:idx val="2"/>
          <c:order val="2"/>
          <c:tx>
            <c:strRef>
              <c:f>'[dados de novembro rio grande 22.xlsx]setorial'!$D$1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39EA9B4-C8BA-4805-AC24-8E00A935577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9B9-4960-93A3-3A40E842143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16973E4-6477-4C08-BC2A-1297A5DD862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9B9-4960-93A3-3A40E842143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9208393655182539E-2"/>
                  <c:y val="-2.2225403391071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376729401389756E-2"/>
                  <c:y val="-1.55577823737501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525036193109522E-2"/>
                  <c:y val="-3.7783185764821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'[dados de novembro rio grande 22.xlsx]setorial'!$A$2:$A$6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'[dados de novembro rio grande 22.xlsx]setorial'!$D$2:$D$6</c:f>
              <c:numCache>
                <c:formatCode>General</c:formatCode>
                <c:ptCount val="5"/>
                <c:pt idx="0">
                  <c:v>-39</c:v>
                </c:pt>
                <c:pt idx="1">
                  <c:v>-28</c:v>
                </c:pt>
                <c:pt idx="2">
                  <c:v>9</c:v>
                </c:pt>
                <c:pt idx="3">
                  <c:v>222</c:v>
                </c:pt>
                <c:pt idx="4">
                  <c:v>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B9-4960-93A3-3A40E84214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0058432"/>
        <c:axId val="970062240"/>
      </c:barChart>
      <c:catAx>
        <c:axId val="9700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970062240"/>
        <c:crosses val="autoZero"/>
        <c:auto val="1"/>
        <c:lblAlgn val="ctr"/>
        <c:lblOffset val="100"/>
        <c:noMultiLvlLbl val="0"/>
      </c:catAx>
      <c:valAx>
        <c:axId val="97006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00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de novembro rio grande 22.xlsx]tabela dinamica acom setorial !Tabela dinâmica1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 por setor da atividade econômica, admissões, desligamentos e saldos, Pelotas, acumulado do ano de 2022</a:t>
            </a:r>
          </a:p>
        </c:rich>
      </c:tx>
      <c:layout>
        <c:manualLayout>
          <c:xMode val="edge"/>
          <c:yMode val="edge"/>
          <c:x val="0.10536619335378428"/>
          <c:y val="1.2597458785066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88EB8E-5114-418F-9002-972BB16EFC39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88EB8E-5114-418F-9002-972BB16EFC39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88EB8E-5114-418F-9002-972BB16EFC39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4.3421956138435226E-2"/>
          <c:y val="0.22582002926512013"/>
          <c:w val="0.77888867229580683"/>
          <c:h val="0.68474859390372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'tabela dinamica acom setorial 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4901206684029942E-3"/>
                  <c:y val="-2.93940704984873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698315801507608E-2"/>
                  <c:y val="-6.29872939253301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75759179108958E-2"/>
                  <c:y val="-7.9783905638751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613976898149386E-2"/>
                  <c:y val="-0.100779670280528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7253016710074849E-2"/>
                  <c:y val="2.7294494034309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acom setorial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acom setorial '!$B$4:$B$9</c:f>
              <c:numCache>
                <c:formatCode>General</c:formatCode>
                <c:ptCount val="5"/>
                <c:pt idx="0">
                  <c:v>637</c:v>
                </c:pt>
                <c:pt idx="1">
                  <c:v>4226</c:v>
                </c:pt>
                <c:pt idx="2">
                  <c:v>1086</c:v>
                </c:pt>
                <c:pt idx="3">
                  <c:v>2451</c:v>
                </c:pt>
                <c:pt idx="4">
                  <c:v>7322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12-4A0A-8556-483364480FF0}"/>
            </c:ext>
          </c:extLst>
        </c:ser>
        <c:ser>
          <c:idx val="1"/>
          <c:order val="1"/>
          <c:tx>
            <c:strRef>
              <c:f>'tabela dinamica acom setorial 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3069884490746511E-3"/>
                  <c:y val="-0.136472470171548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718074464701597E-2"/>
                  <c:y val="-9.23813644238175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084338903358285E-2"/>
                  <c:y val="-7.1385599782040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371568689238841E-2"/>
                  <c:y val="-3.77923763551981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6064580240164103E-2"/>
                  <c:y val="-2.3095341105954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312-4A0A-8556-483364480F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acom setorial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acom setorial '!$C$4:$C$9</c:f>
              <c:numCache>
                <c:formatCode>General</c:formatCode>
                <c:ptCount val="5"/>
                <c:pt idx="0">
                  <c:v>558</c:v>
                </c:pt>
                <c:pt idx="1">
                  <c:v>4603</c:v>
                </c:pt>
                <c:pt idx="2">
                  <c:v>1037</c:v>
                </c:pt>
                <c:pt idx="3">
                  <c:v>2315</c:v>
                </c:pt>
                <c:pt idx="4">
                  <c:v>6293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12-4A0A-8556-483364480FF0}"/>
            </c:ext>
          </c:extLst>
        </c:ser>
        <c:ser>
          <c:idx val="2"/>
          <c:order val="2"/>
          <c:tx>
            <c:strRef>
              <c:f>'tabela dinamica acom setorial '!$D$3</c:f>
              <c:strCache>
                <c:ptCount val="1"/>
                <c:pt idx="0">
                  <c:v> 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0940724010417966E-2"/>
                  <c:y val="-2.3095341105954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688EB8E-5114-418F-9002-972BB16EFC3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312-4A0A-8556-483364480F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9777350454283634E-2"/>
                  <c:y val="-6.29872939253301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574459571761277E-2"/>
                  <c:y val="-1.6796611713421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705543007813558E-2"/>
                  <c:y val="-5.45889054081288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312-4A0A-8556-483364480FF0}"/>
                </c:ext>
                <c:ext xmlns:c15="http://schemas.microsoft.com/office/drawing/2012/chart" uri="{CE6537A1-D6FC-4f65-9D91-7224C49458BB}">
                  <c15:layout>
                    <c:manualLayout>
                      <c:w val="7.3455406334321682E-2"/>
                      <c:h val="5.350778885005865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acom setorial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acom setorial '!$D$4:$D$9</c:f>
              <c:numCache>
                <c:formatCode>General</c:formatCode>
                <c:ptCount val="5"/>
                <c:pt idx="0">
                  <c:v>79</c:v>
                </c:pt>
                <c:pt idx="1">
                  <c:v>-377</c:v>
                </c:pt>
                <c:pt idx="2">
                  <c:v>49</c:v>
                </c:pt>
                <c:pt idx="3">
                  <c:v>136</c:v>
                </c:pt>
                <c:pt idx="4">
                  <c:v>1029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12-4A0A-8556-483364480F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0060064"/>
        <c:axId val="970058976"/>
      </c:barChart>
      <c:catAx>
        <c:axId val="97006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0058976"/>
        <c:crosses val="autoZero"/>
        <c:auto val="1"/>
        <c:lblAlgn val="ctr"/>
        <c:lblOffset val="100"/>
        <c:noMultiLvlLbl val="0"/>
      </c:catAx>
      <c:valAx>
        <c:axId val="97005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006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3303870974361"/>
          <c:y val="0.37483275716215952"/>
          <c:w val="0.1776893715657579"/>
          <c:h val="0.16961635117086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de novembro Rio Grande 2022.xlsx]Planilha2!Tabela dinâmica4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>
                <a:effectLst/>
              </a:rPr>
              <a:t>Movimentação do emprego formal celetista por setor da atividade econômica, admissões, desligamentos e saldos, Pelotas, período de doze meses</a:t>
            </a:r>
            <a:endParaRPr lang="pt-BR" sz="2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4141414328871586E-2"/>
                  <c:y val="-4.40095927050816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888889404396894E-2"/>
                  <c:y val="-5.9412950151859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747475075525268E-2"/>
                  <c:y val="-2.42052759877943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353535822179039E-2"/>
                  <c:y val="-5.06110316108430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4242425226575717E-2"/>
                  <c:y val="1.76038370820322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Planilha2!$B$4:$B$9</c:f>
              <c:numCache>
                <c:formatCode>General</c:formatCode>
                <c:ptCount val="5"/>
                <c:pt idx="0">
                  <c:v>727</c:v>
                </c:pt>
                <c:pt idx="1">
                  <c:v>5258</c:v>
                </c:pt>
                <c:pt idx="2">
                  <c:v>1265</c:v>
                </c:pt>
                <c:pt idx="3">
                  <c:v>2847</c:v>
                </c:pt>
                <c:pt idx="4">
                  <c:v>8370</c:v>
                </c:pt>
              </c:numCache>
            </c:numRef>
          </c:val>
        </c:ser>
        <c:ser>
          <c:idx val="1"/>
          <c:order val="1"/>
          <c:tx>
            <c:strRef>
              <c:f>Planilha2!$C$3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535353582217906E-3"/>
                  <c:y val="-0.134229257750496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282828657743161E-2"/>
                  <c:y val="-3.7408153799318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461279851815795E-2"/>
                  <c:y val="-2.8606235258302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282828657743075E-2"/>
                  <c:y val="-3.52076741640646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245791792542022E-2"/>
                  <c:y val="-1.10023981762702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Planilha2!$C$4:$C$9</c:f>
              <c:numCache>
                <c:formatCode>General</c:formatCode>
                <c:ptCount val="5"/>
                <c:pt idx="0">
                  <c:v>660</c:v>
                </c:pt>
                <c:pt idx="1">
                  <c:v>5315</c:v>
                </c:pt>
                <c:pt idx="2">
                  <c:v>1280</c:v>
                </c:pt>
                <c:pt idx="3">
                  <c:v>2981</c:v>
                </c:pt>
                <c:pt idx="4">
                  <c:v>7246</c:v>
                </c:pt>
              </c:numCache>
            </c:numRef>
          </c:val>
        </c:ser>
        <c:ser>
          <c:idx val="2"/>
          <c:order val="2"/>
          <c:tx>
            <c:strRef>
              <c:f>Planilha2!$D$3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0033670299234717E-2"/>
                  <c:y val="-2.6405755623048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72C6F1A-1577-4A56-9D39-813EB766028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B084816-A1E6-4E5F-BA4E-BD5A64AF88F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BA86F49-6ACC-43B1-BC5C-7B9B0D335B1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7676767911089478E-2"/>
                  <c:y val="-4.84105519755888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Planilha2!$D$4:$D$9</c:f>
              <c:numCache>
                <c:formatCode>General</c:formatCode>
                <c:ptCount val="5"/>
                <c:pt idx="0">
                  <c:v>67</c:v>
                </c:pt>
                <c:pt idx="1">
                  <c:v>-57</c:v>
                </c:pt>
                <c:pt idx="2">
                  <c:v>-15</c:v>
                </c:pt>
                <c:pt idx="3">
                  <c:v>-184</c:v>
                </c:pt>
                <c:pt idx="4">
                  <c:v>1124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3342576"/>
        <c:axId val="1003342032"/>
      </c:barChart>
      <c:catAx>
        <c:axId val="100334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003342032"/>
        <c:crosses val="autoZero"/>
        <c:auto val="1"/>
        <c:lblAlgn val="ctr"/>
        <c:lblOffset val="100"/>
        <c:noMultiLvlLbl val="0"/>
      </c:catAx>
      <c:valAx>
        <c:axId val="100334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00334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acumulado do ano de 2022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15672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B8-4278-A489-C9F370C95540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14756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B8-4278-A489-C9F370C95540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916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B8-4278-A489-C9F370C955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5958432"/>
        <c:axId val="955959520"/>
      </c:barChart>
      <c:catAx>
        <c:axId val="955958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55959520"/>
        <c:crosses val="autoZero"/>
        <c:auto val="1"/>
        <c:lblAlgn val="ctr"/>
        <c:lblOffset val="100"/>
        <c:noMultiLvlLbl val="0"/>
      </c:catAx>
      <c:valAx>
        <c:axId val="95595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5955712"/>
        <c:axId val="955951904"/>
      </c:lineChart>
      <c:catAx>
        <c:axId val="9559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1904"/>
        <c:crosses val="autoZero"/>
        <c:auto val="1"/>
        <c:lblAlgn val="ctr"/>
        <c:lblOffset val="100"/>
        <c:noMultiLvlLbl val="0"/>
      </c:catAx>
      <c:valAx>
        <c:axId val="95595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5963328"/>
        <c:axId val="955954080"/>
      </c:barChart>
      <c:catAx>
        <c:axId val="955963328"/>
        <c:scaling>
          <c:orientation val="minMax"/>
        </c:scaling>
        <c:delete val="1"/>
        <c:axPos val="b"/>
        <c:majorTickMark val="none"/>
        <c:minorTickMark val="none"/>
        <c:tickLblPos val="nextTo"/>
        <c:crossAx val="955954080"/>
        <c:crosses val="autoZero"/>
        <c:auto val="1"/>
        <c:lblAlgn val="ctr"/>
        <c:lblOffset val="100"/>
        <c:noMultiLvlLbl val="0"/>
      </c:catAx>
      <c:valAx>
        <c:axId val="95595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6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período de doze meses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m'!$H$2</c:f>
              <c:numCache>
                <c:formatCode>#,##0</c:formatCode>
                <c:ptCount val="1"/>
                <c:pt idx="0">
                  <c:v>18417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17-47B5-8E29-FFEEE240B489}"/>
            </c:ext>
          </c:extLst>
        </c:ser>
        <c:ser>
          <c:idx val="1"/>
          <c:order val="1"/>
          <c:tx>
            <c:strRef>
              <c:f>'12 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m'!$I$2</c:f>
              <c:numCache>
                <c:formatCode>#,##0</c:formatCode>
                <c:ptCount val="1"/>
                <c:pt idx="0">
                  <c:v>17482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17-47B5-8E29-FFEEE240B489}"/>
            </c:ext>
          </c:extLst>
        </c:ser>
        <c:ser>
          <c:idx val="2"/>
          <c:order val="2"/>
          <c:tx>
            <c:strRef>
              <c:f>'12 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m'!$J$2</c:f>
              <c:numCache>
                <c:formatCode>#,##0</c:formatCode>
                <c:ptCount val="1"/>
                <c:pt idx="0">
                  <c:v>935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17-47B5-8E29-FFEEE240B4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5963872"/>
        <c:axId val="955964416"/>
      </c:barChart>
      <c:catAx>
        <c:axId val="955963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55964416"/>
        <c:crosses val="autoZero"/>
        <c:auto val="1"/>
        <c:lblAlgn val="ctr"/>
        <c:lblOffset val="100"/>
        <c:noMultiLvlLbl val="0"/>
      </c:catAx>
      <c:valAx>
        <c:axId val="95596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6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 i="0" baseline="0"/>
              <a:t>Evolução mensal dos saldos do emprego formal celetista, Rio Grande, novembro de 2021 a novembro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m'!$B$27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053DBACE-A3DF-4331-998F-9FF291A4D88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556C630-BE4C-4FAE-A74E-0F61E6659CB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EC46DED-505E-423D-ABF8-E1058360ACD9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73E002A-0C57-4F5C-8123-B31B5423A7BA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39333F8D-4D3B-463D-8332-948A7B025C2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64FA89C3-7867-4CD6-AD08-DB260C36989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B1A94866-9D4D-4F67-A80D-5A552606FC4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0585142E-9EE8-4D61-A905-09F04E5C73EE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B30-4A15-9A92-DF4F096E6E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 m'!$A$28:$A$40</c:f>
              <c:numCache>
                <c:formatCode>mmm\-yy</c:formatCode>
                <c:ptCount val="13"/>
                <c:pt idx="0">
                  <c:v>44501</c:v>
                </c:pt>
                <c:pt idx="1">
                  <c:v>44531</c:v>
                </c:pt>
                <c:pt idx="2">
                  <c:v>44562</c:v>
                </c:pt>
                <c:pt idx="3">
                  <c:v>44593</c:v>
                </c:pt>
                <c:pt idx="4">
                  <c:v>44621</c:v>
                </c:pt>
                <c:pt idx="5">
                  <c:v>44652</c:v>
                </c:pt>
                <c:pt idx="6">
                  <c:v>44682</c:v>
                </c:pt>
                <c:pt idx="7">
                  <c:v>44713</c:v>
                </c:pt>
                <c:pt idx="8">
                  <c:v>44743</c:v>
                </c:pt>
                <c:pt idx="9">
                  <c:v>44774</c:v>
                </c:pt>
                <c:pt idx="10">
                  <c:v>44805</c:v>
                </c:pt>
                <c:pt idx="11">
                  <c:v>44835</c:v>
                </c:pt>
                <c:pt idx="12">
                  <c:v>44866</c:v>
                </c:pt>
              </c:numCache>
            </c:numRef>
          </c:cat>
          <c:val>
            <c:numRef>
              <c:f>'12 m'!$B$28:$B$40</c:f>
              <c:numCache>
                <c:formatCode>General</c:formatCode>
                <c:ptCount val="13"/>
                <c:pt idx="0">
                  <c:v>248</c:v>
                </c:pt>
                <c:pt idx="1">
                  <c:v>-229</c:v>
                </c:pt>
                <c:pt idx="2" formatCode="#,##0">
                  <c:v>-8</c:v>
                </c:pt>
                <c:pt idx="3" formatCode="#,##0">
                  <c:v>246</c:v>
                </c:pt>
                <c:pt idx="4" formatCode="#,##0">
                  <c:v>143</c:v>
                </c:pt>
                <c:pt idx="5" formatCode="#,##0">
                  <c:v>70</c:v>
                </c:pt>
                <c:pt idx="6" formatCode="#,##0">
                  <c:v>-331</c:v>
                </c:pt>
                <c:pt idx="7" formatCode="#,##0">
                  <c:v>-114</c:v>
                </c:pt>
                <c:pt idx="8" formatCode="#,##0">
                  <c:v>-5</c:v>
                </c:pt>
                <c:pt idx="9">
                  <c:v>103</c:v>
                </c:pt>
                <c:pt idx="10">
                  <c:v>141</c:v>
                </c:pt>
                <c:pt idx="11">
                  <c:v>65</c:v>
                </c:pt>
                <c:pt idx="12">
                  <c:v>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B30-4A15-9A92-DF4F096E6E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5950272"/>
        <c:axId val="955950816"/>
      </c:barChart>
      <c:dateAx>
        <c:axId val="955950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955950816"/>
        <c:crosses val="autoZero"/>
        <c:auto val="1"/>
        <c:lblOffset val="100"/>
        <c:baseTimeUnit val="months"/>
      </c:dateAx>
      <c:valAx>
        <c:axId val="9559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95595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5954624"/>
        <c:axId val="955952448"/>
      </c:lineChart>
      <c:catAx>
        <c:axId val="9559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2448"/>
        <c:crosses val="autoZero"/>
        <c:auto val="1"/>
        <c:lblAlgn val="ctr"/>
        <c:lblOffset val="100"/>
        <c:noMultiLvlLbl val="0"/>
      </c:catAx>
      <c:valAx>
        <c:axId val="95595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955168"/>
        <c:axId val="95595625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95595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6256"/>
        <c:crosses val="autoZero"/>
        <c:auto val="1"/>
        <c:lblAlgn val="ctr"/>
        <c:lblOffset val="100"/>
        <c:noMultiLvlLbl val="0"/>
      </c:catAx>
      <c:valAx>
        <c:axId val="95595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59551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/>
              <a:t>Evolução mensal dos estoques de emprego formal celetista, Rio Grande, novembro de 2021 a novembro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m'!$B$47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2.1487904645194416E-17"/>
                  <c:y val="-0.2304548121998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162431977768176E-3"/>
                  <c:y val="-0.152144924559125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8604053296279577E-3"/>
                  <c:y val="-0.1163461187805080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951618580777664E-17"/>
                  <c:y val="-0.212555409310543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8604053296278718E-3"/>
                  <c:y val="-0.183468879615416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1720810659254196E-3"/>
                  <c:y val="-0.120820969502835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0659254196E-3"/>
                  <c:y val="-5.81730593902540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 m'!$A$48:$A$60</c:f>
              <c:numCache>
                <c:formatCode>mmm\-yy</c:formatCode>
                <c:ptCount val="13"/>
                <c:pt idx="0">
                  <c:v>44501</c:v>
                </c:pt>
                <c:pt idx="1">
                  <c:v>44531</c:v>
                </c:pt>
                <c:pt idx="2">
                  <c:v>44562</c:v>
                </c:pt>
                <c:pt idx="3">
                  <c:v>44593</c:v>
                </c:pt>
                <c:pt idx="4">
                  <c:v>44621</c:v>
                </c:pt>
                <c:pt idx="5">
                  <c:v>44652</c:v>
                </c:pt>
                <c:pt idx="6">
                  <c:v>44682</c:v>
                </c:pt>
                <c:pt idx="7">
                  <c:v>44713</c:v>
                </c:pt>
                <c:pt idx="8">
                  <c:v>44743</c:v>
                </c:pt>
                <c:pt idx="9">
                  <c:v>44774</c:v>
                </c:pt>
                <c:pt idx="10">
                  <c:v>44805</c:v>
                </c:pt>
                <c:pt idx="11">
                  <c:v>44835</c:v>
                </c:pt>
                <c:pt idx="12">
                  <c:v>44866</c:v>
                </c:pt>
              </c:numCache>
            </c:numRef>
          </c:cat>
          <c:val>
            <c:numRef>
              <c:f>'12 m'!$B$48:$B$60</c:f>
              <c:numCache>
                <c:formatCode>#,##0</c:formatCode>
                <c:ptCount val="13"/>
                <c:pt idx="0">
                  <c:v>36575</c:v>
                </c:pt>
                <c:pt idx="1">
                  <c:v>36346</c:v>
                </c:pt>
                <c:pt idx="2">
                  <c:v>36495</c:v>
                </c:pt>
                <c:pt idx="3">
                  <c:v>36741</c:v>
                </c:pt>
                <c:pt idx="4">
                  <c:v>36884</c:v>
                </c:pt>
                <c:pt idx="5">
                  <c:v>36954</c:v>
                </c:pt>
                <c:pt idx="6">
                  <c:v>36623</c:v>
                </c:pt>
                <c:pt idx="7">
                  <c:v>36509</c:v>
                </c:pt>
                <c:pt idx="8">
                  <c:v>36504</c:v>
                </c:pt>
                <c:pt idx="9">
                  <c:v>36607</c:v>
                </c:pt>
                <c:pt idx="10">
                  <c:v>36748</c:v>
                </c:pt>
                <c:pt idx="11">
                  <c:v>36813</c:v>
                </c:pt>
                <c:pt idx="12">
                  <c:v>37419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54-4FED-8CE1-EA181CFE6B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5949728"/>
        <c:axId val="970050816"/>
      </c:barChart>
      <c:dateAx>
        <c:axId val="9559497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970050816"/>
        <c:crosses val="autoZero"/>
        <c:auto val="1"/>
        <c:lblOffset val="100"/>
        <c:baseTimeUnit val="months"/>
      </c:dateAx>
      <c:valAx>
        <c:axId val="9700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95594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CDD268CF-8417-2370-F2AD-E6DDE3B48B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150B456-0BCC-11C3-EEAE-F83D816EF4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A01E1F-7BF1-4286-95DE-08BD0DE19083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4B84BA6D-CCD6-4DA6-0929-FE3B2C73D4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7A0F4ED0-1461-9874-4CE9-A1B4D0A22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B6C3A64-3146-55F3-FF60-8E2E0C0CC2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AAEADAB-AC47-979B-88E7-466DA397FA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D9CA54-082A-4569-BBCB-0C0B86437B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14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xmlns="" id="{E711E4A7-BC05-8B32-CFAC-B69541BC88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xmlns="" id="{6ABFF6D5-3D0A-3A50-B159-8422AD8FD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xmlns="" id="{E3CCA32E-9B7E-DB23-90E6-1E102FD64B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1AFB37-F824-4096-AF1E-601FF7FDF10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17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xmlns="" id="{FFB94938-74FB-7E65-24D9-EEA0D6B35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xmlns="" id="{FE30EA34-76F0-61C8-4AD3-C4DF590BB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xmlns="" id="{A46005FC-D441-2612-9D7F-7D47E1169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092D06-87F7-46A4-9BA2-E3B0979D8F31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8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xmlns="" id="{A274EFA8-1D9C-07FF-D7A6-0AA0D9D4B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xmlns="" id="{426593C7-ED1D-FCFF-16CC-9AEC275EB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xmlns="" id="{8CBDE7AD-D961-93B3-7BDD-C8427CC3D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41B881-AD81-40D8-AE89-AE410A54A2A3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xmlns="" id="{CE1DAB34-F708-C7BD-91B3-175881375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xmlns="" id="{5CCDFC20-7124-C754-0668-4651C9035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xmlns="" id="{0BEC22D3-E8F1-C614-2C99-944FEAC98F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30DC4C-BA24-4396-89C9-477CC1CD9D93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88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xmlns="" id="{CE303C5C-0118-9BFC-5BF3-C3B87EC39E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xmlns="" id="{23F6BD5B-1732-4E16-A388-D26FAF0AD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xmlns="" id="{F516EB96-C0F7-68B7-8BFF-CCE6B3165B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423AD6-456F-4CF7-A55E-1C07C77D2AC1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58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xmlns="" id="{7E229C41-00B2-CBAB-E1F9-AFDF9A926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xmlns="" id="{CFD430BA-A5B6-F96F-877A-71C9D36FC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xmlns="" id="{09C06F0F-CB00-B3D9-5701-193EF8C6D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54E3FE-67B2-4727-A2AE-36DDEC39BD43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91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1">
            <a:extLst>
              <a:ext uri="{FF2B5EF4-FFF2-40B4-BE49-F238E27FC236}">
                <a16:creationId xmlns:a16="http://schemas.microsoft.com/office/drawing/2014/main" xmlns="" id="{8CF00429-2068-9524-56A0-DFBB995B7D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5" name="PlaceHolder 2">
            <a:extLst>
              <a:ext uri="{FF2B5EF4-FFF2-40B4-BE49-F238E27FC236}">
                <a16:creationId xmlns:a16="http://schemas.microsoft.com/office/drawing/2014/main" xmlns="" id="{82EBE9AE-63F9-C2DB-5E8F-32218A73C89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2" name="PlaceHolder 3">
            <a:extLst>
              <a:ext uri="{FF2B5EF4-FFF2-40B4-BE49-F238E27FC236}">
                <a16:creationId xmlns:a16="http://schemas.microsoft.com/office/drawing/2014/main" xmlns="" id="{61F265F0-DE02-E53F-6BC2-B33B572B2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C8983A1D-C3DD-45FD-8390-20822960676A}" type="slidenum">
              <a:rPr lang="pt-BR" altLang="en-US" smtClean="0">
                <a:solidFill>
                  <a:srgbClr val="000000"/>
                </a:solidFill>
              </a:rPr>
              <a:pPr/>
              <a:t>17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9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xmlns="" id="{41C2F82D-3F6A-45EC-A851-4884F83CA5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xmlns="" id="{6E067A9C-45AF-E81F-376D-64C23DAFC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xmlns="" id="{FBCEF41C-82ED-CFAF-8238-5CD849FEC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CED7E4-5AB8-493B-9CAD-CA93D677197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1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xmlns="" id="{AF5D569F-B4D3-1161-3E17-3727C771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xmlns="" id="{137318B8-EF9D-CF79-B706-D485C953E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xmlns="" id="{4E8A678E-998D-753B-DDA5-97143689A4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4FC3DA-18D6-4465-893F-C7AEABC34D4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5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xmlns="" id="{E440CDA4-033D-883C-8F42-9B5658E6A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xmlns="" id="{DC705587-B544-D2A3-24B9-AEB1BA817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xmlns="" id="{D2B084D0-87BC-B9A1-DB1B-279FAF6AE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97FB9F-4313-4714-958D-69A5AB389D0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5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73388ECD-10B4-258B-6FA0-0BAF6930D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7D5A02FB-AE63-A35D-6BD3-D43BEEBE6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FE7491CD-48F1-9D34-0AF8-9A3B6AEBB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733B7E-BBC6-426A-B934-8A7BCB749EC8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17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ACF6F9D4-8E40-4E82-B153-A8AA72B26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B519A362-9323-A31F-C897-F8F9700EB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D65C6824-3DD6-5E87-D8E0-9ACA66335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62BF11-79C1-49F2-9AD3-5951C81470E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7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xmlns="" id="{2BF7AA05-C5F0-B23D-5CBB-9A429BA2C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xmlns="" id="{1A394301-F390-7BB9-6866-8A4C87D96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xmlns="" id="{D9A56D19-F0FF-5B00-4F5F-427A4B0D4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17A7AE-48C3-468A-967F-D2734BF45003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79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xmlns="" id="{FB33960D-8DB8-A6E3-B2A3-3E7738EA45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xmlns="" id="{89C9E672-E997-D2AE-52D7-E6B80E45C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4580" name="Espaço Reservado para Número de Slide 3">
            <a:extLst>
              <a:ext uri="{FF2B5EF4-FFF2-40B4-BE49-F238E27FC236}">
                <a16:creationId xmlns:a16="http://schemas.microsoft.com/office/drawing/2014/main" xmlns="" id="{1F78341B-F8FB-7ADF-0762-4708C0D3C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C7E9CA-62A7-4C2B-877B-823DDD9D8F3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99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xmlns="" id="{D447FB1A-14B1-7C00-A409-2933AD5A0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xmlns="" id="{3063C752-FD2D-67F5-72FF-028B15D72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xmlns="" id="{22A56B09-482C-0755-FEFF-9071111FB0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CAE9E0-328D-4D96-B562-6D2ACE21AA33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2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39A89E9-702F-C32A-81C1-C4E67173AF12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2C6156D8-46C1-781B-5884-B3F60E54080A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B473AB5D-7121-42B8-9DD1-2D07827397F3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03E5BB45-147D-5C57-AE51-F0726490C1E5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ABDD77D2-568D-130F-A817-329D3022B08C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xmlns="" id="{D253151F-19E3-D519-8EFA-8F05AD505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9E3FF7FE-CA92-53A6-B0F2-D0EBAB82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C2D7-9333-4993-98F9-51529F78ADA4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9C5F452C-6758-2A0E-25EC-EA17A0BE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4310ECBA-88C8-E25C-3D4E-A6A59D6B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05F169F-7C3C-4F8A-A717-BB1331E0DF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79861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CAAC62-2582-345F-2F42-1C91403F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4BB7-448E-41EB-821B-11FE117FC5A7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71BAA2-222E-DB06-96C6-A7D93C52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F77897-49C3-07ED-DB85-6541922A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0E00-A8E5-4126-BFF1-0400A3F04D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74581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2FD33-0A23-B2B2-F675-E5EFBD25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E155B-6D90-4990-A6D4-C9143DE59C54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AF9A2E-CEA1-CDB5-138D-8B0D30E4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AA3D7E-3166-6012-ACFC-2DF88DE6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D36D-386C-4D5D-9F04-EC39843564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36081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9DD35D-4018-FCA8-41C1-71E2BF40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6F51-8403-4287-84E0-39DC9859EB47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6EAA06-62C0-A6D4-6938-0E066D52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52FE71-0F70-84AD-9193-EA5DCD11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3E64A-1517-4B92-B0F0-8777350534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0658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6A36CDF-5F96-88FB-140B-B36E6333F54A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341C48FC-653E-C6CD-6DA5-B59B2F33D4B0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xmlns="" id="{F991DBCB-2E1E-BBBE-1DAA-A4A8452CE07C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A4EABB5F-1117-7922-CFA2-DF0D8A68A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08C2B44A-04EB-81D7-AB06-1233111D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C2262-7EAD-440B-B54A-901F72DC79C6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9033FB45-E9A9-5075-193C-802BC482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7FBB5BE2-4562-4B55-7D2F-E2823601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086FDB0-4D7C-442D-8BA5-DDB003591E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98591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60646D6-641E-3514-D971-681DFAD5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C5C9-9900-4E41-B6F9-62254A1454E2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1398E2A-BB4F-564E-D719-57448185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9EFC020-3DB2-DD26-CAF8-44D2D88BB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DD1B-E391-4AE4-8E24-2FFD532AAA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75281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39B3414-099A-A3DE-9843-199FC40D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A446-8E5E-4778-ABED-6529EC7AF82A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23C6AEC-DE86-348D-156F-31BA442E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197AF286-EE95-BCA7-4403-A92CCDBC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1EB2-E0D0-47FC-A7F3-57085D1AFF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80935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94DFCDD-322F-F935-C7D3-5F1CC10B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6758-2C2A-4118-9E4B-E402EE130FDD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97C439EA-3F26-59CE-B306-AD33E3C2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542EA65-7FC0-5E23-3288-FD6416F2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6F36-1DCB-4410-A6A4-478337027A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61893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5427439-E19B-1E6B-AA97-80E0EE90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E077-678F-448A-93D0-A30F37A430F2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136F60B4-069F-F873-4027-684ECEDD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054CFB6-4295-4A4A-88B8-5854DE02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97E-B9B7-4E9A-95E3-A28A591520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54964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3B782776-3EEC-523D-E018-4221B03C4E61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D68AD40A-6881-E191-8F40-783A885B04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1C943CC4-2E8A-26A1-CAF1-24AF0D57EB5A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370D6202-064E-8C5C-074E-1A5CF223B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635DD50E-95CD-CF5F-F683-EF29A3BE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ED71-F691-430F-AC13-0F262EA8F49F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903EDAA4-8A70-6352-94AA-0C5352E3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ABEADC81-81FA-11C7-1A87-3D5D3E6B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EE04E-E084-4136-8ACA-3871CE65EB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42918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7BEE659-BEE5-ECD0-F516-4F1389C7970D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xmlns="" id="{32E417BC-87C8-0C15-0871-B723D9C7FE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xmlns="" id="{0DDEC294-9431-8F2A-4A26-CE9E2ACC4F6E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xmlns="" id="{BF2F2FB3-E528-7D0E-7879-F681EC243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96FDBF1A-76D7-FCEE-068C-154A0FE2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E2F1-9E0E-441C-BD02-6E60C5F194EC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DA77F51A-D920-0E8E-0523-F5D3D2BD8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98B3C-D470-4CBD-9AEE-16D2FEB07F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85646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29CCCC-B7CC-A4BA-52BB-81F9A4BB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3813D785-609D-C311-5167-A7E9D9193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1E75CB-DE18-0F85-F432-3170D49B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70F1298-F1C6-4B98-9CDE-5E72D9FA2D8F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3C7B07-BB7C-B0AB-CEB8-F7E38C128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xmlns="" id="{782DA4F0-3899-CCB8-5BB6-0710D6A9C2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E54E390-9F3A-1744-8933-ED57E7C7B57E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xmlns="" id="{0C00976E-77ED-8055-99E6-CA002BC47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6462B9-298B-7D24-1ADA-C233DC479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C6D429A6-B116-4D5F-97BD-B49341A667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0" r:id="rId2"/>
    <p:sldLayoutId id="2147484208" r:id="rId3"/>
    <p:sldLayoutId id="2147484201" r:id="rId4"/>
    <p:sldLayoutId id="2147484202" r:id="rId5"/>
    <p:sldLayoutId id="2147484203" r:id="rId6"/>
    <p:sldLayoutId id="2147484204" r:id="rId7"/>
    <p:sldLayoutId id="2147484209" r:id="rId8"/>
    <p:sldLayoutId id="2147484210" r:id="rId9"/>
    <p:sldLayoutId id="2147484205" r:id="rId10"/>
    <p:sldLayoutId id="2147484206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p.ufpel.edu.br/observatoriosocia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9E8A97-FDB4-3167-75D6-49F47DB15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11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novembro DE 2022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012FB33-5F69-24A4-8EB0-B8F3BD070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i="1" dirty="0"/>
              <a:t>Pelotas, outubro de 2023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74660D-7FD9-BF13-674F-7517870F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</a:t>
            </a:r>
            <a:r>
              <a:rPr lang="pt-BR" sz="4400" dirty="0"/>
              <a:t>conjuntura</a:t>
            </a:r>
            <a:r>
              <a:rPr lang="pt-BR" sz="4800" dirty="0"/>
              <a:t> </a:t>
            </a:r>
            <a:r>
              <a:rPr lang="pt-BR" sz="4400" dirty="0"/>
              <a:t>setorial do emprego EM </a:t>
            </a:r>
            <a:r>
              <a:rPr lang="pt-BR" sz="4400" dirty="0" smtClean="0"/>
              <a:t>nove</a:t>
            </a:r>
            <a:r>
              <a:rPr lang="pt-BR" sz="4400" dirty="0" smtClean="0"/>
              <a:t>mbro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46DEF86-C4C8-8D21-E77A-EFD0C39B0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5" y="1121706"/>
            <a:ext cx="11877870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novembro (+606 vínculos) foi puxado principalmente pelo setor de serviços (+442</a:t>
            </a:r>
            <a:r>
              <a:rPr lang="pt-BR" sz="3200" b="1" dirty="0"/>
              <a:t> </a:t>
            </a:r>
            <a:r>
              <a:rPr lang="pt-BR" sz="3200" dirty="0"/>
              <a:t>vínculos), seguido pelo setor do </a:t>
            </a:r>
            <a:r>
              <a:rPr lang="pt-BR" sz="3200" dirty="0" smtClean="0"/>
              <a:t>comércio </a:t>
            </a:r>
            <a:r>
              <a:rPr lang="pt-BR" sz="3200" dirty="0"/>
              <a:t>(+222 vínculos) e o setor da construção (+</a:t>
            </a:r>
            <a:r>
              <a:rPr lang="pt-BR" sz="3200" dirty="0" smtClean="0"/>
              <a:t>9 vínculos</a:t>
            </a:r>
            <a:r>
              <a:rPr lang="pt-BR" sz="3200" dirty="0"/>
              <a:t>). A agropecuária (</a:t>
            </a:r>
            <a:r>
              <a:rPr lang="pt-BR" sz="3200" dirty="0">
                <a:solidFill>
                  <a:srgbClr val="FF0000"/>
                </a:solidFill>
              </a:rPr>
              <a:t>-39 </a:t>
            </a:r>
            <a:r>
              <a:rPr lang="pt-BR" sz="3200" dirty="0"/>
              <a:t>vínculos)  e a indústria (</a:t>
            </a:r>
            <a:r>
              <a:rPr lang="pt-BR" sz="3200" dirty="0">
                <a:solidFill>
                  <a:srgbClr val="FF0000"/>
                </a:solidFill>
              </a:rPr>
              <a:t>-28 </a:t>
            </a:r>
            <a:r>
              <a:rPr lang="pt-BR" sz="3200" dirty="0"/>
              <a:t>vínculos) apresentaram  saldos negativos.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CAB1F48-671C-26B3-2CB8-23B585F16B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DB36609-3545-0B9C-A393-19C6082E04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B4D87E5-9006-319C-7B3E-AE17F7EA6D00}"/>
              </a:ext>
            </a:extLst>
          </p:cNvPr>
          <p:cNvSpPr txBox="1"/>
          <p:nvPr/>
        </p:nvSpPr>
        <p:spPr>
          <a:xfrm>
            <a:off x="4249738" y="6321425"/>
            <a:ext cx="3692525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EC1072D2-5DBF-E488-92E3-79A1397DECD1}"/>
              </a:ext>
            </a:extLst>
          </p:cNvPr>
          <p:cNvGraphicFramePr>
            <a:graphicFrameLocks/>
          </p:cNvGraphicFramePr>
          <p:nvPr/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5E7C047F-8D2E-BC93-1A75-F18C47ABA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227647"/>
              </p:ext>
            </p:extLst>
          </p:nvPr>
        </p:nvGraphicFramePr>
        <p:xfrm>
          <a:off x="671803" y="605739"/>
          <a:ext cx="10870163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521749-B36A-F36D-A569-82A377DE0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72D27EE-91E9-6216-5DCD-AFAFC30C3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4943751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 no acumulado do ano (+916 vínculos) foi puxado principalmente pelo setor de serviços (+1.029 vínculos), seguido pela indústria (+136 vínculos), pela agropecuária (+79 vínculos) e </a:t>
            </a:r>
            <a:r>
              <a:rPr lang="pt-BR" sz="3200" dirty="0" smtClean="0"/>
              <a:t>pela </a:t>
            </a:r>
            <a:r>
              <a:rPr lang="pt-BR" sz="3200" dirty="0"/>
              <a:t>construção (+49 vínculos). O comércio (</a:t>
            </a:r>
            <a:r>
              <a:rPr lang="pt-BR" sz="3200" dirty="0">
                <a:solidFill>
                  <a:srgbClr val="FF0000"/>
                </a:solidFill>
              </a:rPr>
              <a:t>-377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1D8D123-2113-6742-494B-6E8FC3A46D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0F213-88DD-B861-1733-74D7A404FEC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6C00608-3060-1FCD-2490-379C99F08DB5}"/>
              </a:ext>
            </a:extLst>
          </p:cNvPr>
          <p:cNvSpPr txBox="1"/>
          <p:nvPr/>
        </p:nvSpPr>
        <p:spPr>
          <a:xfrm>
            <a:off x="4249738" y="6484938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AF672EBF-F956-557B-ECD8-24B29CE85C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61848"/>
              </p:ext>
            </p:extLst>
          </p:nvPr>
        </p:nvGraphicFramePr>
        <p:xfrm>
          <a:off x="773724" y="436097"/>
          <a:ext cx="10916528" cy="604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8197A0-B2D8-A00F-5DAB-6B38BC7C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90D2395-8C81-5798-DE64-BFEAE48F8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pt-BR" sz="3200" dirty="0"/>
              <a:t>	O desempenho positivo do emprego formal no mercado de trabalho de Rio Grande no período de doze meses </a:t>
            </a:r>
            <a:r>
              <a:rPr lang="pt-BR" sz="3200" dirty="0" smtClean="0"/>
              <a:t>(+</a:t>
            </a:r>
            <a:r>
              <a:rPr lang="pt-BR" sz="3200" dirty="0" smtClean="0"/>
              <a:t>93</a:t>
            </a:r>
            <a:r>
              <a:rPr lang="pt-BR" sz="3200" dirty="0" smtClean="0"/>
              <a:t>5 </a:t>
            </a:r>
            <a:r>
              <a:rPr lang="pt-BR" sz="3200" dirty="0"/>
              <a:t>vínculos) foi puxado principalmente pelo setor de serviços </a:t>
            </a:r>
            <a:r>
              <a:rPr lang="pt-BR" sz="3200" dirty="0" smtClean="0"/>
              <a:t>(+</a:t>
            </a:r>
            <a:r>
              <a:rPr lang="pt-BR" sz="3200" dirty="0" smtClean="0"/>
              <a:t>1.124</a:t>
            </a:r>
            <a:r>
              <a:rPr lang="pt-BR" sz="3200" dirty="0" smtClean="0"/>
              <a:t> </a:t>
            </a:r>
            <a:r>
              <a:rPr lang="pt-BR" sz="3200" dirty="0"/>
              <a:t>vínculos), seguido pela agropecuária </a:t>
            </a:r>
            <a:r>
              <a:rPr lang="pt-BR" sz="3200" dirty="0" smtClean="0"/>
              <a:t>(+</a:t>
            </a:r>
            <a:r>
              <a:rPr lang="pt-BR" sz="3200" dirty="0"/>
              <a:t>6</a:t>
            </a:r>
            <a:r>
              <a:rPr lang="pt-BR" sz="3200" dirty="0" smtClean="0"/>
              <a:t>7 </a:t>
            </a:r>
            <a:r>
              <a:rPr lang="pt-BR" sz="3200" dirty="0"/>
              <a:t>vínculos</a:t>
            </a:r>
            <a:r>
              <a:rPr lang="pt-BR" sz="3200" dirty="0" smtClean="0"/>
              <a:t>). </a:t>
            </a:r>
            <a:r>
              <a:rPr lang="pt-BR" sz="3200" dirty="0"/>
              <a:t>A indústria </a:t>
            </a:r>
            <a:r>
              <a:rPr lang="pt-BR" sz="3200" dirty="0" smtClean="0"/>
              <a:t>(</a:t>
            </a:r>
            <a:r>
              <a:rPr lang="pt-BR" sz="3200" dirty="0" smtClean="0">
                <a:solidFill>
                  <a:srgbClr val="FF0000"/>
                </a:solidFill>
              </a:rPr>
              <a:t>-184 </a:t>
            </a:r>
            <a:r>
              <a:rPr lang="pt-BR" sz="3200" dirty="0"/>
              <a:t>vínculos</a:t>
            </a:r>
            <a:r>
              <a:rPr lang="pt-BR" sz="3200" dirty="0" smtClean="0"/>
              <a:t>), o comércio (</a:t>
            </a:r>
            <a:r>
              <a:rPr lang="pt-BR" sz="3200" dirty="0" smtClean="0">
                <a:solidFill>
                  <a:srgbClr val="FF0000"/>
                </a:solidFill>
              </a:rPr>
              <a:t>-57 </a:t>
            </a:r>
            <a:r>
              <a:rPr lang="pt-BR" sz="3200" dirty="0"/>
              <a:t>vínculos</a:t>
            </a:r>
            <a:r>
              <a:rPr lang="pt-BR" sz="3200" dirty="0" smtClean="0"/>
              <a:t>) e </a:t>
            </a:r>
            <a:r>
              <a:rPr lang="pt-BR" sz="3200" dirty="0"/>
              <a:t>construção </a:t>
            </a:r>
            <a:r>
              <a:rPr lang="pt-BR" sz="3200" dirty="0" smtClean="0"/>
              <a:t>(-15 vínculos) apresentaram </a:t>
            </a:r>
            <a:r>
              <a:rPr lang="pt-BR" sz="3200" dirty="0"/>
              <a:t>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DF64AE-2F67-A63F-B201-A90810312E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C29EBD1-211A-AD14-DF2F-38FCD7025F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DC3477B-C838-ECBC-CD27-47C6A3BEC6F4}"/>
              </a:ext>
            </a:extLst>
          </p:cNvPr>
          <p:cNvSpPr txBox="1"/>
          <p:nvPr/>
        </p:nvSpPr>
        <p:spPr>
          <a:xfrm>
            <a:off x="4249738" y="63103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439577"/>
              </p:ext>
            </p:extLst>
          </p:nvPr>
        </p:nvGraphicFramePr>
        <p:xfrm>
          <a:off x="751113" y="538843"/>
          <a:ext cx="10776857" cy="577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A59277-F5DF-1DF4-1619-8AA608BE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xmlns="" id="{131233B3-46D9-7BB6-8B6F-6DBFDFCC10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9595" y="1663365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</a:t>
            </a:r>
            <a:endParaRPr lang="pt-BR" altLang="pt-BR" sz="4400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dirty="0" smtClean="0"/>
              <a:t>Dados </a:t>
            </a:r>
            <a:r>
              <a:rPr lang="pt-BR" altLang="pt-BR" dirty="0"/>
              <a:t>atualizados em </a:t>
            </a:r>
            <a:r>
              <a:rPr lang="pt-BR" altLang="pt-BR" dirty="0" smtClean="0"/>
              <a:t>19/05/2023</a:t>
            </a:r>
            <a:endParaRPr lang="pt-BR" alt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>
            <a:extLst>
              <a:ext uri="{FF2B5EF4-FFF2-40B4-BE49-F238E27FC236}">
                <a16:creationId xmlns:a16="http://schemas.microsoft.com/office/drawing/2014/main" xmlns="" id="{48B5AB80-5057-2E56-72F6-5BE097DEE0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063" y="165100"/>
            <a:ext cx="11310937" cy="1243013"/>
          </a:xfrm>
          <a:ln w="0"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pc="-1" dirty="0">
                <a:solidFill>
                  <a:srgbClr val="000000"/>
                </a:solidFill>
              </a:rPr>
              <a:t>Ficha técnica:</a:t>
            </a:r>
            <a:endParaRPr lang="en-US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01" name="PlaceHolder 2">
            <a:extLst>
              <a:ext uri="{FF2B5EF4-FFF2-40B4-BE49-F238E27FC236}">
                <a16:creationId xmlns:a16="http://schemas.microsoft.com/office/drawing/2014/main" xmlns="" id="{35C728A3-AD4D-1621-1091-95BD450A49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563" y="1408113"/>
            <a:ext cx="11268075" cy="5172075"/>
          </a:xfrm>
          <a:ln w="0"/>
        </p:spPr>
        <p:txBody>
          <a:bodyPr rtlCol="0">
            <a:normAutofit fontScale="77000" lnSpcReduction="20000"/>
          </a:bodyPr>
          <a:lstStyle/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500" b="1" spc="-1" dirty="0">
                <a:solidFill>
                  <a:srgbClr val="000000"/>
                </a:solidFill>
              </a:rPr>
              <a:t>OBSERVATÓRIO SOCIAL DO TRABALHO (</a:t>
            </a:r>
            <a:r>
              <a:rPr lang="pt-BR" sz="3500" b="1" spc="-1" dirty="0" err="1">
                <a:solidFill>
                  <a:srgbClr val="000000"/>
                </a:solidFill>
              </a:rPr>
              <a:t>IFISP</a:t>
            </a:r>
            <a:r>
              <a:rPr lang="pt-BR" sz="3500" b="1" spc="-1" dirty="0">
                <a:solidFill>
                  <a:srgbClr val="000000"/>
                </a:solidFill>
              </a:rPr>
              <a:t>/UFPEL)</a:t>
            </a:r>
            <a:endParaRPr lang="en-US" sz="35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Fundador: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 Francisco E. Beckenkamp Vargas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2300" spc="-1" dirty="0">
                <a:solidFill>
                  <a:srgbClr val="000000"/>
                </a:solidFill>
              </a:rPr>
              <a:t>Coordenador: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dirty="0" err="1"/>
              <a:t>Attila</a:t>
            </a:r>
            <a:r>
              <a:rPr lang="pt-BR" sz="2300" b="1" dirty="0"/>
              <a:t> Magno e Silva Barbosa (</a:t>
            </a:r>
            <a:r>
              <a:rPr lang="pt-BR" sz="2300" b="1" dirty="0" err="1"/>
              <a:t>PPGS</a:t>
            </a:r>
            <a:r>
              <a:rPr lang="pt-BR" sz="2300" b="1" dirty="0"/>
              <a:t>/UFPel)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Coordenadora Adjunta: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Prof.ª Ana Paula F. D’Avila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</a:t>
            </a:r>
            <a:r>
              <a:rPr lang="pt-BR" sz="2300" b="1" spc="-1" dirty="0" err="1">
                <a:solidFill>
                  <a:srgbClr val="000000"/>
                </a:solidFill>
              </a:rPr>
              <a:t>Goularte</a:t>
            </a:r>
            <a:r>
              <a:rPr lang="pt-BR" sz="2300" b="1" spc="-1" dirty="0">
                <a:solidFill>
                  <a:srgbClr val="000000"/>
                </a:solidFill>
              </a:rPr>
              <a:t> Junior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400" spc="-1" dirty="0">
                <a:solidFill>
                  <a:srgbClr val="000000"/>
                </a:solidFill>
              </a:rPr>
              <a:t>Portal na internet: </a:t>
            </a:r>
            <a:r>
              <a:rPr lang="pt-BR" sz="2400" u="sng" spc="-1" dirty="0">
                <a:solidFill>
                  <a:srgbClr val="CC9900"/>
                </a:solidFill>
                <a:hlinkClick r:id="rId3"/>
              </a:rPr>
              <a:t>http://wp.ufpel.edu.br/observatoriosocial</a:t>
            </a:r>
            <a:r>
              <a:rPr lang="pt-BR" sz="2400" u="sng" spc="-1" dirty="0">
                <a:solidFill>
                  <a:srgbClr val="CC9900"/>
                </a:solidFill>
              </a:rPr>
              <a:t> </a:t>
            </a:r>
            <a:endParaRPr lang="en-US" sz="24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515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39AA89-9677-3935-D671-95BA3846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NOVEMBRO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xmlns="" id="{1BCBC67B-A764-2479-88AF-F27E406B2D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058863"/>
            <a:ext cx="11791950" cy="538638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000" dirty="0"/>
              <a:t>	Segundo o Novo CAGED (Cadastro Geral de Empregados e Desempregados) da Secretaria Especial de Previdência e Trabalho do Ministério da Economia, no mês de novembro de 2022 ocorreram, em Rio Grande, 1.772 admissões e 1.116 desligamentos, resultando em um saldo de +606 vínculos formais de emprego celetista. Com isso, a taxa de variação do emprego formal foi de +1,64%, com o estoque passando de 36.813 vínculos, em outubro, para 37.419 vínculos, em novembro de 2022.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03A397E-3522-A0F3-4CCB-2621CBBFCE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4C2D67E-3BFE-B5FB-7874-7E6959318AC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E24007F-FAF5-18EF-EEDF-B10B03E2371A}"/>
              </a:ext>
            </a:extLst>
          </p:cNvPr>
          <p:cNvSpPr txBox="1"/>
          <p:nvPr/>
        </p:nvSpPr>
        <p:spPr>
          <a:xfrm>
            <a:off x="4454525" y="62976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06596118-17F2-89AA-6FE0-70C12D351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898804"/>
              </p:ext>
            </p:extLst>
          </p:nvPr>
        </p:nvGraphicFramePr>
        <p:xfrm>
          <a:off x="619431" y="462116"/>
          <a:ext cx="11248103" cy="590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6FD6C5-53E9-B576-9FC2-D63CC37C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1B62908D-5463-4C42-099E-EEAC4D7B51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" y="1268413"/>
            <a:ext cx="11752263" cy="49784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Rio Grande, 15.672 admissões e 14.756 desligamentos, o que resultou em um saldo de +916 vínculos formais de emprego. Nesse período, o estoque passou de 36.346 vínculos, em dezembro de 2021, para 37.419 vínculos, em novembro de 2022, o que corresponde a uma taxa de variação de +2,51%. 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D5AA02-FF27-422C-3218-F87C754B158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6B5FE4-2413-E8E6-E7A3-FB4471582C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C8B49DCF-CD56-E356-FA91-FACA8E381494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6A5CD829-1E2E-A8EB-D5D2-1F410B1A97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48801"/>
              </p:ext>
            </p:extLst>
          </p:nvPr>
        </p:nvGraphicFramePr>
        <p:xfrm>
          <a:off x="648929" y="481782"/>
          <a:ext cx="11041626" cy="5788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924F1B-AD15-4C27-E2E3-B067D41E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xmlns="" id="{66A70593-98CC-10F0-1E2A-BEA7A1433A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7175" y="1212850"/>
            <a:ext cx="11080750" cy="546735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400" dirty="0"/>
              <a:t>Nos últimos doze meses, ocorreram, em Rio Grande, 18.417 admissões e 17.482 desligamentos, o que resultou em um saldo de +935 vínculos formais de emprego. Nesse período, o estoque passou de 36.575 vínculos, em novembro de 2021, para 37.419 vínculos, em novembro de 2022, o que corresponde a uma taxa de variação de  +2,55%. 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F9FA967-C582-F05F-776D-12A25843051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2023BC7-B0B7-5E3B-CFB1-1C2AFE63C61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2A2F1D91-F4DC-1E68-E9AE-69390DFC011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066D4275-3D7C-F36A-543B-1F3AF7F34FC0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D93ED45F-AEBF-0E47-2F21-6EBA071C4B65}"/>
              </a:ext>
            </a:extLst>
          </p:cNvPr>
          <p:cNvGraphicFramePr>
            <a:graphicFrameLocks/>
          </p:cNvGraphicFramePr>
          <p:nvPr/>
        </p:nvGraphicFramePr>
        <p:xfrm>
          <a:off x="678287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0769F85C-2E0C-40F5-6493-560D229B2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363349"/>
              </p:ext>
            </p:extLst>
          </p:nvPr>
        </p:nvGraphicFramePr>
        <p:xfrm>
          <a:off x="678285" y="613507"/>
          <a:ext cx="10916815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12F4652-7AE0-9BB8-8C4E-A4EA7DBBA9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A8C1DD9-E00D-4553-D9D3-8CF4610D21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C370558D-9234-34A4-E31B-E97AEB012686}"/>
              </a:ext>
            </a:extLst>
          </p:cNvPr>
          <p:cNvSpPr txBox="1"/>
          <p:nvPr/>
        </p:nvSpPr>
        <p:spPr>
          <a:xfrm>
            <a:off x="4038600" y="6329363"/>
            <a:ext cx="3833813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B20630B9-98C2-9879-2BEA-2966C412A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287433"/>
              </p:ext>
            </p:extLst>
          </p:nvPr>
        </p:nvGraphicFramePr>
        <p:xfrm>
          <a:off x="707921" y="383459"/>
          <a:ext cx="10776155" cy="594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767CF3-9F4F-C455-871B-9B683C448E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C8BE0C9-D6E0-4687-C8DD-5F805B2675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9794A3C-3C06-039E-A729-F517D8C1DD43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9AA80CA7-603B-583B-CD6E-55C76BF5EB1E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B06F86B7-70D7-91E6-F370-40FE607FDCB5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25E52B8-B3DF-DD97-3B7D-FB6E70E7D0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328818"/>
              </p:ext>
            </p:extLst>
          </p:nvPr>
        </p:nvGraphicFramePr>
        <p:xfrm>
          <a:off x="678285" y="613507"/>
          <a:ext cx="10835428" cy="567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439</Words>
  <Application>Microsoft Office PowerPoint</Application>
  <PresentationFormat>Widescreen</PresentationFormat>
  <Paragraphs>134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Tipo de Madeira</vt:lpstr>
      <vt:lpstr>Boletim Informativo nº 11 novembro DE 2022 A conjuntura do emprego em RIO GRANDE-RS</vt:lpstr>
      <vt:lpstr>A conjuntura do emprego em NOVEMBRO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novembro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08 novembro DE 2022 A conjuntura do emprego em RIO GRANDE-RS</dc:title>
  <dc:creator/>
  <cp:lastModifiedBy/>
  <cp:revision>3</cp:revision>
  <dcterms:created xsi:type="dcterms:W3CDTF">2018-01-27T01:43:35Z</dcterms:created>
  <dcterms:modified xsi:type="dcterms:W3CDTF">2023-10-17T17:09:27Z</dcterms:modified>
</cp:coreProperties>
</file>