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50" d="100"/>
          <a:sy n="50" d="100"/>
        </p:scale>
        <p:origin x="64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SETEMBRO%202022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SETEMBRO%202022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SETEMBRO%202022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bservat&#243;rio%202023.2\Emerson\Boletim%20outubro%20Pel%202022\outubro%20pelota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bservat&#243;rio\Downloads\SETEMBRO%202022%20(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Boletim%20outubro%20Pel%202022\outubro%20pelot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1b8bd32241cfd58/Documentos/outubro%20pelot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1b8bd32241cfd58/Documentos/outubro%20pelot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Movimentação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admissões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desligamentos</a:t>
            </a:r>
            <a:r>
              <a:rPr lang="en-US" sz="2400" b="1" i="0" baseline="0" dirty="0"/>
              <a:t> e </a:t>
            </a:r>
            <a:r>
              <a:rPr lang="en-US" sz="2400" b="1" i="0" baseline="0" dirty="0" err="1"/>
              <a:t>saldo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outubro</a:t>
            </a:r>
            <a:r>
              <a:rPr lang="en-US" sz="2400" b="1" i="0" baseline="0" dirty="0"/>
              <a:t> de 2022</a:t>
            </a:r>
          </a:p>
        </c:rich>
      </c:tx>
      <c:layout>
        <c:manualLayout>
          <c:xMode val="edge"/>
          <c:yMode val="edge"/>
          <c:x val="0.10975966502023531"/>
          <c:y val="3.70382751860983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467307603751464E-2"/>
          <c:y val="0.35328622971828133"/>
          <c:w val="0.70499659289085048"/>
          <c:h val="0.545472780013448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586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69A2E"/>
              </a:solidFill>
              <a:ln w="3175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B53-4110-B44C-11569FC5C03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B53-4110-B44C-11569FC5C03C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3175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B53-4110-B44C-11569FC5C03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53-4110-B44C-11569FC5C03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53-4110-B44C-11569FC5C03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53-4110-B44C-11569FC5C03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'Adm, Des, Saldo'!$B$1:$D$1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'Adm, Des, Saldo'!$B$2:$D$2</c:f>
              <c:numCache>
                <c:formatCode>#,##0</c:formatCode>
                <c:ptCount val="3"/>
                <c:pt idx="0">
                  <c:v>2415</c:v>
                </c:pt>
                <c:pt idx="1">
                  <c:v>2058</c:v>
                </c:pt>
                <c:pt idx="2" formatCode="General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53-4110-B44C-11569FC5C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4221439"/>
        <c:axId val="1"/>
      </c:barChart>
      <c:catAx>
        <c:axId val="18842214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21439"/>
        <c:crosses val="autoZero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60008142673679"/>
          <c:y val="0.46802911371524303"/>
          <c:w val="0.20319123003345518"/>
          <c:h val="0.21549541926457233"/>
        </c:manualLayout>
      </c:layout>
      <c:overlay val="0"/>
      <c:spPr>
        <a:noFill/>
        <a:ln w="3175">
          <a:solidFill>
            <a:srgbClr val="B3B3B3"/>
          </a:solidFill>
          <a:prstDash val="solid"/>
        </a:ln>
      </c:spPr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Movimentação do emprego formal celetista, admissões, desligamentos e saldo, Pelotas, acumulado do ano de 2022</a:t>
            </a:r>
          </a:p>
        </c:rich>
      </c:tx>
      <c:layout>
        <c:manualLayout>
          <c:xMode val="edge"/>
          <c:yMode val="edge"/>
          <c:x val="0.10833686451589003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500407444141157"/>
          <c:y val="0.28223815280277187"/>
          <c:w val="0.63028741407324085"/>
          <c:h val="0.665710796672018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36E-4D79-86A6-329CC150343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36E-4D79-86A6-329CC150343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36E-4D79-86A6-329CC1503436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'Acomulado ano'!$H$1:$J$1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'Acomulado ano'!$H$2:$J$2</c:f>
              <c:numCache>
                <c:formatCode>#,##0</c:formatCode>
                <c:ptCount val="3"/>
                <c:pt idx="0">
                  <c:v>24351</c:v>
                </c:pt>
                <c:pt idx="1">
                  <c:v>22194</c:v>
                </c:pt>
                <c:pt idx="2">
                  <c:v>2157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6E-4D79-86A6-329CC1503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222879"/>
        <c:axId val="1"/>
      </c:barChart>
      <c:catAx>
        <c:axId val="18842228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22879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0361428763287102"/>
          <c:y val="0.44953104880932038"/>
          <c:w val="0.18249582884201807"/>
          <c:h val="0.3036746806649168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Movimentação  do emprego formal celetista, admissões, desligamentos e saldo, Pelotas, período de doze meses</a:t>
            </a:r>
          </a:p>
        </c:rich>
      </c:tx>
      <c:layout>
        <c:manualLayout>
          <c:xMode val="edge"/>
          <c:yMode val="edge"/>
          <c:x val="0.10208666079381945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1897291257353604E-2"/>
          <c:y val="0.24201566763518678"/>
          <c:w val="0.7431018929921186"/>
          <c:h val="0.705933496221059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129-4700-AB70-A98D8C8BB2D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129-4700-AB70-A98D8C8BB2D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129-4700-AB70-A98D8C8BB2D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'12M'!$H$1:$J$1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'12M'!$H$2:$J$2</c:f>
              <c:numCache>
                <c:formatCode>#,##0</c:formatCode>
                <c:ptCount val="3"/>
                <c:pt idx="0">
                  <c:v>33314</c:v>
                </c:pt>
                <c:pt idx="1">
                  <c:v>30211</c:v>
                </c:pt>
                <c:pt idx="2">
                  <c:v>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29-4700-AB70-A98D8C8BB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698463"/>
        <c:axId val="1"/>
      </c:barChart>
      <c:catAx>
        <c:axId val="188369846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3698463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1399754168052951"/>
          <c:y val="0.48729322996559016"/>
          <c:w val="0.18510147499168239"/>
          <c:h val="0.2370516594222079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Evolução mensal dos saldos do emprego formal celetista, Pelotas, outubro de 2021 a outubro de 2022</a:t>
            </a:r>
          </a:p>
        </c:rich>
      </c:tx>
      <c:layout>
        <c:manualLayout>
          <c:xMode val="edge"/>
          <c:yMode val="edge"/>
          <c:x val="0.10417006203450964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9262631233595799E-2"/>
          <c:y val="0.21198129953700343"/>
          <c:w val="0.93779199475065622"/>
          <c:h val="0.71305691304826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'[outubro pelotas.xlsx]12M'!$B$24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68B-4DF7-94FB-45CBA5F65CA9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68B-4DF7-94FB-45CBA5F65CA9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68B-4DF7-94FB-45CBA5F65CA9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68B-4DF7-94FB-45CBA5F65CA9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904C58A1-9AC5-4589-A57E-EA29A7DD7AF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68B-4DF7-94FB-45CBA5F65CA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0AC3DC9-5C6C-4A14-8CA5-2E2F2975EEE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68B-4DF7-94FB-45CBA5F65CA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BD746B0-CCE6-4638-AC8C-3B22ED29A70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68B-4DF7-94FB-45CBA5F65CA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FBF9608-6CF7-4B1B-A8E6-55F4A8160F1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68B-4DF7-94FB-45CBA5F65CA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'[outubro pelotas.xlsx]12M'!$A$25:$A$37</c:f>
              <c:numCache>
                <c:formatCode>mmm\-yy</c:formatCode>
                <c:ptCount val="13"/>
                <c:pt idx="0">
                  <c:v>44470</c:v>
                </c:pt>
                <c:pt idx="1">
                  <c:v>44501</c:v>
                </c:pt>
                <c:pt idx="2">
                  <c:v>44531</c:v>
                </c:pt>
                <c:pt idx="3">
                  <c:v>44562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'[outubro pelotas.xlsx]12M'!$B$25:$B$37</c:f>
              <c:numCache>
                <c:formatCode>#,##0</c:formatCode>
                <c:ptCount val="13"/>
                <c:pt idx="0" formatCode="General">
                  <c:v>434</c:v>
                </c:pt>
                <c:pt idx="1">
                  <c:v>1875</c:v>
                </c:pt>
                <c:pt idx="2">
                  <c:v>-1363</c:v>
                </c:pt>
                <c:pt idx="3" formatCode="General">
                  <c:v>-140</c:v>
                </c:pt>
                <c:pt idx="4" formatCode="General">
                  <c:v>414</c:v>
                </c:pt>
                <c:pt idx="5" formatCode="General">
                  <c:v>523</c:v>
                </c:pt>
                <c:pt idx="6" formatCode="General">
                  <c:v>195</c:v>
                </c:pt>
                <c:pt idx="7" formatCode="General">
                  <c:v>-72</c:v>
                </c:pt>
                <c:pt idx="8" formatCode="General">
                  <c:v>309</c:v>
                </c:pt>
                <c:pt idx="9" formatCode="General">
                  <c:v>-2</c:v>
                </c:pt>
                <c:pt idx="10" formatCode="General">
                  <c:v>184</c:v>
                </c:pt>
                <c:pt idx="11" formatCode="General">
                  <c:v>389</c:v>
                </c:pt>
                <c:pt idx="12" formatCode="General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8B-4DF7-94FB-45CBA5F65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695583"/>
        <c:axId val="1"/>
      </c:barChart>
      <c:catAx>
        <c:axId val="1883695583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pt-BR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3695583"/>
        <c:crossesAt val="0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/>
            </a:pPr>
            <a:r>
              <a:rPr lang="en-US" sz="2400" b="1"/>
              <a:t>Evolução mensal dos estoques de empregos formal celetista, Pelotas, outubro de 2021 a outubro de 2022
</a:t>
            </a:r>
          </a:p>
        </c:rich>
      </c:tx>
      <c:layout>
        <c:manualLayout>
          <c:xMode val="edge"/>
          <c:yMode val="edge"/>
          <c:x val="0.1166704694786508"/>
          <c:y val="1.7361701045439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949941141732684E-2"/>
          <c:y val="0.22813214326929762"/>
          <c:w val="0.89271255005324746"/>
          <c:h val="0.70272871543186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965-47ED-AA8F-7915FA521EED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965-47ED-AA8F-7915FA521EED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965-47ED-AA8F-7915FA521EE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965-47ED-AA8F-7915FA521EED}"/>
              </c:ext>
            </c:extLst>
          </c:dPt>
          <c:dLbls>
            <c:dLbl>
              <c:idx val="2"/>
              <c:layout>
                <c:manualLayout>
                  <c:x val="-2.1870490018661383E-3"/>
                  <c:y val="-5.405406325670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65-47ED-AA8F-7915FA521EED}"/>
                </c:ext>
              </c:extLst>
            </c:dLbl>
            <c:dLbl>
              <c:idx val="3"/>
              <c:layout>
                <c:manualLayout>
                  <c:x val="0"/>
                  <c:y val="-0.13621623940689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5-47ED-AA8F-7915FA521EED}"/>
                </c:ext>
              </c:extLst>
            </c:dLbl>
            <c:dLbl>
              <c:idx val="5"/>
              <c:layout>
                <c:manualLayout>
                  <c:x val="-9.2691621452891896E-3"/>
                  <c:y val="-7.5101766387811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5A-40D0-B8BE-6720F73EC763}"/>
                </c:ext>
              </c:extLst>
            </c:dLbl>
            <c:dLbl>
              <c:idx val="6"/>
              <c:layout>
                <c:manualLayout>
                  <c:x val="-3.4150841199273511E-3"/>
                  <c:y val="-0.14986825383286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65-47ED-AA8F-7915FA521EED}"/>
                </c:ext>
              </c:extLst>
            </c:dLbl>
            <c:dLbl>
              <c:idx val="8"/>
              <c:layout>
                <c:manualLayout>
                  <c:x val="-8.3235265836493297E-3"/>
                  <c:y val="-7.7837851089653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65-47ED-AA8F-7915FA521EED}"/>
                </c:ext>
              </c:extLst>
            </c:dLbl>
            <c:dLbl>
              <c:idx val="10"/>
              <c:layout>
                <c:manualLayout>
                  <c:x val="-5.6629471720707741E-3"/>
                  <c:y val="-0.130752515756855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965-47ED-AA8F-7915FA521EED}"/>
                </c:ext>
              </c:extLst>
            </c:dLbl>
            <c:dLbl>
              <c:idx val="12"/>
              <c:layout>
                <c:manualLayout>
                  <c:x val="-5.4676225046655065E-3"/>
                  <c:y val="-6.9189200968580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65-47ED-AA8F-7915FA521EE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'12M'!$A$43:$A$55</c:f>
              <c:numCache>
                <c:formatCode>mmm\-yy</c:formatCode>
                <c:ptCount val="13"/>
                <c:pt idx="0">
                  <c:v>44470</c:v>
                </c:pt>
                <c:pt idx="1">
                  <c:v>44501</c:v>
                </c:pt>
                <c:pt idx="2">
                  <c:v>44531</c:v>
                </c:pt>
                <c:pt idx="3">
                  <c:v>44562</c:v>
                </c:pt>
                <c:pt idx="4">
                  <c:v>44593</c:v>
                </c:pt>
                <c:pt idx="5">
                  <c:v>44621</c:v>
                </c:pt>
                <c:pt idx="6">
                  <c:v>44652</c:v>
                </c:pt>
                <c:pt idx="7">
                  <c:v>44682</c:v>
                </c:pt>
                <c:pt idx="8">
                  <c:v>44713</c:v>
                </c:pt>
                <c:pt idx="9">
                  <c:v>44743</c:v>
                </c:pt>
                <c:pt idx="10">
                  <c:v>44774</c:v>
                </c:pt>
                <c:pt idx="11">
                  <c:v>44805</c:v>
                </c:pt>
                <c:pt idx="12">
                  <c:v>44835</c:v>
                </c:pt>
              </c:numCache>
            </c:numRef>
          </c:cat>
          <c:val>
            <c:numRef>
              <c:f>'12M'!$B$43:$B$55</c:f>
              <c:numCache>
                <c:formatCode>#,##0</c:formatCode>
                <c:ptCount val="13"/>
                <c:pt idx="0">
                  <c:v>58944</c:v>
                </c:pt>
                <c:pt idx="1">
                  <c:v>60819</c:v>
                </c:pt>
                <c:pt idx="2">
                  <c:v>59456</c:v>
                </c:pt>
                <c:pt idx="3">
                  <c:v>59597</c:v>
                </c:pt>
                <c:pt idx="4">
                  <c:v>60011</c:v>
                </c:pt>
                <c:pt idx="5">
                  <c:v>60534</c:v>
                </c:pt>
                <c:pt idx="6">
                  <c:v>60729</c:v>
                </c:pt>
                <c:pt idx="7">
                  <c:v>60657</c:v>
                </c:pt>
                <c:pt idx="8">
                  <c:v>60966</c:v>
                </c:pt>
                <c:pt idx="9">
                  <c:v>60964</c:v>
                </c:pt>
                <c:pt idx="10">
                  <c:v>61148</c:v>
                </c:pt>
                <c:pt idx="11">
                  <c:v>61537</c:v>
                </c:pt>
                <c:pt idx="12">
                  <c:v>61894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5-47ED-AA8F-7915FA521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219999"/>
        <c:axId val="1"/>
      </c:barChart>
      <c:dateAx>
        <c:axId val="1884219999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pt-BR"/>
          </a:p>
        </c:txPr>
        <c:crossAx val="1"/>
        <c:crossesAt val="0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884219999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/>
              <a:t>Movimentação do emprego formal celetista por setor da atividade econômica, admissões, desligamentos e saldos, Pelotas, outubro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425976555895624E-2"/>
          <c:y val="0.24284350807615404"/>
          <c:w val="0.76829132512055653"/>
          <c:h val="0.67377429741787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outubro'!$B$1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96562422079102E-2"/>
                  <c:y val="-2.9939746680780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47-454B-AAA7-7AF2052FEB41}"/>
                </c:ext>
              </c:extLst>
            </c:dLbl>
            <c:dLbl>
              <c:idx val="1"/>
              <c:layout>
                <c:manualLayout>
                  <c:x val="-2.7931248441582041E-2"/>
                  <c:y val="-2.5662640012097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47-454B-AAA7-7AF2052FEB41}"/>
                </c:ext>
              </c:extLst>
            </c:dLbl>
            <c:dLbl>
              <c:idx val="2"/>
              <c:layout>
                <c:manualLayout>
                  <c:x val="-1.7457030275988775E-2"/>
                  <c:y val="-3.20783000151215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47-454B-AAA7-7AF2052FEB41}"/>
                </c:ext>
              </c:extLst>
            </c:dLbl>
            <c:dLbl>
              <c:idx val="3"/>
              <c:layout>
                <c:manualLayout>
                  <c:x val="-1.7457030275988775E-2"/>
                  <c:y val="-1.92469800090728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547-454B-AAA7-7AF2052FEB41}"/>
                </c:ext>
              </c:extLst>
            </c:dLbl>
            <c:dLbl>
              <c:idx val="4"/>
              <c:layout>
                <c:manualLayout>
                  <c:x val="-4.3060674680772397E-2"/>
                  <c:y val="-2.1385533343414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547-454B-AAA7-7AF2052FE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outubro'!$B$2:$B$6</c:f>
              <c:numCache>
                <c:formatCode>General</c:formatCode>
                <c:ptCount val="5"/>
                <c:pt idx="0">
                  <c:v>9</c:v>
                </c:pt>
                <c:pt idx="1">
                  <c:v>792</c:v>
                </c:pt>
                <c:pt idx="2">
                  <c:v>409</c:v>
                </c:pt>
                <c:pt idx="3">
                  <c:v>291</c:v>
                </c:pt>
                <c:pt idx="4">
                  <c:v>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7-454B-AAA7-7AF2052FEB41}"/>
            </c:ext>
          </c:extLst>
        </c:ser>
        <c:ser>
          <c:idx val="1"/>
          <c:order val="1"/>
          <c:tx>
            <c:strRef>
              <c:f>'setorial outubro'!$C$1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336123860596096E-17"/>
                  <c:y val="-5.13252800241942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47-454B-AAA7-7AF2052FEB41}"/>
                </c:ext>
              </c:extLst>
            </c:dLbl>
            <c:dLbl>
              <c:idx val="1"/>
              <c:layout>
                <c:manualLayout>
                  <c:x val="2.094843633118653E-2"/>
                  <c:y val="-1.92469800090728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47-454B-AAA7-7AF2052FEB41}"/>
                </c:ext>
              </c:extLst>
            </c:dLbl>
            <c:dLbl>
              <c:idx val="2"/>
              <c:layout>
                <c:manualLayout>
                  <c:x val="2.5603644404783538E-2"/>
                  <c:y val="-4.9186726689852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47-454B-AAA7-7AF2052FEB41}"/>
                </c:ext>
              </c:extLst>
            </c:dLbl>
            <c:dLbl>
              <c:idx val="3"/>
              <c:layout>
                <c:manualLayout>
                  <c:x val="1.7457030275988775E-2"/>
                  <c:y val="-2.99397466807799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547-454B-AAA7-7AF2052FEB41}"/>
                </c:ext>
              </c:extLst>
            </c:dLbl>
            <c:dLbl>
              <c:idx val="4"/>
              <c:layout>
                <c:manualLayout>
                  <c:x val="2.094843633118653E-2"/>
                  <c:y val="-2.352408667775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547-454B-AAA7-7AF2052FE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outubro'!$C$2:$C$6</c:f>
              <c:numCache>
                <c:formatCode>General</c:formatCode>
                <c:ptCount val="5"/>
                <c:pt idx="0">
                  <c:v>9</c:v>
                </c:pt>
                <c:pt idx="1">
                  <c:v>669</c:v>
                </c:pt>
                <c:pt idx="2">
                  <c:v>357</c:v>
                </c:pt>
                <c:pt idx="3">
                  <c:v>219</c:v>
                </c:pt>
                <c:pt idx="4">
                  <c:v>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7-454B-AAA7-7AF2052FEB41}"/>
            </c:ext>
          </c:extLst>
        </c:ser>
        <c:ser>
          <c:idx val="2"/>
          <c:order val="2"/>
          <c:tx>
            <c:strRef>
              <c:f>'setorial outubro'!$D$1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3.4914060551977551E-3"/>
                  <c:y val="-2.78011933464387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47-454B-AAA7-7AF2052FEB41}"/>
                </c:ext>
              </c:extLst>
            </c:dLbl>
            <c:dLbl>
              <c:idx val="2"/>
              <c:layout>
                <c:manualLayout>
                  <c:x val="5.819010091996259E-3"/>
                  <c:y val="-3.635540668380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547-454B-AAA7-7AF2052FEB41}"/>
                </c:ext>
              </c:extLst>
            </c:dLbl>
            <c:dLbl>
              <c:idx val="3"/>
              <c:layout>
                <c:manualLayout>
                  <c:x val="1.1638020183992518E-2"/>
                  <c:y val="-2.56626400120972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547-454B-AAA7-7AF2052FEB41}"/>
                </c:ext>
              </c:extLst>
            </c:dLbl>
            <c:dLbl>
              <c:idx val="4"/>
              <c:layout>
                <c:manualLayout>
                  <c:x val="1.047421816559318E-2"/>
                  <c:y val="-2.13855333434144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547-454B-AAA7-7AF2052FE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outubro'!$D$2:$D$6</c:f>
              <c:numCache>
                <c:formatCode>General</c:formatCode>
                <c:ptCount val="5"/>
                <c:pt idx="0">
                  <c:v>0</c:v>
                </c:pt>
                <c:pt idx="1">
                  <c:v>123</c:v>
                </c:pt>
                <c:pt idx="2">
                  <c:v>52</c:v>
                </c:pt>
                <c:pt idx="3">
                  <c:v>72</c:v>
                </c:pt>
                <c:pt idx="4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7-454B-AAA7-7AF2052FEB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93870031"/>
        <c:axId val="1093286175"/>
      </c:barChart>
      <c:catAx>
        <c:axId val="109387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093286175"/>
        <c:crosses val="autoZero"/>
        <c:auto val="1"/>
        <c:lblAlgn val="ctr"/>
        <c:lblOffset val="100"/>
        <c:noMultiLvlLbl val="0"/>
      </c:catAx>
      <c:valAx>
        <c:axId val="109328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093870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[outubro pelotas.xlsx]dinâmica acumulado ano set!Tabela dinâmica1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baseline="0" dirty="0"/>
              <a:t>Movimentação do emprego formal celetista por setor da atividade econômica, admissões, desligamentos e saldos, Pelotas, acumulado do ano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371085881706644E-2"/>
          <c:y val="0.26000767057558632"/>
          <c:w val="0.75726112433620218"/>
          <c:h val="0.65968969555035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acumulado ano set'!$B$3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953488372093028E-2"/>
                  <c:y val="-3.8585211301838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36-4393-A90D-A71C020A027C}"/>
                </c:ext>
              </c:extLst>
            </c:dLbl>
            <c:dLbl>
              <c:idx val="1"/>
              <c:layout>
                <c:manualLayout>
                  <c:x val="-3.6046511627907001E-2"/>
                  <c:y val="-8.6249295851169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36-4393-A90D-A71C020A027C}"/>
                </c:ext>
              </c:extLst>
            </c:dLbl>
            <c:dLbl>
              <c:idx val="2"/>
              <c:layout>
                <c:manualLayout>
                  <c:x val="-2.441860465116279E-2"/>
                  <c:y val="-6.80915493561864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36-4393-A90D-A71C020A027C}"/>
                </c:ext>
              </c:extLst>
            </c:dLbl>
            <c:dLbl>
              <c:idx val="3"/>
              <c:layout>
                <c:manualLayout>
                  <c:x val="-6.9767441860465115E-3"/>
                  <c:y val="-4.76640845493304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36-4393-A90D-A71C020A027C}"/>
                </c:ext>
              </c:extLst>
            </c:dLbl>
            <c:dLbl>
              <c:idx val="4"/>
              <c:layout>
                <c:manualLayout>
                  <c:x val="-4.1860465116279069E-2"/>
                  <c:y val="-9.07887324749151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36-4393-A90D-A71C020A0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 set'!$B$4:$B$9</c:f>
              <c:numCache>
                <c:formatCode>General</c:formatCode>
                <c:ptCount val="5"/>
                <c:pt idx="0">
                  <c:v>198</c:v>
                </c:pt>
                <c:pt idx="1">
                  <c:v>7589</c:v>
                </c:pt>
                <c:pt idx="2">
                  <c:v>3945</c:v>
                </c:pt>
                <c:pt idx="3">
                  <c:v>2639</c:v>
                </c:pt>
                <c:pt idx="4">
                  <c:v>9970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6-4393-A90D-A71C020A027C}"/>
            </c:ext>
          </c:extLst>
        </c:ser>
        <c:ser>
          <c:idx val="1"/>
          <c:order val="1"/>
          <c:tx>
            <c:strRef>
              <c:f>'dinâmica acumulado ano set'!$C$3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4883720930232558E-3"/>
                  <c:y val="-0.145261971959864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36-4393-A90D-A71C020A027C}"/>
                </c:ext>
              </c:extLst>
            </c:dLbl>
            <c:dLbl>
              <c:idx val="1"/>
              <c:layout>
                <c:manualLayout>
                  <c:x val="3.255813953488372E-2"/>
                  <c:y val="-8.3979577539296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36-4393-A90D-A71C020A027C}"/>
                </c:ext>
              </c:extLst>
            </c:dLbl>
            <c:dLbl>
              <c:idx val="2"/>
              <c:layout>
                <c:manualLayout>
                  <c:x val="2.6744186046511628E-2"/>
                  <c:y val="-0.113485915593643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36-4393-A90D-A71C020A027C}"/>
                </c:ext>
              </c:extLst>
            </c:dLbl>
            <c:dLbl>
              <c:idx val="3"/>
              <c:layout>
                <c:manualLayout>
                  <c:x val="4.7674418604651166E-2"/>
                  <c:y val="-5.9012676108694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36-4393-A90D-A71C020A027C}"/>
                </c:ext>
              </c:extLst>
            </c:dLbl>
            <c:dLbl>
              <c:idx val="4"/>
              <c:layout>
                <c:manualLayout>
                  <c:x val="3.3720930232558052E-2"/>
                  <c:y val="-7.0361267668059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36-4393-A90D-A71C020A0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 set'!$C$4:$C$9</c:f>
              <c:numCache>
                <c:formatCode>General</c:formatCode>
                <c:ptCount val="5"/>
                <c:pt idx="0">
                  <c:v>154</c:v>
                </c:pt>
                <c:pt idx="1">
                  <c:v>7354</c:v>
                </c:pt>
                <c:pt idx="2">
                  <c:v>3449</c:v>
                </c:pt>
                <c:pt idx="3">
                  <c:v>2708</c:v>
                </c:pt>
                <c:pt idx="4">
                  <c:v>8529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36-4393-A90D-A71C020A027C}"/>
            </c:ext>
          </c:extLst>
        </c:ser>
        <c:ser>
          <c:idx val="2"/>
          <c:order val="2"/>
          <c:tx>
            <c:strRef>
              <c:f>'dinâmica acumulado ano set'!$D$3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255813953488372E-2"/>
                  <c:y val="-2.0427464806855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36-4393-A90D-A71C020A027C}"/>
                </c:ext>
              </c:extLst>
            </c:dLbl>
            <c:dLbl>
              <c:idx val="1"/>
              <c:layout>
                <c:manualLayout>
                  <c:x val="6.976744186046469E-3"/>
                  <c:y val="-2.49669014306016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36-4393-A90D-A71C020A027C}"/>
                </c:ext>
              </c:extLst>
            </c:dLbl>
            <c:dLbl>
              <c:idx val="2"/>
              <c:layout>
                <c:manualLayout>
                  <c:x val="1.2790697674418604E-2"/>
                  <c:y val="-1.5888028183110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36-4393-A90D-A71C020A02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FB4ED6B-B587-4025-8CE2-A6373CAC63B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36-4393-A90D-A71C020A027C}"/>
                </c:ext>
              </c:extLst>
            </c:dLbl>
            <c:dLbl>
              <c:idx val="4"/>
              <c:layout>
                <c:manualLayout>
                  <c:x val="2.441860465116279E-2"/>
                  <c:y val="-3.1776056366220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936-4393-A90D-A71C020A0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 set'!$D$4:$D$9</c:f>
              <c:numCache>
                <c:formatCode>General</c:formatCode>
                <c:ptCount val="5"/>
                <c:pt idx="0">
                  <c:v>44</c:v>
                </c:pt>
                <c:pt idx="1">
                  <c:v>235</c:v>
                </c:pt>
                <c:pt idx="2">
                  <c:v>496</c:v>
                </c:pt>
                <c:pt idx="3">
                  <c:v>-69</c:v>
                </c:pt>
                <c:pt idx="4">
                  <c:v>1451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36-4393-A90D-A71C020A02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3035583"/>
        <c:axId val="393744863"/>
      </c:barChart>
      <c:catAx>
        <c:axId val="713035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93744863"/>
        <c:crosses val="autoZero"/>
        <c:auto val="1"/>
        <c:lblAlgn val="ctr"/>
        <c:lblOffset val="100"/>
        <c:noMultiLvlLbl val="0"/>
      </c:catAx>
      <c:valAx>
        <c:axId val="39374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13035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426011719465297"/>
          <c:y val="0.43505084883890505"/>
          <c:w val="0.17760034792162607"/>
          <c:h val="0.1833614277993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[outubro pelotas.xlsx]12M SET. DINÂMICA!Tabela dinâmica4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6775918052304626E-2"/>
          <c:y val="0.26529141181630084"/>
          <c:w val="0.7888438874277337"/>
          <c:h val="0.64890784355481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SET.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4972021923510774E-3"/>
                  <c:y val="-2.20058334518817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AE-4B8B-99DE-36CDAD4132A1}"/>
                </c:ext>
              </c:extLst>
            </c:dLbl>
            <c:dLbl>
              <c:idx val="1"/>
              <c:layout>
                <c:manualLayout>
                  <c:x val="-4.3132160372329954E-2"/>
                  <c:y val="-4.18110835585754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AE-4B8B-99DE-36CDAD4132A1}"/>
                </c:ext>
              </c:extLst>
            </c:dLbl>
            <c:dLbl>
              <c:idx val="2"/>
              <c:layout>
                <c:manualLayout>
                  <c:x val="-3.6137755987627841E-2"/>
                  <c:y val="-5.7215166974892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AE-4B8B-99DE-36CDAD4132A1}"/>
                </c:ext>
              </c:extLst>
            </c:dLbl>
            <c:dLbl>
              <c:idx val="3"/>
              <c:layout>
                <c:manualLayout>
                  <c:x val="-1.1657340641170258E-3"/>
                  <c:y val="-8.1421583771962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AE-4B8B-99DE-36CDAD4132A1}"/>
                </c:ext>
              </c:extLst>
            </c:dLbl>
            <c:dLbl>
              <c:idx val="4"/>
              <c:layout>
                <c:manualLayout>
                  <c:x val="-6.4115373526436495E-2"/>
                  <c:y val="-4.40116669037636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AE-4B8B-99DE-36CDAD413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SET.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SET. DINÂMICA'!$B$4:$B$9</c:f>
              <c:numCache>
                <c:formatCode>General</c:formatCode>
                <c:ptCount val="5"/>
                <c:pt idx="0">
                  <c:v>229</c:v>
                </c:pt>
                <c:pt idx="1">
                  <c:v>10208</c:v>
                </c:pt>
                <c:pt idx="2">
                  <c:v>4922</c:v>
                </c:pt>
                <c:pt idx="3">
                  <c:v>5218</c:v>
                </c:pt>
                <c:pt idx="4">
                  <c:v>12727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E-4B8B-99DE-36CDAD4132A1}"/>
            </c:ext>
          </c:extLst>
        </c:ser>
        <c:ser>
          <c:idx val="1"/>
          <c:order val="1"/>
          <c:tx>
            <c:strRef>
              <c:f>'12M SET.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6629362564680815E-3"/>
                  <c:y val="-0.125433250675726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AE-4B8B-99DE-36CDAD4132A1}"/>
                </c:ext>
              </c:extLst>
            </c:dLbl>
            <c:dLbl>
              <c:idx val="1"/>
              <c:layout>
                <c:manualLayout>
                  <c:x val="2.9143351602925645E-2"/>
                  <c:y val="-6.16163336652690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AE-4B8B-99DE-36CDAD4132A1}"/>
                </c:ext>
              </c:extLst>
            </c:dLbl>
            <c:dLbl>
              <c:idx val="2"/>
              <c:layout>
                <c:manualLayout>
                  <c:x val="2.7977617538808619E-2"/>
                  <c:y val="-7.4819833736398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AE-4B8B-99DE-36CDAD4132A1}"/>
                </c:ext>
              </c:extLst>
            </c:dLbl>
            <c:dLbl>
              <c:idx val="3"/>
              <c:layout>
                <c:manualLayout>
                  <c:x val="3.9634958179978787E-2"/>
                  <c:y val="-4.4011666903763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AE-4B8B-99DE-36CDAD4132A1}"/>
                </c:ext>
              </c:extLst>
            </c:dLbl>
            <c:dLbl>
              <c:idx val="4"/>
              <c:layout>
                <c:manualLayout>
                  <c:x val="6.1783905398202367E-2"/>
                  <c:y val="-2.20058334518818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AE-4B8B-99DE-36CDAD413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SET.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SET. DINÂMICA'!$C$4:$C$9</c:f>
              <c:numCache>
                <c:formatCode>General</c:formatCode>
                <c:ptCount val="5"/>
                <c:pt idx="0">
                  <c:v>193</c:v>
                </c:pt>
                <c:pt idx="1">
                  <c:v>9457</c:v>
                </c:pt>
                <c:pt idx="2">
                  <c:v>4504</c:v>
                </c:pt>
                <c:pt idx="3">
                  <c:v>5268</c:v>
                </c:pt>
                <c:pt idx="4">
                  <c:v>10789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AE-4B8B-99DE-36CDAD4132A1}"/>
            </c:ext>
          </c:extLst>
        </c:ser>
        <c:ser>
          <c:idx val="2"/>
          <c:order val="2"/>
          <c:tx>
            <c:strRef>
              <c:f>'12M SET.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657340641170235E-2"/>
                  <c:y val="-5.0613416939328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AE-4B8B-99DE-36CDAD4132A1}"/>
                </c:ext>
              </c:extLst>
            </c:dLbl>
            <c:dLbl>
              <c:idx val="1"/>
              <c:layout>
                <c:manualLayout>
                  <c:x val="1.6320276897638361E-2"/>
                  <c:y val="-3.08081668326346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AE-4B8B-99DE-36CDAD4132A1}"/>
                </c:ext>
              </c:extLst>
            </c:dLbl>
            <c:dLbl>
              <c:idx val="2"/>
              <c:layout>
                <c:manualLayout>
                  <c:x val="1.1657340641170258E-3"/>
                  <c:y val="-4.40116669037636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AE-4B8B-99DE-36CDAD4132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BE776B6-9BCD-49B5-8CFA-63F5AD942C6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AE-4B8B-99DE-36CDAD4132A1}"/>
                </c:ext>
              </c:extLst>
            </c:dLbl>
            <c:dLbl>
              <c:idx val="4"/>
              <c:layout>
                <c:manualLayout>
                  <c:x val="2.0983213154106464E-2"/>
                  <c:y val="-2.64070001422583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AE-4B8B-99DE-36CDAD413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SET.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SET. DINÂMICA'!$D$4:$D$9</c:f>
              <c:numCache>
                <c:formatCode>General</c:formatCode>
                <c:ptCount val="5"/>
                <c:pt idx="0">
                  <c:v>36</c:v>
                </c:pt>
                <c:pt idx="1">
                  <c:v>751</c:v>
                </c:pt>
                <c:pt idx="2">
                  <c:v>418</c:v>
                </c:pt>
                <c:pt idx="3">
                  <c:v>-50</c:v>
                </c:pt>
                <c:pt idx="4">
                  <c:v>1948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AE-4B8B-99DE-36CDAD4132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0159487"/>
        <c:axId val="1093282335"/>
      </c:barChart>
      <c:catAx>
        <c:axId val="118015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093282335"/>
        <c:crosses val="autoZero"/>
        <c:auto val="1"/>
        <c:lblAlgn val="ctr"/>
        <c:lblOffset val="100"/>
        <c:noMultiLvlLbl val="0"/>
      </c:catAx>
      <c:valAx>
        <c:axId val="109328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18015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0.32999</cdr:x>
      <cdr:y>0.47379</cdr:y>
    </cdr:from>
    <cdr:to>
      <cdr:x>0.32999</cdr:x>
      <cdr:y>0.57971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CE9BE94D-DDE2-3801-D657-A413D169A3EB}"/>
            </a:ext>
          </a:extLst>
        </cdr:cNvPr>
        <cdr:cNvCxnSpPr/>
      </cdr:nvCxnSpPr>
      <cdr:spPr>
        <a:xfrm xmlns:a="http://schemas.openxmlformats.org/drawingml/2006/main">
          <a:off x="3617035" y="2643967"/>
          <a:ext cx="0" cy="591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0.80216</cdr:x>
      <cdr:y>0.26178</cdr:y>
    </cdr:from>
    <cdr:to>
      <cdr:x>0.80216</cdr:x>
      <cdr:y>0.3932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id="{2F418A6E-6C66-F20E-4EE0-712493BA9292}"/>
            </a:ext>
          </a:extLst>
        </cdr:cNvPr>
        <cdr:cNvCxnSpPr/>
      </cdr:nvCxnSpPr>
      <cdr:spPr>
        <a:xfrm xmlns:a="http://schemas.openxmlformats.org/drawingml/2006/main">
          <a:off x="8792522" y="1460867"/>
          <a:ext cx="0" cy="7333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0.66579</cdr:x>
      <cdr:y>0.34277</cdr:y>
    </cdr:from>
    <cdr:to>
      <cdr:x>0.66579</cdr:x>
      <cdr:y>0.41479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id="{725FA9DB-4C32-2674-BD01-660B86921952}"/>
            </a:ext>
          </a:extLst>
        </cdr:cNvPr>
        <cdr:cNvCxnSpPr/>
      </cdr:nvCxnSpPr>
      <cdr:spPr>
        <a:xfrm xmlns:a="http://schemas.openxmlformats.org/drawingml/2006/main">
          <a:off x="7297759" y="1912779"/>
          <a:ext cx="0" cy="40190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0.53186</cdr:x>
      <cdr:y>0.29831</cdr:y>
    </cdr:from>
    <cdr:to>
      <cdr:x>0.53186</cdr:x>
      <cdr:y>0.44658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id="{E244DC30-88E2-A065-AE78-296AB2934702}"/>
            </a:ext>
          </a:extLst>
        </cdr:cNvPr>
        <cdr:cNvCxnSpPr/>
      </cdr:nvCxnSpPr>
      <cdr:spPr>
        <a:xfrm xmlns:a="http://schemas.openxmlformats.org/drawingml/2006/main">
          <a:off x="5829743" y="1664677"/>
          <a:ext cx="0" cy="8274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0.25947</cdr:x>
      <cdr:y>0.55746</cdr:y>
    </cdr:from>
    <cdr:to>
      <cdr:x>0.25947</cdr:x>
      <cdr:y>0.61082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id="{31C28B40-2C70-7C1C-FC7A-E188C326192E}"/>
            </a:ext>
          </a:extLst>
        </cdr:cNvPr>
        <cdr:cNvCxnSpPr/>
      </cdr:nvCxnSpPr>
      <cdr:spPr>
        <a:xfrm xmlns:a="http://schemas.openxmlformats.org/drawingml/2006/main">
          <a:off x="2844080" y="3110872"/>
          <a:ext cx="0" cy="2977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0.943</cdr:x>
      <cdr:y>0.21963</cdr:y>
    </cdr:from>
    <cdr:to>
      <cdr:x>0.943</cdr:x>
      <cdr:y>0.28962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id="{67019D0F-3B3C-2618-9E09-CFD282B51562}"/>
            </a:ext>
          </a:extLst>
        </cdr:cNvPr>
        <cdr:cNvCxnSpPr/>
      </cdr:nvCxnSpPr>
      <cdr:spPr>
        <a:xfrm xmlns:a="http://schemas.openxmlformats.org/drawingml/2006/main">
          <a:off x="10336274" y="1225637"/>
          <a:ext cx="0" cy="3905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0.46411</cdr:x>
      <cdr:y>0.39494</cdr:y>
    </cdr:from>
    <cdr:to>
      <cdr:x>0.46411</cdr:x>
      <cdr:y>0.47707</cdr:y>
    </cdr:to>
    <cdr:cxnSp macro="">
      <cdr:nvCxnSpPr>
        <cdr:cNvPr id="10" name="Conector reto 9">
          <a:extLst xmlns:a="http://schemas.openxmlformats.org/drawingml/2006/main">
            <a:ext uri="{FF2B5EF4-FFF2-40B4-BE49-F238E27FC236}">
              <a16:creationId xmlns:a16="http://schemas.microsoft.com/office/drawing/2014/main" id="{B9C4B574-9640-E598-7F2B-C4B7F4F003FA}"/>
            </a:ext>
          </a:extLst>
        </cdr:cNvPr>
        <cdr:cNvCxnSpPr/>
      </cdr:nvCxnSpPr>
      <cdr:spPr>
        <a:xfrm xmlns:a="http://schemas.openxmlformats.org/drawingml/2006/main">
          <a:off x="5087095" y="2203939"/>
          <a:ext cx="0" cy="4583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ADF2517-F42A-819C-4439-917976AC7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797539-F504-5158-26A2-52220F3DD8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09D98F-2D74-4312-B77B-71083D780EE5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9C35E592-3823-EF91-B8AA-EAB67D4213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7B69E9E1-00B3-60DE-5388-C47945571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FB10A2-2E5E-9C4F-89A0-FDA424017E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72A6ED-378F-614A-48EC-356809F7B2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132420-1AB1-441B-ADA0-36C24DDD0E8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ceHolder 1">
            <a:extLst>
              <a:ext uri="{FF2B5EF4-FFF2-40B4-BE49-F238E27FC236}">
                <a16:creationId xmlns:a16="http://schemas.microsoft.com/office/drawing/2014/main" id="{A328FA4A-09F7-0D12-C714-008AB68ED0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6" name="PlaceHolder 2">
            <a:extLst>
              <a:ext uri="{FF2B5EF4-FFF2-40B4-BE49-F238E27FC236}">
                <a16:creationId xmlns:a16="http://schemas.microsoft.com/office/drawing/2014/main" id="{E3237AAF-7FF9-53BB-C2C0-5783A2DCDD3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numCol="1" spcCol="0" anchor="t">
            <a:no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8" name="PlaceHolder 3">
            <a:extLst>
              <a:ext uri="{FF2B5EF4-FFF2-40B4-BE49-F238E27FC236}">
                <a16:creationId xmlns:a16="http://schemas.microsoft.com/office/drawing/2014/main" id="{F4F2F8DB-6695-59EB-535D-8FCC847220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6D271D36-67BD-408D-BC8E-EEFF84F1ADEA}" type="slidenum">
              <a:rPr lang="pt-BR" altLang="en-US">
                <a:solidFill>
                  <a:srgbClr val="000000"/>
                </a:solidFill>
              </a:rPr>
              <a:pPr/>
              <a:t>14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ceHolder 1">
            <a:extLst>
              <a:ext uri="{FF2B5EF4-FFF2-40B4-BE49-F238E27FC236}">
                <a16:creationId xmlns:a16="http://schemas.microsoft.com/office/drawing/2014/main" id="{E7B5351A-A840-4F17-FFBB-FB2FF1989C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9" name="PlaceHolder 2">
            <a:extLst>
              <a:ext uri="{FF2B5EF4-FFF2-40B4-BE49-F238E27FC236}">
                <a16:creationId xmlns:a16="http://schemas.microsoft.com/office/drawing/2014/main" id="{5B794906-E04D-F400-695F-B0F95DAF44D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56" name="PlaceHolder 3">
            <a:extLst>
              <a:ext uri="{FF2B5EF4-FFF2-40B4-BE49-F238E27FC236}">
                <a16:creationId xmlns:a16="http://schemas.microsoft.com/office/drawing/2014/main" id="{70D5EC12-25FF-D41E-DEAF-5F4EA8D5F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1882D961-B9D3-4009-B3B0-5A019460F603}" type="slidenum">
              <a:rPr lang="pt-BR" altLang="en-US">
                <a:solidFill>
                  <a:srgbClr val="000000"/>
                </a:solidFill>
              </a:rPr>
              <a:pPr/>
              <a:t>15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ceHolder 1">
            <a:extLst>
              <a:ext uri="{FF2B5EF4-FFF2-40B4-BE49-F238E27FC236}">
                <a16:creationId xmlns:a16="http://schemas.microsoft.com/office/drawing/2014/main" id="{A366C5EC-5F25-94D8-4E8A-E672ACD881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2" name="PlaceHolder 2">
            <a:extLst>
              <a:ext uri="{FF2B5EF4-FFF2-40B4-BE49-F238E27FC236}">
                <a16:creationId xmlns:a16="http://schemas.microsoft.com/office/drawing/2014/main" id="{7FA484FF-47C0-E07B-0A84-7A87BA6EADD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4" name="PlaceHolder 3">
            <a:extLst>
              <a:ext uri="{FF2B5EF4-FFF2-40B4-BE49-F238E27FC236}">
                <a16:creationId xmlns:a16="http://schemas.microsoft.com/office/drawing/2014/main" id="{CDDA2D5B-FAEB-5566-D298-76851957D7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CDDAC007-9980-4350-84CE-263D690489DD}" type="slidenum">
              <a:rPr lang="pt-BR" altLang="en-US">
                <a:solidFill>
                  <a:srgbClr val="000000"/>
                </a:solidFill>
              </a:rPr>
              <a:pPr/>
              <a:t>16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1">
            <a:extLst>
              <a:ext uri="{FF2B5EF4-FFF2-40B4-BE49-F238E27FC236}">
                <a16:creationId xmlns:a16="http://schemas.microsoft.com/office/drawing/2014/main" id="{7A2D7D15-253D-1D06-5BAC-E2431365CF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5" name="PlaceHolder 2">
            <a:extLst>
              <a:ext uri="{FF2B5EF4-FFF2-40B4-BE49-F238E27FC236}">
                <a16:creationId xmlns:a16="http://schemas.microsoft.com/office/drawing/2014/main" id="{9FBD8FFF-B721-5EC2-34DC-394A9BD814A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2" name="PlaceHolder 3">
            <a:extLst>
              <a:ext uri="{FF2B5EF4-FFF2-40B4-BE49-F238E27FC236}">
                <a16:creationId xmlns:a16="http://schemas.microsoft.com/office/drawing/2014/main" id="{E02D369B-16FA-785B-8EC8-CB5573929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7E0E9A92-A7D3-4397-944E-43F1DA471A43}" type="slidenum">
              <a:rPr lang="pt-BR" altLang="en-US">
                <a:solidFill>
                  <a:srgbClr val="000000"/>
                </a:solidFill>
              </a:rPr>
              <a:pPr/>
              <a:t>17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C31CC84-1E2C-408D-01C5-A3E90DB2487B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169AA86-24B9-6D3C-EA03-B54F352DABA1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31C1B73-6E55-F767-B389-C51D10AA6AE4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DF4B2E3D-BE4D-71F3-71F7-630451C7F349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A99BFD16-D646-D22E-CBA1-AB0E84C732F1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9D62A5DD-EF7D-B45D-1EED-A2ED91F8D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en-US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819F4D1-8382-14A7-113E-7B24BF2A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88ED-92D6-4CB1-900A-02011D358C3A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6C14E2A-8CA4-8E1B-DB58-E5503778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A0F1680-9D72-7AD3-69A6-31AD0125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E9A5526F-B86C-4DBC-ADBC-3B0CD90C426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2470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ADC4-7E8F-BE3C-7109-004443AA4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C8DC-C6D6-4C3C-8C82-2796071A8CAB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4C7FC-98BD-FBBA-A690-F8313CCC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5DBC1-0C1E-26CA-ED73-36567CAF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C17C-AFE0-44DC-A78D-23807C0C4D7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136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B1D68-05E0-561E-B80A-39C65E7C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7B08-4D59-4099-BCCD-CDE41280E433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86F7-3679-C0D5-2A5F-2A188C3A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FB96E-E1D7-138A-BEC9-AC74DCC8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3942-6165-473D-ABD9-52FE446A6A8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9989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1C732-C0A6-A5C2-E6A2-84F2D349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8BCA-4DC7-4605-8F51-55C0AC2D707C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16AC4-B2D6-1920-D048-9B041661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8438B-8DCD-4533-1676-C1A0617F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A7D7-1511-4B00-B06E-79744F451A4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884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E6D7FAE-5700-7295-235E-3E7DE7D83D9A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4A0A03A7-1B2D-E19F-3312-53259E4D72FC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7B7F701D-CD37-9300-5521-7651E44730F5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0BC8DF75-C29C-D4FA-5852-86F9381CC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en-US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615A98F-DDFC-9D0B-BD8F-6C5A638E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A36D-7E4C-4D14-B4D1-DD36762F8DA6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85A33C3-CBCF-2948-A891-18948701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EE84C1-1966-C522-E21F-33821F15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C8572F58-6149-4811-809B-3A383A941E4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405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B89D53-5339-8CC2-619D-116DD292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BA3C-6708-4D4A-BEB2-84ECFA7F798A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DEC0C7-C714-FAE1-10C6-8EF34E90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7B4A24-DDDD-3199-58E4-AE8D1E4F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A044-1074-48FF-8C0D-D487D55AD23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171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05B936-9A35-BEB1-2EAE-71A41D9D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A9F7-284F-46C5-A48B-B5D262671020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9FFFD6-430C-5C64-1C66-6E5C0F84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6B35695-2EF6-B42E-9F05-CFA69FBB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F742-4D1E-471B-A381-BA1E59D9541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830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8896F0-3315-6C28-1EE0-C99C27DF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DCEF-6C11-4E03-B704-E98204E153BA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4CE7DB-5A44-0ACF-A3D4-41D77351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D87714-C060-ACE2-A8CE-A2511B18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17B4-EC35-4F7A-8CB0-0FA99F57107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7648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7A1C35-A221-9769-7A1A-F1C6757E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5B762-E1AC-4123-B0AE-D2569C3B07C1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B0DD95-DB75-F803-F7EA-67E646B1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34AB45-DF9E-6871-F938-CDBD1283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AAEA-2DFE-4554-B261-7449BA24C91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219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A878E6-B903-838B-06E9-3F40A87A33D1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076E7B85-3385-ED13-2CE2-85E121A643A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F99ED302-2484-42B3-C0BE-C2044BD5EC50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CC44F343-2BB6-CA36-6508-6A4EDC202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en-US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49A64BF0-224E-113F-E8D8-169F3978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7222-AA2B-4F2E-84BF-54BAB7046295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AD15E9C-F790-36BE-7C22-F495CA39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DF3A27B-3720-BC42-0DB8-5C0FDFA4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C3AD10-39FD-4B69-995C-6ABC4A5BCE6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328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8055E0B8-4AA9-9427-0497-932D090478F6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B3F7BC2E-D12E-F2BC-B749-1F1D2682D1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91E063E7-EE7B-7E89-E90B-E3D1D1369D47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A2C37AAF-05A0-8941-B489-FD84BECEF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en-US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0106590-0818-BDF7-00B6-B8B3354B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6BB4-DA80-402E-8A61-EFE8613B4B49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1CEEEE9-BC1C-67E7-4844-0FF244AF1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1A0C37-58EC-4A70-9831-6DE09E006FB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216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33A953-8920-AD19-BE61-76F664A9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A16402-795F-BD34-6EED-D3F3B0DC85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DB670-E040-8EB6-1578-C720C642A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A1A6764-7062-4C7F-A865-C6E3867CB19B}" type="datetimeFigureOut">
              <a:rPr lang="pt-BR"/>
              <a:pPr>
                <a:defRPr/>
              </a:pPr>
              <a:t>03/10/2023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BD86D-1713-B812-C79B-00244C997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id="{06EB3C1A-535A-8407-CCE3-829FEF31E0F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F5B9E6B-F8C9-58B0-6A7A-746E40ADC7E8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2C6410E9-3D1D-CDCD-E616-E1941F806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en-US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0151-2F90-3E2E-CBB9-EA0BDB209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Rockwell Condensed" panose="02060603050405020104" pitchFamily="18" charset="0"/>
              </a:defRPr>
            </a:lvl1pPr>
          </a:lstStyle>
          <a:p>
            <a:pPr>
              <a:defRPr/>
            </a:pPr>
            <a:fld id="{06C54BD2-E748-4C12-826B-48D37F51199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p.ufpel.edu.br/observatoriosoci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6FFCA-D2C3-5C8A-3AE4-8C92D02CA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2899" y="1581513"/>
            <a:ext cx="9966960" cy="3035808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6600" dirty="0"/>
              <a:t>Boletim Informativo nº 10</a:t>
            </a:r>
            <a:br>
              <a:rPr lang="pt-BR" sz="6600" dirty="0"/>
            </a:br>
            <a:r>
              <a:rPr lang="pt-BR" sz="4400" dirty="0"/>
              <a:t>outubro DE 2022</a:t>
            </a:r>
            <a:br>
              <a:rPr lang="pt-BR" sz="4400" dirty="0"/>
            </a:br>
            <a:r>
              <a:rPr lang="pt-BR" sz="4000" dirty="0"/>
              <a:t>A conjuntura do emprego em pelotas-RS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C68EC3-A407-7E8B-7F2C-5FE9F8455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100" y="4468813"/>
            <a:ext cx="8691563" cy="1989137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Observatório Social do Trabalho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Instituto de Filosofia, Sociologia e Política (</a:t>
            </a:r>
            <a:r>
              <a:rPr lang="pt-BR" sz="2400" b="1" spc="-1" dirty="0" err="1">
                <a:solidFill>
                  <a:srgbClr val="000000"/>
                </a:solidFill>
              </a:rPr>
              <a:t>IFISP</a:t>
            </a:r>
            <a:r>
              <a:rPr lang="pt-BR" sz="2400" b="1" spc="-1" dirty="0">
                <a:solidFill>
                  <a:srgbClr val="000000"/>
                </a:solidFill>
              </a:rPr>
              <a:t>)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Universidade Federal de Pelotas (UFPel)</a:t>
            </a: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000" spc="-1" dirty="0">
                <a:solidFill>
                  <a:srgbClr val="000000"/>
                </a:solidFill>
              </a:rPr>
              <a:t>Pelotas, setembro de 2023.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CFCF7-41DB-6FE2-C926-E44879B8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setorial do emprego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DB5927-ADD2-E07B-CE0A-7A91CDF43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223963"/>
            <a:ext cx="11022012" cy="545465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O desempenho positivo do emprego formal no mercado de trabalho de Pelotas, no mês de outubro (+357 vínculos), foi puxado principalmente pelo setor do comércio (+123 vínculos), seguido pelo setor de serviços (+110 vínculos), pela indústria (+72 vínculos) e pela a construção civil (+52 vínculos). Já o setor da agropecuária apresentou saldo zero (0 vínculos).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16B3284-D1B6-09B9-F231-8338DF198DAC}"/>
              </a:ext>
            </a:extLst>
          </p:cNvPr>
          <p:cNvSpPr/>
          <p:nvPr/>
        </p:nvSpPr>
        <p:spPr>
          <a:xfrm>
            <a:off x="4057650" y="6430963"/>
            <a:ext cx="3692525" cy="255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C4AE1D2-1D19-93E1-F508-DC09403565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593926"/>
              </p:ext>
            </p:extLst>
          </p:nvPr>
        </p:nvGraphicFramePr>
        <p:xfrm>
          <a:off x="502417" y="492369"/>
          <a:ext cx="10912509" cy="5938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1F5AA-AC16-4E2B-8890-055C1757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1511643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spc="-1" dirty="0">
                <a:solidFill>
                  <a:srgbClr val="000000"/>
                </a:solidFill>
              </a:rPr>
              <a:t>A conjuntura setorial do emprego no acumulado do ano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714F28-372B-F0BA-1B77-A2F6C103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73175"/>
            <a:ext cx="10793413" cy="55848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000" spc="-1" dirty="0">
                <a:solidFill>
                  <a:srgbClr val="000000"/>
                </a:solidFill>
              </a:rPr>
              <a:t>O desempenho positivo</a:t>
            </a:r>
            <a:r>
              <a:rPr lang="pt-BR" sz="3000" spc="-1" dirty="0">
                <a:solidFill>
                  <a:srgbClr val="FF0000"/>
                </a:solidFill>
              </a:rPr>
              <a:t> </a:t>
            </a:r>
            <a:r>
              <a:rPr lang="pt-BR" sz="3000" spc="-1" dirty="0">
                <a:solidFill>
                  <a:srgbClr val="000000"/>
                </a:solidFill>
              </a:rPr>
              <a:t>do emprego formal no mercado de trabalho de Pelotas no acumulado do ano (+2.157 vínculos) foi puxado principalmente pelo setor de serviços (+1.451 vínculos), seguido pelo setor da construção (+496 vínculos), e pelo comércio (+235 vínculos). O setor da agropecuária (+44 vínculos) também apresentou saldo positivo. Já o setor da indústria (</a:t>
            </a:r>
            <a:r>
              <a:rPr lang="pt-BR" sz="3000" spc="-1" dirty="0">
                <a:solidFill>
                  <a:srgbClr val="FF0000"/>
                </a:solidFill>
              </a:rPr>
              <a:t>-69 </a:t>
            </a:r>
            <a:r>
              <a:rPr lang="pt-BR" sz="3000" spc="-1" dirty="0">
                <a:solidFill>
                  <a:srgbClr val="000000"/>
                </a:solidFill>
              </a:rPr>
              <a:t>vínculos ) apresentou saldo negativo.</a:t>
            </a:r>
            <a:endParaRPr lang="en-US" sz="3000" spc="-1" dirty="0">
              <a:solidFill>
                <a:srgbClr val="0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7EAE9CC-CE98-C991-4C9C-B1237F46536F}"/>
              </a:ext>
            </a:extLst>
          </p:cNvPr>
          <p:cNvSpPr/>
          <p:nvPr/>
        </p:nvSpPr>
        <p:spPr>
          <a:xfrm>
            <a:off x="4184650" y="6188075"/>
            <a:ext cx="3692525" cy="255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44D6287-5C0A-2E59-61D9-D9D93B249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22946"/>
              </p:ext>
            </p:extLst>
          </p:nvPr>
        </p:nvGraphicFramePr>
        <p:xfrm>
          <a:off x="569912" y="592667"/>
          <a:ext cx="10922000" cy="559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>
            <a:extLst>
              <a:ext uri="{FF2B5EF4-FFF2-40B4-BE49-F238E27FC236}">
                <a16:creationId xmlns:a16="http://schemas.microsoft.com/office/drawing/2014/main" id="{465E50F9-3804-0809-36BD-295BC2F840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313" y="147638"/>
            <a:ext cx="11850687" cy="1119187"/>
          </a:xfrm>
          <a:ln w="0"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spc="-1" dirty="0">
                <a:solidFill>
                  <a:srgbClr val="000000"/>
                </a:solidFill>
              </a:rPr>
              <a:t>A conjuntura setorial do emprego EM DOZE MESES</a:t>
            </a:r>
            <a:endParaRPr lang="en-US" sz="4400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3" name="PlaceHolder 2">
            <a:extLst>
              <a:ext uri="{FF2B5EF4-FFF2-40B4-BE49-F238E27FC236}">
                <a16:creationId xmlns:a16="http://schemas.microsoft.com/office/drawing/2014/main" id="{FD5B0DF3-0FD1-67C0-7CC2-AB21DCAB076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101725"/>
            <a:ext cx="11012488" cy="5040313"/>
          </a:xfrm>
          <a:ln w="0"/>
        </p:spPr>
        <p:txBody>
          <a:bodyPr rtlCol="0">
            <a:noAutofit/>
          </a:bodyPr>
          <a:lstStyle/>
          <a:p>
            <a:pPr marL="182880" indent="0" algn="just" eaLnBrk="1" fontAlgn="auto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200" spc="-1" dirty="0">
                <a:solidFill>
                  <a:srgbClr val="000000"/>
                </a:solidFill>
              </a:rPr>
              <a:t>	</a:t>
            </a:r>
            <a:r>
              <a:rPr lang="pt-BR" sz="3000" spc="-1" dirty="0">
                <a:solidFill>
                  <a:srgbClr val="000000"/>
                </a:solidFill>
              </a:rPr>
              <a:t>O desempenho positivo do emprego formal no mercado de trabalho de Pelotas no período de doze meses (+3.103 vínculos) foi puxado principalmente pelo setor de serviços (+1.948 vínculos), seguido pelo comércio (+751 vínculos) e pelo setor da construção civil (+418 vínculos). A agropecuária (+36 vínculos) também registrou saldo positivo. O setor da indústria (</a:t>
            </a:r>
            <a:r>
              <a:rPr lang="pt-BR" sz="3000" spc="-1" dirty="0">
                <a:solidFill>
                  <a:srgbClr val="FF0000"/>
                </a:solidFill>
              </a:rPr>
              <a:t>-50 </a:t>
            </a:r>
            <a:r>
              <a:rPr lang="pt-BR" sz="3000" spc="-1" dirty="0">
                <a:solidFill>
                  <a:srgbClr val="000000"/>
                </a:solidFill>
              </a:rPr>
              <a:t>vínculos) foi o único que apresentou saldo negativo. </a:t>
            </a:r>
            <a:endParaRPr lang="en-US" sz="30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6">
            <a:extLst>
              <a:ext uri="{FF2B5EF4-FFF2-40B4-BE49-F238E27FC236}">
                <a16:creationId xmlns:a16="http://schemas.microsoft.com/office/drawing/2014/main" id="{D4D996C4-8806-02FC-3ED3-C4F22DB79936}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>
            <a:blip r:embed="rId3"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pc="-1">
              <a:solidFill>
                <a:schemeClr val="lt1"/>
              </a:solidFill>
            </a:endParaRPr>
          </a:p>
        </p:txBody>
      </p:sp>
      <p:sp>
        <p:nvSpPr>
          <p:cNvPr id="196" name="CaixaDeTexto 4">
            <a:extLst>
              <a:ext uri="{FF2B5EF4-FFF2-40B4-BE49-F238E27FC236}">
                <a16:creationId xmlns:a16="http://schemas.microsoft.com/office/drawing/2014/main" id="{18FFFC49-A5AB-DC26-F93D-41ADED87AD49}"/>
              </a:ext>
            </a:extLst>
          </p:cNvPr>
          <p:cNvSpPr/>
          <p:nvPr/>
        </p:nvSpPr>
        <p:spPr>
          <a:xfrm>
            <a:off x="4249738" y="6319838"/>
            <a:ext cx="3692525" cy="257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AFE2438-E319-C694-2107-890E98E3DB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702791"/>
              </p:ext>
            </p:extLst>
          </p:nvPr>
        </p:nvGraphicFramePr>
        <p:xfrm>
          <a:off x="600891" y="548640"/>
          <a:ext cx="10894423" cy="5771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>
            <a:extLst>
              <a:ext uri="{FF2B5EF4-FFF2-40B4-BE49-F238E27FC236}">
                <a16:creationId xmlns:a16="http://schemas.microsoft.com/office/drawing/2014/main" id="{280AC8FF-ECF4-E597-3224-500D9FAD7A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4850" y="355600"/>
            <a:ext cx="11487150" cy="1208088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Nota metodológica: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9" name="PlaceHolder 2">
            <a:extLst>
              <a:ext uri="{FF2B5EF4-FFF2-40B4-BE49-F238E27FC236}">
                <a16:creationId xmlns:a16="http://schemas.microsoft.com/office/drawing/2014/main" id="{F3258E93-7F75-137B-C836-2B6E9ED9D5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513" y="1563688"/>
            <a:ext cx="11141075" cy="4618037"/>
          </a:xfrm>
          <a:ln w="0"/>
        </p:spPr>
        <p:txBody>
          <a:bodyPr rtlCol="0">
            <a:normAutofit fontScale="97000" lnSpcReduction="10000"/>
          </a:bodyPr>
          <a:lstStyle/>
          <a:p>
            <a:pPr marL="182880" indent="0" algn="just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200" spc="-1" dirty="0">
                <a:solidFill>
                  <a:srgbClr val="000000"/>
                </a:solidFill>
              </a:rPr>
              <a:t>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0" algn="just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100" spc="-1" dirty="0">
                <a:solidFill>
                  <a:srgbClr val="000000"/>
                </a:solidFill>
              </a:rPr>
              <a:t>Dados atualizados em 19/05/23.</a:t>
            </a:r>
            <a:endParaRPr lang="en-US" sz="21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>
            <a:extLst>
              <a:ext uri="{FF2B5EF4-FFF2-40B4-BE49-F238E27FC236}">
                <a16:creationId xmlns:a16="http://schemas.microsoft.com/office/drawing/2014/main" id="{25699DE3-7F1E-AEA7-48EB-5698C3A8D6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063" y="165100"/>
            <a:ext cx="11310937" cy="1243013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Ficha técnica: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1" name="PlaceHolder 2">
            <a:extLst>
              <a:ext uri="{FF2B5EF4-FFF2-40B4-BE49-F238E27FC236}">
                <a16:creationId xmlns:a16="http://schemas.microsoft.com/office/drawing/2014/main" id="{47D41635-62AC-3494-A1D3-FA160FA28A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563" y="1408113"/>
            <a:ext cx="11268075" cy="5172075"/>
          </a:xfrm>
          <a:ln w="0"/>
        </p:spPr>
        <p:txBody>
          <a:bodyPr rtlCol="0">
            <a:normAutofit fontScale="69500" lnSpcReduction="20000"/>
          </a:bodyPr>
          <a:lstStyle/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500" b="1" spc="-1" dirty="0">
                <a:solidFill>
                  <a:srgbClr val="000000"/>
                </a:solidFill>
              </a:rPr>
              <a:t>OBSERVATÓRIO SOCIAL DO TRABALHO (</a:t>
            </a:r>
            <a:r>
              <a:rPr lang="pt-BR" sz="3500" b="1" spc="-1" dirty="0" err="1">
                <a:solidFill>
                  <a:srgbClr val="000000"/>
                </a:solidFill>
              </a:rPr>
              <a:t>IFISP</a:t>
            </a:r>
            <a:r>
              <a:rPr lang="pt-BR" sz="3500" b="1" spc="-1" dirty="0">
                <a:solidFill>
                  <a:srgbClr val="000000"/>
                </a:solidFill>
              </a:rPr>
              <a:t>/UFPEL)</a:t>
            </a:r>
            <a:endParaRPr lang="en-US" sz="35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Fundador: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 Francisco E. Beckenkamp Vargas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2300" spc="-1" dirty="0" err="1">
                <a:solidFill>
                  <a:srgbClr val="000000"/>
                </a:solidFill>
              </a:rPr>
              <a:t>Coordenador</a:t>
            </a:r>
            <a:r>
              <a:rPr lang="en-US" sz="2300" spc="-1" dirty="0">
                <a:solidFill>
                  <a:srgbClr val="000000"/>
                </a:solidFill>
              </a:rPr>
              <a:t>: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dirty="0" err="1"/>
              <a:t>Attila</a:t>
            </a:r>
            <a:r>
              <a:rPr lang="pt-BR" sz="2300" b="1" dirty="0"/>
              <a:t> Magno e Silva Barbosa (</a:t>
            </a:r>
            <a:r>
              <a:rPr lang="pt-BR" sz="2300" b="1" dirty="0" err="1"/>
              <a:t>PPGS</a:t>
            </a:r>
            <a:r>
              <a:rPr lang="pt-BR" sz="2300" b="1" dirty="0"/>
              <a:t>/UFPel)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Coordenadora Adjunta: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Prof.ª Ana Paula F. D’Avila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</a:t>
            </a:r>
            <a:r>
              <a:rPr lang="pt-BR" sz="2300" b="1" spc="-1" dirty="0" err="1">
                <a:solidFill>
                  <a:srgbClr val="000000"/>
                </a:solidFill>
              </a:rPr>
              <a:t>Goularte</a:t>
            </a:r>
            <a:r>
              <a:rPr lang="pt-BR" sz="2300" b="1" spc="-1" dirty="0">
                <a:solidFill>
                  <a:srgbClr val="000000"/>
                </a:solidFill>
              </a:rPr>
              <a:t> Junior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400" spc="-1" dirty="0">
                <a:solidFill>
                  <a:srgbClr val="000000"/>
                </a:solidFill>
              </a:rPr>
              <a:t>Portal na internet: </a:t>
            </a:r>
            <a:r>
              <a:rPr lang="pt-BR" sz="2400" u="sng" spc="-1" dirty="0">
                <a:solidFill>
                  <a:srgbClr val="CC9900"/>
                </a:solidFill>
                <a:hlinkClick r:id="rId3"/>
              </a:rPr>
              <a:t>http://wp.ufpel.edu.br/observatoriosocial</a:t>
            </a:r>
            <a:r>
              <a:rPr lang="pt-BR" sz="2400" u="sng" spc="-1" dirty="0">
                <a:solidFill>
                  <a:srgbClr val="CC9900"/>
                </a:solidFill>
              </a:rPr>
              <a:t> </a:t>
            </a:r>
            <a:endParaRPr lang="en-US" sz="24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F8711-7739-6C3A-735E-B9C8F656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9" y="0"/>
            <a:ext cx="10058400" cy="16093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do emprego em Outubro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7B82B-E9F7-AD97-9E17-A179C17B5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1315616"/>
            <a:ext cx="10909818" cy="5280447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Segundo o Novo CAGED (Cadastro Geral de Empregados e Desempregados) da Secretaria Especial de Previdência e Trabalho do Ministério da Economia, no mês de outubro de 2022 ocorreram, em Pelotas,  2.415 admissões e 2.058 desligamentos, resultando em um saldo de +357 vínculos formais de emprego celetista. Com isso, a taxa de variação do emprego formal foi de +0,58% com o estoque passando de 61.537 vínculos em setembro de 2022, para 61.894 vínculos em outubro de 2022. 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4F050-1998-B313-514B-32D7A98A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8094656E-C2D3-9212-F0AD-E0DC587BF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D6EE3BD-169A-C639-FCB9-1B3DCF27EC51}"/>
              </a:ext>
            </a:extLst>
          </p:cNvPr>
          <p:cNvSpPr/>
          <p:nvPr/>
        </p:nvSpPr>
        <p:spPr>
          <a:xfrm>
            <a:off x="3968750" y="6238875"/>
            <a:ext cx="3692525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CAE8923A-F3B2-156E-28B1-515652A01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100235"/>
              </p:ext>
            </p:extLst>
          </p:nvPr>
        </p:nvGraphicFramePr>
        <p:xfrm>
          <a:off x="513183" y="358775"/>
          <a:ext cx="11084767" cy="588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40BD8-C9D4-FAF1-7066-ED7B306B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125403"/>
            <a:ext cx="10989129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spc="-1" dirty="0">
                <a:solidFill>
                  <a:srgbClr val="000000"/>
                </a:solidFill>
              </a:rPr>
              <a:t>A conjuntura do emprego no acumulado do ano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7D2512-FD14-FBE2-8B24-3668E6CF2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38" y="1385888"/>
            <a:ext cx="10409237" cy="516255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No acumulado do ano, ocorreram, em Pelotas, 24.351 admissões e 22.194 desligamentos, o que resultou em um saldo de +2.157 vínculos formais de emprego. Nesse período, o estoque passou de 59.456 vínculos, em dezembro de 2021, para 61.894 vínculos, em outubro de 2022, o que corresponde a uma taxa de variação de +3,62%. 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A3753-F586-FBC8-39AE-EA1F5447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12BE768D-F419-35D5-7DF1-F22F93DB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4F968-E33D-3989-3CFB-1C859C445EF1}"/>
              </a:ext>
            </a:extLst>
          </p:cNvPr>
          <p:cNvSpPr/>
          <p:nvPr/>
        </p:nvSpPr>
        <p:spPr>
          <a:xfrm>
            <a:off x="4002088" y="6346825"/>
            <a:ext cx="3692525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E8133CEC-E119-31B6-0843-5D36839249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156772"/>
              </p:ext>
            </p:extLst>
          </p:nvPr>
        </p:nvGraphicFramePr>
        <p:xfrm>
          <a:off x="527538" y="362309"/>
          <a:ext cx="10890740" cy="598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60B03-6356-B2A1-AC90-4794127B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05156"/>
            <a:ext cx="10058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do emprego Em Doze meses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C6E906-6B26-8F9F-DDC6-9952D1F9C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436688"/>
            <a:ext cx="10826750" cy="514350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Nos últimos doze meses, ocorreram, em Pelotas, 33.314 admissões e 30.211 desligamentos, o que resultou em um saldo de +3.103 vínculos formais de emprego. Nesse período, o estoque passou de 58.944 vínculos, em outubro de 2021, para 61.894 vínculos, em outubro de 2022, o que corresponde a uma taxa de variação de  +5,26%. </a:t>
            </a:r>
            <a:endParaRPr lang="en-US" sz="36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DFCEC-0D7B-DFC3-8D44-A46733EE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31B6E94B-14F9-FA64-4D8B-820DACF32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1BCFD96-47D6-2441-1AC9-DC9975F74D6C}"/>
              </a:ext>
            </a:extLst>
          </p:cNvPr>
          <p:cNvSpPr/>
          <p:nvPr/>
        </p:nvSpPr>
        <p:spPr>
          <a:xfrm>
            <a:off x="4067175" y="6405563"/>
            <a:ext cx="3690938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2A01D6D4-0073-763E-3656-9392815F8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189431"/>
              </p:ext>
            </p:extLst>
          </p:nvPr>
        </p:nvGraphicFramePr>
        <p:xfrm>
          <a:off x="586154" y="447675"/>
          <a:ext cx="10820400" cy="595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2">
            <a:extLst>
              <a:ext uri="{FF2B5EF4-FFF2-40B4-BE49-F238E27FC236}">
                <a16:creationId xmlns:a16="http://schemas.microsoft.com/office/drawing/2014/main" id="{7A202971-E206-9C08-471A-079DB5796EF5}"/>
              </a:ext>
            </a:extLst>
          </p:cNvPr>
          <p:cNvSpPr/>
          <p:nvPr/>
        </p:nvSpPr>
        <p:spPr>
          <a:xfrm>
            <a:off x="4249738" y="6242050"/>
            <a:ext cx="3692525" cy="257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266C2366-409A-CE74-D362-3B4657252B0C}"/>
              </a:ext>
              <a:ext uri="{147F2762-F138-4A5C-976F-8EAC2B608ADB}">
                <a16:predDERef xmlns:a16="http://schemas.microsoft.com/office/drawing/2014/main" pred="{B4A17FB0-9858-CFE4-7039-AFA022A2B5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845674"/>
              </p:ext>
            </p:extLst>
          </p:nvPr>
        </p:nvGraphicFramePr>
        <p:xfrm>
          <a:off x="546538" y="483476"/>
          <a:ext cx="10972800" cy="575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Espaço Reservado para Conteúdo 5">
            <a:extLst>
              <a:ext uri="{FF2B5EF4-FFF2-40B4-BE49-F238E27FC236}">
                <a16:creationId xmlns:a16="http://schemas.microsoft.com/office/drawing/2014/main" id="{1823E46B-EE6E-4930-FE4B-6E6DD8FAA2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3838" y="6213475"/>
            <a:ext cx="3706812" cy="304800"/>
          </a:xfrm>
        </p:spPr>
      </p:pic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A8109243-4122-3167-38CE-8875F181A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033349"/>
              </p:ext>
            </p:extLst>
          </p:nvPr>
        </p:nvGraphicFramePr>
        <p:xfrm>
          <a:off x="597877" y="633046"/>
          <a:ext cx="10961077" cy="558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165</TotalTime>
  <Words>961</Words>
  <Application>Microsoft Office PowerPoint</Application>
  <PresentationFormat>Widescreen</PresentationFormat>
  <Paragraphs>114</Paragraphs>
  <Slides>17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Tipo de Madeira</vt:lpstr>
      <vt:lpstr>Boletim Informativo nº 10 outubro DE 2022 A conjuntura do emprego em pelotas-RS </vt:lpstr>
      <vt:lpstr>A conjuntura do emprego em Outubro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09 setembro DE 2022 A conjuntura do emprego em pelotas-RS </dc:title>
  <dc:creator>Ana</dc:creator>
  <cp:lastModifiedBy>Ana Paula D Avila</cp:lastModifiedBy>
  <cp:revision>59</cp:revision>
  <dcterms:created xsi:type="dcterms:W3CDTF">2023-09-19T18:08:19Z</dcterms:created>
  <dcterms:modified xsi:type="dcterms:W3CDTF">2023-10-03T14:04:49Z</dcterms:modified>
</cp:coreProperties>
</file>