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https://d.docs.live.net/01b8bd32241cfd58/Documentos/Base%20novembro%20Peloat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bservat&#243;rio\Downloads\Base%20novembro%20Peloa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bservat&#243;rio\Downloads\Base%20novembro%20Peloa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bservat&#243;rio\Downloads\Base%20novembro%20Peloats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Observat&#243;rio\Downloads\Base%20novembro%20Peloa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bservat&#243;rio\Downloads\Base%20novembro%20Peloats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ownloads\Base%20novembro%20Peloa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ownloads\Base%20novembro%20Peloa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 b="1" i="0" baseline="0"/>
            </a:pPr>
            <a:r>
              <a:rPr lang="en-US" sz="2400" b="1" i="0" baseline="0"/>
              <a:t>Movimentação do emprego formal celetista, admissões, desligamentos e saldo, Pelotas, novembro de 2022</a:t>
            </a:r>
          </a:p>
        </c:rich>
      </c:tx>
      <c:layout>
        <c:manualLayout>
          <c:xMode val="edge"/>
          <c:yMode val="edge"/>
          <c:x val="0.10975966502023531"/>
          <c:y val="3.703827518609836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9948397977702257E-2"/>
          <c:y val="0.20113722555738847"/>
          <c:w val="0.7191241717483241"/>
          <c:h val="0.647375894967772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4586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69A2E"/>
              </a:solidFill>
              <a:ln w="3175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DA8D-4064-90EA-F8E3C47844EF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DA8D-4064-90EA-F8E3C47844EF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 w="3175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DA8D-4064-90EA-F8E3C47844EF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8D-4064-90EA-F8E3C47844EF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A8D-4064-90EA-F8E3C47844EF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8D-4064-90EA-F8E3C47844EF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 i="0" baseline="0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'Adm, Des, Saldo'!$B$1:$D$1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</c:v>
                </c:pt>
              </c:strCache>
            </c:strRef>
          </c:cat>
          <c:val>
            <c:numRef>
              <c:f>'Adm, Des, Saldo'!$B$2:$D$2</c:f>
              <c:numCache>
                <c:formatCode>#,##0</c:formatCode>
                <c:ptCount val="3"/>
                <c:pt idx="0">
                  <c:v>3810</c:v>
                </c:pt>
                <c:pt idx="1">
                  <c:v>2113</c:v>
                </c:pt>
                <c:pt idx="2">
                  <c:v>1697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8D-4064-90EA-F8E3C47844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4221439"/>
        <c:axId val="1"/>
      </c:barChart>
      <c:catAx>
        <c:axId val="188422143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884221439"/>
        <c:crosses val="autoZero"/>
        <c:crossBetween val="between"/>
      </c:valAx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0405145854822624"/>
          <c:y val="0.46802911371524303"/>
          <c:w val="0.18514061228727732"/>
          <c:h val="0.21549541926457233"/>
        </c:manualLayout>
      </c:layout>
      <c:overlay val="0"/>
      <c:spPr>
        <a:noFill/>
        <a:ln w="3175">
          <a:solidFill>
            <a:srgbClr val="B3B3B3"/>
          </a:solidFill>
          <a:prstDash val="solid"/>
        </a:ln>
      </c:spPr>
      <c:txPr>
        <a:bodyPr/>
        <a:lstStyle/>
        <a:p>
          <a:pPr>
            <a:defRPr sz="2000"/>
          </a:pPr>
          <a:endParaRPr lang="pt-BR"/>
        </a:p>
      </c:txPr>
    </c:legend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Rockwell" panose="02060603020205020403" pitchFamily="18" charset="0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baseline="0"/>
            </a:pPr>
            <a:r>
              <a:rPr lang="en-US" sz="2400" b="1" i="0" baseline="0" dirty="0" err="1"/>
              <a:t>Movimentação</a:t>
            </a:r>
            <a:r>
              <a:rPr lang="en-US" sz="2400" b="1" i="0" baseline="0" dirty="0"/>
              <a:t> do </a:t>
            </a:r>
            <a:r>
              <a:rPr lang="en-US" sz="2400" b="1" i="0" baseline="0" dirty="0" err="1"/>
              <a:t>emprego</a:t>
            </a:r>
            <a:r>
              <a:rPr lang="en-US" sz="2400" b="1" i="0" baseline="0" dirty="0"/>
              <a:t> formal </a:t>
            </a:r>
            <a:r>
              <a:rPr lang="en-US" sz="2400" b="1" i="0" baseline="0" dirty="0" err="1"/>
              <a:t>celetista</a:t>
            </a:r>
            <a:r>
              <a:rPr lang="en-US" sz="2400" b="1" i="0" baseline="0" dirty="0"/>
              <a:t>, </a:t>
            </a:r>
            <a:r>
              <a:rPr lang="en-US" sz="2400" b="1" i="0" baseline="0" dirty="0" err="1"/>
              <a:t>admissões</a:t>
            </a:r>
            <a:r>
              <a:rPr lang="en-US" sz="2400" b="1" i="0" baseline="0" dirty="0"/>
              <a:t>, </a:t>
            </a:r>
            <a:r>
              <a:rPr lang="en-US" sz="2400" b="1" i="0" baseline="0" dirty="0" err="1"/>
              <a:t>desligamentos</a:t>
            </a:r>
            <a:r>
              <a:rPr lang="en-US" sz="2400" b="1" i="0" baseline="0" dirty="0"/>
              <a:t> e </a:t>
            </a:r>
            <a:r>
              <a:rPr lang="en-US" sz="2400" b="1" i="0" baseline="0" dirty="0" err="1"/>
              <a:t>saldo</a:t>
            </a:r>
            <a:r>
              <a:rPr lang="en-US" sz="2400" b="1" i="0" baseline="0" dirty="0"/>
              <a:t>, Pelotas, </a:t>
            </a:r>
            <a:r>
              <a:rPr lang="en-US" sz="2400" b="1" i="0" baseline="0" dirty="0" err="1"/>
              <a:t>acumulado</a:t>
            </a:r>
            <a:r>
              <a:rPr lang="en-US" sz="2400" b="1" i="0" baseline="0" dirty="0"/>
              <a:t> do </a:t>
            </a:r>
            <a:r>
              <a:rPr lang="en-US" sz="2400" b="1" i="0" baseline="0" dirty="0" err="1"/>
              <a:t>ano</a:t>
            </a:r>
            <a:r>
              <a:rPr lang="en-US" sz="2400" b="1" i="0" baseline="0" dirty="0"/>
              <a:t> de 2022</a:t>
            </a:r>
          </a:p>
        </c:rich>
      </c:tx>
      <c:layout>
        <c:manualLayout>
          <c:xMode val="edge"/>
          <c:yMode val="edge"/>
          <c:x val="0.10833686451589003"/>
          <c:y val="2.777872167270268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2722615797688258E-2"/>
          <c:y val="0.25778229148419046"/>
          <c:w val="0.76327600517883276"/>
          <c:h val="0.6901665581546324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8C93-469F-9961-19AAA540C501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8C93-469F-9961-19AAA540C501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8C93-469F-9961-19AAA540C501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 i="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'Acomulado ano'!$H$1:$J$1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</c:v>
                </c:pt>
              </c:strCache>
            </c:strRef>
          </c:cat>
          <c:val>
            <c:numRef>
              <c:f>'Acomulado ano'!$H$2:$J$2</c:f>
              <c:numCache>
                <c:formatCode>#,##0</c:formatCode>
                <c:ptCount val="3"/>
                <c:pt idx="0">
                  <c:v>28161</c:v>
                </c:pt>
                <c:pt idx="1">
                  <c:v>24307</c:v>
                </c:pt>
                <c:pt idx="2">
                  <c:v>3854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C93-469F-9961-19AAA540C5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4222879"/>
        <c:axId val="1"/>
      </c:barChart>
      <c:catAx>
        <c:axId val="188422287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At val="0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884222879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81492568075231731"/>
          <c:y val="0.44729828277436828"/>
          <c:w val="0.18444073665335733"/>
          <c:h val="0.2701831501058718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800"/>
          </a:pPr>
          <a:endParaRPr lang="pt-B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Rockwell" panose="02060603020205020403" pitchFamily="18" charset="0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2400" b="1" i="0" baseline="0"/>
            </a:pPr>
            <a:r>
              <a:rPr lang="en-US" sz="2400" b="1" i="0" baseline="0" dirty="0" err="1"/>
              <a:t>Movimentação</a:t>
            </a:r>
            <a:r>
              <a:rPr lang="en-US" sz="2400" b="1" i="0" baseline="0" dirty="0"/>
              <a:t>  do </a:t>
            </a:r>
            <a:r>
              <a:rPr lang="en-US" sz="2400" b="1" i="0" baseline="0" dirty="0" err="1"/>
              <a:t>emprego</a:t>
            </a:r>
            <a:r>
              <a:rPr lang="en-US" sz="2400" b="1" i="0" baseline="0" dirty="0"/>
              <a:t> formal </a:t>
            </a:r>
            <a:r>
              <a:rPr lang="en-US" sz="2400" b="1" i="0" baseline="0" dirty="0" err="1"/>
              <a:t>celetista</a:t>
            </a:r>
            <a:r>
              <a:rPr lang="en-US" sz="2400" b="1" i="0" baseline="0" dirty="0"/>
              <a:t>, </a:t>
            </a:r>
            <a:r>
              <a:rPr lang="en-US" sz="2400" b="1" i="0" baseline="0" dirty="0" err="1"/>
              <a:t>admissões</a:t>
            </a:r>
            <a:r>
              <a:rPr lang="en-US" sz="2400" b="1" i="0" baseline="0" dirty="0"/>
              <a:t>, </a:t>
            </a:r>
            <a:r>
              <a:rPr lang="en-US" sz="2400" b="1" i="0" baseline="0" dirty="0" err="1"/>
              <a:t>desligamentos</a:t>
            </a:r>
            <a:r>
              <a:rPr lang="en-US" sz="2400" b="1" i="0" baseline="0" dirty="0"/>
              <a:t> e </a:t>
            </a:r>
            <a:r>
              <a:rPr lang="en-US" sz="2400" b="1" i="0" baseline="0" dirty="0" err="1"/>
              <a:t>saldo</a:t>
            </a:r>
            <a:r>
              <a:rPr lang="en-US" sz="2400" b="1" i="0" baseline="0" dirty="0"/>
              <a:t>, Pelotas, </a:t>
            </a:r>
            <a:r>
              <a:rPr lang="en-US" sz="2400" b="1" i="0" baseline="0" dirty="0" err="1"/>
              <a:t>período</a:t>
            </a:r>
            <a:r>
              <a:rPr lang="en-US" sz="2400" b="1" i="0" baseline="0" dirty="0"/>
              <a:t> de doze meses</a:t>
            </a:r>
          </a:p>
        </c:rich>
      </c:tx>
      <c:layout>
        <c:manualLayout>
          <c:xMode val="edge"/>
          <c:yMode val="edge"/>
          <c:x val="9.7272829268828881E-2"/>
          <c:y val="2.130967953132491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106355849168027E-2"/>
          <c:y val="0.25997126471910603"/>
          <c:w val="0.75646290889367063"/>
          <c:h val="0.6879778743091239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3724-44A1-9BDE-1772F7FF7E3B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3724-44A1-9BDE-1772F7FF7E3B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3724-44A1-9BDE-1772F7FF7E3B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 i="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'12M'!$H$1:$J$1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</c:v>
                </c:pt>
              </c:strCache>
            </c:strRef>
          </c:cat>
          <c:val>
            <c:numRef>
              <c:f>'12M'!$H$2:$J$2</c:f>
              <c:numCache>
                <c:formatCode>#,##0</c:formatCode>
                <c:ptCount val="3"/>
                <c:pt idx="0">
                  <c:v>34628</c:v>
                </c:pt>
                <c:pt idx="1">
                  <c:v>30262</c:v>
                </c:pt>
                <c:pt idx="2">
                  <c:v>4366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724-44A1-9BDE-1772F7FF7E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3698463"/>
        <c:axId val="1"/>
      </c:barChart>
      <c:catAx>
        <c:axId val="188369846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At val="0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883698463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81558966995887805"/>
          <c:y val="0.36976486105055262"/>
          <c:w val="0.17698475540766276"/>
          <c:h val="0.26172870240076851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800"/>
          </a:pPr>
          <a:endParaRPr lang="pt-B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Rockwell" panose="02060603020205020403" pitchFamily="18" charset="0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baseline="0"/>
            </a:pPr>
            <a:r>
              <a:rPr lang="en-US" sz="2400" b="1" i="0" baseline="0" dirty="0" err="1"/>
              <a:t>Evolução</a:t>
            </a:r>
            <a:r>
              <a:rPr lang="en-US" sz="2400" b="1" i="0" baseline="0" dirty="0"/>
              <a:t> mensal dos </a:t>
            </a:r>
            <a:r>
              <a:rPr lang="en-US" sz="2400" b="1" i="0" baseline="0" dirty="0" err="1"/>
              <a:t>saldos</a:t>
            </a:r>
            <a:r>
              <a:rPr lang="en-US" sz="2400" b="1" i="0" baseline="0" dirty="0"/>
              <a:t> do </a:t>
            </a:r>
            <a:r>
              <a:rPr lang="en-US" sz="2400" b="1" i="0" baseline="0" dirty="0" err="1"/>
              <a:t>emprego</a:t>
            </a:r>
            <a:r>
              <a:rPr lang="en-US" sz="2400" b="1" i="0" baseline="0" dirty="0"/>
              <a:t> formal </a:t>
            </a:r>
            <a:r>
              <a:rPr lang="en-US" sz="2400" b="1" i="0" baseline="0" dirty="0" err="1"/>
              <a:t>celetista</a:t>
            </a:r>
            <a:r>
              <a:rPr lang="en-US" sz="2400" b="1" i="0" baseline="0" dirty="0"/>
              <a:t>, Pelotas, </a:t>
            </a:r>
            <a:r>
              <a:rPr lang="en-US" sz="2400" b="1" i="0" baseline="0" dirty="0" err="1"/>
              <a:t>novembro</a:t>
            </a:r>
            <a:r>
              <a:rPr lang="en-US" sz="2400" b="1" i="0" baseline="0" dirty="0"/>
              <a:t> de 2021 a </a:t>
            </a:r>
            <a:r>
              <a:rPr lang="en-US" sz="2400" b="1" i="0" baseline="0" dirty="0" err="1"/>
              <a:t>novembro</a:t>
            </a:r>
            <a:r>
              <a:rPr lang="en-US" sz="2400" b="1" i="0" baseline="0" dirty="0"/>
              <a:t> de 2022
</a:t>
            </a:r>
          </a:p>
        </c:rich>
      </c:tx>
      <c:layout>
        <c:manualLayout>
          <c:xMode val="edge"/>
          <c:yMode val="edge"/>
          <c:x val="0.10417006203450964"/>
          <c:y val="2.777872167270268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4340435708298794E-2"/>
          <c:y val="0.31437627588218142"/>
          <c:w val="0.93393356411988826"/>
          <c:h val="0.655716316710411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'12M'!$B$24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00B05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EB0A-49AC-84A0-7CD4E9185286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EB0A-49AC-84A0-7CD4E918528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B0A-49AC-84A0-7CD4E918528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B0A-49AC-84A0-7CD4E9185286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fld id="{4979BF25-85FA-44C4-A9A1-CDFD283E637D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B0A-49AC-84A0-7CD4E918528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13192E1-8DB5-4474-8D4C-E7783D2F6E27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B0A-49AC-84A0-7CD4E918528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117D827-3F01-4157-862D-93B4884B7CD7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B0A-49AC-84A0-7CD4E918528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216B3389-C047-4084-A4FB-E2ED87B6F985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EB0A-49AC-84A0-7CD4E9185286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 i="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'12M'!$A$25:$A$37</c:f>
              <c:numCache>
                <c:formatCode>mmm\-yy</c:formatCode>
                <c:ptCount val="13"/>
                <c:pt idx="0">
                  <c:v>44501</c:v>
                </c:pt>
                <c:pt idx="1">
                  <c:v>44531</c:v>
                </c:pt>
                <c:pt idx="2">
                  <c:v>44562</c:v>
                </c:pt>
                <c:pt idx="3">
                  <c:v>44593</c:v>
                </c:pt>
                <c:pt idx="4">
                  <c:v>44621</c:v>
                </c:pt>
                <c:pt idx="5">
                  <c:v>44652</c:v>
                </c:pt>
                <c:pt idx="6">
                  <c:v>44682</c:v>
                </c:pt>
                <c:pt idx="7">
                  <c:v>44713</c:v>
                </c:pt>
                <c:pt idx="8">
                  <c:v>44743</c:v>
                </c:pt>
                <c:pt idx="9">
                  <c:v>44774</c:v>
                </c:pt>
                <c:pt idx="10">
                  <c:v>44805</c:v>
                </c:pt>
                <c:pt idx="11">
                  <c:v>44835</c:v>
                </c:pt>
                <c:pt idx="12">
                  <c:v>44866</c:v>
                </c:pt>
              </c:numCache>
            </c:numRef>
          </c:cat>
          <c:val>
            <c:numRef>
              <c:f>'12M'!$B$25:$B$37</c:f>
              <c:numCache>
                <c:formatCode>#,##0</c:formatCode>
                <c:ptCount val="13"/>
                <c:pt idx="0">
                  <c:v>1875</c:v>
                </c:pt>
                <c:pt idx="1">
                  <c:v>-1363</c:v>
                </c:pt>
                <c:pt idx="2" formatCode="General">
                  <c:v>-140</c:v>
                </c:pt>
                <c:pt idx="3" formatCode="General">
                  <c:v>414</c:v>
                </c:pt>
                <c:pt idx="4" formatCode="General">
                  <c:v>523</c:v>
                </c:pt>
                <c:pt idx="5" formatCode="General">
                  <c:v>195</c:v>
                </c:pt>
                <c:pt idx="6" formatCode="General">
                  <c:v>-72</c:v>
                </c:pt>
                <c:pt idx="7" formatCode="General">
                  <c:v>309</c:v>
                </c:pt>
                <c:pt idx="8" formatCode="General">
                  <c:v>-2</c:v>
                </c:pt>
                <c:pt idx="9" formatCode="General">
                  <c:v>184</c:v>
                </c:pt>
                <c:pt idx="10" formatCode="General">
                  <c:v>389</c:v>
                </c:pt>
                <c:pt idx="11" formatCode="General">
                  <c:v>357</c:v>
                </c:pt>
                <c:pt idx="12">
                  <c:v>1697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0A-49AC-84A0-7CD4E9185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3695583"/>
        <c:axId val="1"/>
      </c:barChart>
      <c:dateAx>
        <c:axId val="1883695583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/>
            </a:pPr>
            <a:endParaRPr lang="pt-BR"/>
          </a:p>
        </c:txPr>
        <c:crossAx val="1"/>
        <c:crossesAt val="0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883695583"/>
        <c:crossesAt val="0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Rockwell" panose="02060603020205020403" pitchFamily="18" charset="0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baseline="0"/>
            </a:pPr>
            <a:r>
              <a:rPr lang="en-US" sz="2400" b="1" i="0" baseline="0" dirty="0" err="1"/>
              <a:t>Evolução</a:t>
            </a:r>
            <a:r>
              <a:rPr lang="en-US" sz="2400" b="1" i="0" baseline="0" dirty="0"/>
              <a:t> mensal dos estoques de </a:t>
            </a:r>
            <a:r>
              <a:rPr lang="en-US" sz="2400" b="1" i="0" baseline="0" dirty="0" err="1"/>
              <a:t>empregos</a:t>
            </a:r>
            <a:r>
              <a:rPr lang="en-US" sz="2400" b="1" i="0" baseline="0" dirty="0"/>
              <a:t> formal </a:t>
            </a:r>
            <a:r>
              <a:rPr lang="en-US" sz="2400" b="1" i="0" baseline="0" dirty="0" err="1"/>
              <a:t>celetista</a:t>
            </a:r>
            <a:r>
              <a:rPr lang="en-US" sz="2400" b="1" i="0" baseline="0" dirty="0"/>
              <a:t>, Pelotas, </a:t>
            </a:r>
            <a:r>
              <a:rPr lang="en-US" sz="2400" b="1" i="0" baseline="0" dirty="0" err="1"/>
              <a:t>novembro</a:t>
            </a:r>
            <a:r>
              <a:rPr lang="en-US" sz="2400" b="1" i="0" baseline="0" dirty="0"/>
              <a:t> de 2021 a </a:t>
            </a:r>
            <a:r>
              <a:rPr lang="en-US" sz="2400" b="1" i="0" baseline="0" dirty="0" err="1"/>
              <a:t>novembro</a:t>
            </a:r>
            <a:r>
              <a:rPr lang="en-US" sz="2400" b="1" i="0" baseline="0" dirty="0"/>
              <a:t> de 2022
</a:t>
            </a:r>
          </a:p>
        </c:rich>
      </c:tx>
      <c:layout>
        <c:manualLayout>
          <c:xMode val="edge"/>
          <c:yMode val="edge"/>
          <c:x val="0.1166704694786508"/>
          <c:y val="1.73617010454391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4895132666871217E-2"/>
          <c:y val="0.27920163175655749"/>
          <c:w val="0.92095009650823323"/>
          <c:h val="0.63658665320600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'12M'!$B$42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B05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E015-4F12-B6C5-80FFFB81AF0B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E015-4F12-B6C5-80FFFB81AF0B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E015-4F12-B6C5-80FFFB81AF0B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E015-4F12-B6C5-80FFFB81AF0B}"/>
              </c:ext>
            </c:extLst>
          </c:dPt>
          <c:dLbls>
            <c:dLbl>
              <c:idx val="0"/>
              <c:layout>
                <c:manualLayout>
                  <c:x val="1.5287684680956671E-2"/>
                  <c:y val="-4.6550303126777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15-4F12-B6C5-80FFFB81AF0B}"/>
                </c:ext>
              </c:extLst>
            </c:dLbl>
            <c:dLbl>
              <c:idx val="2"/>
              <c:layout>
                <c:manualLayout>
                  <c:x val="-1.1634672386406188E-3"/>
                  <c:y val="-0.157384358190531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15-4F12-B6C5-80FFFB81AF0B}"/>
                </c:ext>
              </c:extLst>
            </c:dLbl>
            <c:dLbl>
              <c:idx val="4"/>
              <c:layout>
                <c:manualLayout>
                  <c:x val="2.4353120243530758E-3"/>
                  <c:y val="-7.9800505717378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015-4F12-B6C5-80FFFB81AF0B}"/>
                </c:ext>
              </c:extLst>
            </c:dLbl>
            <c:dLbl>
              <c:idx val="5"/>
              <c:layout>
                <c:manualLayout>
                  <c:x val="-4.6538689545624753E-3"/>
                  <c:y val="-0.170684444798182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015-4F12-B6C5-80FFFB81AF0B}"/>
                </c:ext>
              </c:extLst>
            </c:dLbl>
            <c:dLbl>
              <c:idx val="7"/>
              <c:layout>
                <c:manualLayout>
                  <c:x val="-6.980803431843585E-3"/>
                  <c:y val="-9.7533968456104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015-4F12-B6C5-80FFFB81AF0B}"/>
                </c:ext>
              </c:extLst>
            </c:dLbl>
            <c:dLbl>
              <c:idx val="8"/>
              <c:layout>
                <c:manualLayout>
                  <c:x val="-1.2177013020481817E-3"/>
                  <c:y val="-0.197284618013483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015-4F12-B6C5-80FFFB81AF0B}"/>
                </c:ext>
              </c:extLst>
            </c:dLbl>
            <c:dLbl>
              <c:idx val="10"/>
              <c:layout>
                <c:manualLayout>
                  <c:x val="-2.4353120243531205E-3"/>
                  <c:y val="-5.9850379288033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015-4F12-B6C5-80FFFB81AF0B}"/>
                </c:ext>
              </c:extLst>
            </c:dLbl>
            <c:dLbl>
              <c:idx val="11"/>
              <c:layout>
                <c:manualLayout>
                  <c:x val="-1.3260778172695001E-3"/>
                  <c:y val="-0.148517633785431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015-4F12-B6C5-80FFFB81AF0B}"/>
                </c:ext>
              </c:extLst>
            </c:dLbl>
            <c:dLbl>
              <c:idx val="12"/>
              <c:layout>
                <c:manualLayout>
                  <c:x val="4.4371159241195831E-3"/>
                  <c:y val="-9.9750649557379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015-4F12-B6C5-80FFFB81AF0B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 i="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'12M'!$A$43:$A$55</c:f>
              <c:numCache>
                <c:formatCode>mmm\-yy</c:formatCode>
                <c:ptCount val="13"/>
                <c:pt idx="0">
                  <c:v>44501</c:v>
                </c:pt>
                <c:pt idx="1">
                  <c:v>44531</c:v>
                </c:pt>
                <c:pt idx="2">
                  <c:v>44562</c:v>
                </c:pt>
                <c:pt idx="3">
                  <c:v>44593</c:v>
                </c:pt>
                <c:pt idx="4">
                  <c:v>44621</c:v>
                </c:pt>
                <c:pt idx="5">
                  <c:v>44652</c:v>
                </c:pt>
                <c:pt idx="6">
                  <c:v>44682</c:v>
                </c:pt>
                <c:pt idx="7">
                  <c:v>44713</c:v>
                </c:pt>
                <c:pt idx="8">
                  <c:v>44743</c:v>
                </c:pt>
                <c:pt idx="9">
                  <c:v>44774</c:v>
                </c:pt>
                <c:pt idx="10">
                  <c:v>44805</c:v>
                </c:pt>
                <c:pt idx="11">
                  <c:v>44835</c:v>
                </c:pt>
                <c:pt idx="12">
                  <c:v>44866</c:v>
                </c:pt>
              </c:numCache>
            </c:numRef>
          </c:cat>
          <c:val>
            <c:numRef>
              <c:f>'12M'!$B$43:$B$55</c:f>
              <c:numCache>
                <c:formatCode>#,##0</c:formatCode>
                <c:ptCount val="13"/>
                <c:pt idx="0">
                  <c:v>60819</c:v>
                </c:pt>
                <c:pt idx="1">
                  <c:v>59456</c:v>
                </c:pt>
                <c:pt idx="2">
                  <c:v>59597</c:v>
                </c:pt>
                <c:pt idx="3">
                  <c:v>60011</c:v>
                </c:pt>
                <c:pt idx="4">
                  <c:v>60534</c:v>
                </c:pt>
                <c:pt idx="5">
                  <c:v>60729</c:v>
                </c:pt>
                <c:pt idx="6">
                  <c:v>60657</c:v>
                </c:pt>
                <c:pt idx="7">
                  <c:v>60966</c:v>
                </c:pt>
                <c:pt idx="8">
                  <c:v>60964</c:v>
                </c:pt>
                <c:pt idx="9">
                  <c:v>61148</c:v>
                </c:pt>
                <c:pt idx="10">
                  <c:v>61537</c:v>
                </c:pt>
                <c:pt idx="11">
                  <c:v>61894</c:v>
                </c:pt>
                <c:pt idx="12">
                  <c:v>63591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015-4F12-B6C5-80FFFB81AF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4219999"/>
        <c:axId val="1"/>
      </c:barChart>
      <c:dateAx>
        <c:axId val="1884219999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/>
            </a:pPr>
            <a:endParaRPr lang="pt-BR"/>
          </a:p>
        </c:txPr>
        <c:crossAx val="1"/>
        <c:crossesAt val="0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884219999"/>
        <c:crossesAt val="0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Rockwell" panose="02060603020205020403" pitchFamily="18" charset="0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baseline="0"/>
            </a:pPr>
            <a:r>
              <a:rPr lang="en-US" sz="2400" b="1" i="0" baseline="0" dirty="0" err="1"/>
              <a:t>Movimentação</a:t>
            </a:r>
            <a:r>
              <a:rPr lang="en-US" sz="2400" b="1" i="0" baseline="0" dirty="0"/>
              <a:t> do </a:t>
            </a:r>
            <a:r>
              <a:rPr lang="en-US" sz="2400" b="1" i="0" baseline="0" dirty="0" err="1"/>
              <a:t>emprego</a:t>
            </a:r>
            <a:r>
              <a:rPr lang="en-US" sz="2400" b="1" i="0" baseline="0" dirty="0"/>
              <a:t> formal </a:t>
            </a:r>
            <a:r>
              <a:rPr lang="en-US" sz="2400" b="1" i="0" baseline="0" dirty="0" err="1"/>
              <a:t>celetista</a:t>
            </a:r>
            <a:r>
              <a:rPr lang="en-US" sz="2400" b="1" i="0" baseline="0" dirty="0"/>
              <a:t> </a:t>
            </a:r>
            <a:r>
              <a:rPr lang="en-US" sz="2400" b="1" i="0" baseline="0" dirty="0" err="1"/>
              <a:t>por</a:t>
            </a:r>
            <a:r>
              <a:rPr lang="en-US" sz="2400" b="1" i="0" baseline="0" dirty="0"/>
              <a:t> </a:t>
            </a:r>
            <a:r>
              <a:rPr lang="en-US" sz="2400" b="1" i="0" baseline="0" dirty="0" err="1"/>
              <a:t>setor</a:t>
            </a:r>
            <a:r>
              <a:rPr lang="en-US" sz="2400" b="1" i="0" baseline="0" dirty="0"/>
              <a:t> da </a:t>
            </a:r>
            <a:r>
              <a:rPr lang="en-US" sz="2400" b="1" i="0" baseline="0" dirty="0" err="1"/>
              <a:t>atividade</a:t>
            </a:r>
            <a:r>
              <a:rPr lang="en-US" sz="2400" b="1" i="0" baseline="0" dirty="0"/>
              <a:t> </a:t>
            </a:r>
            <a:r>
              <a:rPr lang="en-US" sz="2400" b="1" i="0" baseline="0" dirty="0" err="1"/>
              <a:t>econômica</a:t>
            </a:r>
            <a:r>
              <a:rPr lang="en-US" sz="2400" b="1" i="0" baseline="0" dirty="0"/>
              <a:t>, </a:t>
            </a:r>
            <a:r>
              <a:rPr lang="en-US" sz="2400" b="1" i="0" baseline="0" dirty="0" err="1"/>
              <a:t>admissões</a:t>
            </a:r>
            <a:r>
              <a:rPr lang="en-US" sz="2400" b="1" i="0" baseline="0" dirty="0"/>
              <a:t>, </a:t>
            </a:r>
            <a:r>
              <a:rPr lang="en-US" sz="2400" b="1" i="0" baseline="0" dirty="0" err="1"/>
              <a:t>desligamentos</a:t>
            </a:r>
            <a:r>
              <a:rPr lang="en-US" sz="2400" b="1" i="0" baseline="0" dirty="0"/>
              <a:t> e </a:t>
            </a:r>
            <a:r>
              <a:rPr lang="en-US" sz="2400" b="1" i="0" baseline="0" dirty="0" err="1"/>
              <a:t>saldos</a:t>
            </a:r>
            <a:r>
              <a:rPr lang="en-US" sz="2400" b="1" i="0" baseline="0" dirty="0"/>
              <a:t>, Pelotas, </a:t>
            </a:r>
            <a:r>
              <a:rPr lang="en-US" sz="2400" b="1" i="0" baseline="0" dirty="0" err="1"/>
              <a:t>novembro</a:t>
            </a:r>
            <a:r>
              <a:rPr lang="en-US" sz="2400" b="1" i="0" baseline="0" dirty="0"/>
              <a:t> de 2022</a:t>
            </a:r>
          </a:p>
        </c:rich>
      </c:tx>
      <c:layout>
        <c:manualLayout>
          <c:xMode val="edge"/>
          <c:yMode val="edge"/>
          <c:x val="0.11237882195315949"/>
          <c:y val="1.040698529875436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6935271065877401E-2"/>
          <c:y val="0.25957817472495598"/>
          <c:w val="0.77415074402754991"/>
          <c:h val="0.5589461514854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'setorial outubro'!$B$1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-1.8319414190883263E-2"/>
                  <c:y val="-5.7857578267212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90-42AE-9F80-1BB2F9465A15}"/>
                </c:ext>
              </c:extLst>
            </c:dLbl>
            <c:dLbl>
              <c:idx val="2"/>
              <c:layout>
                <c:manualLayout>
                  <c:x val="-1.4020030244259511E-2"/>
                  <c:y val="-7.4746396155899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67-4500-BAF8-F65990656D9C}"/>
                </c:ext>
              </c:extLst>
            </c:dLbl>
            <c:dLbl>
              <c:idx val="3"/>
              <c:layout>
                <c:manualLayout>
                  <c:x val="-6.6688610528527537E-2"/>
                  <c:y val="-2.087215339406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C90-42AE-9F80-1BB2F9465A15}"/>
                </c:ext>
              </c:extLst>
            </c:dLbl>
            <c:dLbl>
              <c:idx val="4"/>
              <c:layout>
                <c:manualLayout>
                  <c:x val="-2.523659556736182E-3"/>
                  <c:y val="-4.6888086733994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C90-42AE-9F80-1BB2F9465A15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 i="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'setorial outubro'!$A$2:$A$6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outubro'!$B$2:$B$6</c:f>
              <c:numCache>
                <c:formatCode>General</c:formatCode>
                <c:ptCount val="5"/>
                <c:pt idx="0">
                  <c:v>7</c:v>
                </c:pt>
                <c:pt idx="1">
                  <c:v>869</c:v>
                </c:pt>
                <c:pt idx="2">
                  <c:v>346</c:v>
                </c:pt>
                <c:pt idx="3" formatCode="#,##0">
                  <c:v>1579</c:v>
                </c:pt>
                <c:pt idx="4" formatCode="#,##0">
                  <c:v>1009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90-42AE-9F80-1BB2F9465A15}"/>
            </c:ext>
          </c:extLst>
        </c:ser>
        <c:ser>
          <c:idx val="1"/>
          <c:order val="1"/>
          <c:tx>
            <c:strRef>
              <c:f>'setorial outubro'!$C$1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9.8131012214905345E-4"/>
                  <c:y val="-7.9409764115844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C90-42AE-9F80-1BB2F9465A15}"/>
                </c:ext>
              </c:extLst>
            </c:dLbl>
            <c:dLbl>
              <c:idx val="1"/>
              <c:layout>
                <c:manualLayout>
                  <c:x val="1.5520283874334163E-2"/>
                  <c:y val="-6.6786955955118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C90-42AE-9F80-1BB2F9465A15}"/>
                </c:ext>
              </c:extLst>
            </c:dLbl>
            <c:dLbl>
              <c:idx val="2"/>
              <c:layout>
                <c:manualLayout>
                  <c:x val="3.3788272888665323E-2"/>
                  <c:y val="-8.9407788254978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90-42AE-9F80-1BB2F9465A15}"/>
                </c:ext>
              </c:extLst>
            </c:dLbl>
            <c:dLbl>
              <c:idx val="3"/>
              <c:layout>
                <c:manualLayout>
                  <c:x val="9.8131012214905345E-4"/>
                  <c:y val="-5.1547939849750493E-2"/>
                </c:manualLayout>
              </c:layout>
              <c:tx>
                <c:rich>
                  <a:bodyPr/>
                  <a:lstStyle/>
                  <a:p>
                    <a:fld id="{D5F84336-BBA0-4A23-A71C-7ED73F11814E}" type="VALUE">
                      <a:rPr lang="en-US" sz="2000"/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C90-42AE-9F80-1BB2F9465A15}"/>
                </c:ext>
              </c:extLst>
            </c:dLbl>
            <c:dLbl>
              <c:idx val="4"/>
              <c:layout>
                <c:manualLayout>
                  <c:x val="1.5188366097947673E-2"/>
                  <c:y val="-3.2034169781099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67-4500-BAF8-F65990656D9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 i="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'setorial outubro'!$A$2:$A$6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outubro'!$C$2:$C$6</c:f>
              <c:numCache>
                <c:formatCode>#,##0</c:formatCode>
                <c:ptCount val="5"/>
                <c:pt idx="0" formatCode="General">
                  <c:v>19</c:v>
                </c:pt>
                <c:pt idx="1">
                  <c:v>672</c:v>
                </c:pt>
                <c:pt idx="2" formatCode="General">
                  <c:v>369</c:v>
                </c:pt>
                <c:pt idx="3">
                  <c:v>273</c:v>
                </c:pt>
                <c:pt idx="4" formatCode="General">
                  <c:v>780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90-42AE-9F80-1BB2F9465A15}"/>
            </c:ext>
          </c:extLst>
        </c:ser>
        <c:ser>
          <c:idx val="2"/>
          <c:order val="2"/>
          <c:tx>
            <c:strRef>
              <c:f>'setorial outubro'!$D$1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190756A-F5F1-4ACE-A057-45834C4F19AF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3C90-42AE-9F80-1BB2F9465A15}"/>
                </c:ext>
              </c:extLst>
            </c:dLbl>
            <c:dLbl>
              <c:idx val="1"/>
              <c:layout>
                <c:manualLayout>
                  <c:x val="1.4020030244259426E-2"/>
                  <c:y val="-3.4169781099839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67-4500-BAF8-F65990656D9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72B9484-C154-435C-B479-19E2B429031F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3C90-42AE-9F80-1BB2F9465A15}"/>
                </c:ext>
              </c:extLst>
            </c:dLbl>
            <c:dLbl>
              <c:idx val="3"/>
              <c:layout>
                <c:manualLayout>
                  <c:x val="4.6733434147530704E-3"/>
                  <c:y val="-6.533137709094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C90-42AE-9F80-1BB2F9465A15}"/>
                </c:ext>
              </c:extLst>
            </c:dLbl>
            <c:dLbl>
              <c:idx val="4"/>
              <c:layout>
                <c:manualLayout>
                  <c:x val="1.6356701951636049E-2"/>
                  <c:y val="-2.989855846235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67-4500-BAF8-F65990656D9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 i="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'setorial outubro'!$A$2:$A$6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outubro'!$D$2:$D$6</c:f>
              <c:numCache>
                <c:formatCode>General</c:formatCode>
                <c:ptCount val="5"/>
                <c:pt idx="0">
                  <c:v>-12</c:v>
                </c:pt>
                <c:pt idx="1">
                  <c:v>197</c:v>
                </c:pt>
                <c:pt idx="2">
                  <c:v>-23</c:v>
                </c:pt>
                <c:pt idx="3" formatCode="#,##0">
                  <c:v>1306</c:v>
                </c:pt>
                <c:pt idx="4">
                  <c:v>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90-42AE-9F80-1BB2F9465A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4218559"/>
        <c:axId val="1"/>
      </c:barChart>
      <c:catAx>
        <c:axId val="188421855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-2700000" vert="horz"/>
          <a:lstStyle/>
          <a:p>
            <a:pPr>
              <a:defRPr sz="1400"/>
            </a:pPr>
            <a:endParaRPr lang="pt-BR"/>
          </a:p>
        </c:txPr>
        <c:crossAx val="1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884218559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82288322841922668"/>
          <c:y val="0.24647207940438304"/>
          <c:w val="0.17121419165602131"/>
          <c:h val="0.2392873448213527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800"/>
          </a:pPr>
          <a:endParaRPr lang="pt-B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Rockwell" panose="02060603020205020403" pitchFamily="18" charset="0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[Base novembro Peloats.xlsx]Planilha1!Tabela dinâmica1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i="0" baseline="0" dirty="0"/>
              <a:t>Movimentação do emprego formal celetista por setor da atividade econômica, admissões, desligamentos e saldos, Pelotas, acumulado do ano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485589607876718E-2"/>
          <c:y val="0.23045608245017946"/>
          <c:w val="0.77151330208145885"/>
          <c:h val="0.675657790032369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8.3874604840721532E-3"/>
                  <c:y val="-2.97960839184627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888-4AA0-AD45-EF3C80C6CC0A}"/>
                </c:ext>
              </c:extLst>
            </c:dLbl>
            <c:dLbl>
              <c:idx val="1"/>
              <c:layout>
                <c:manualLayout>
                  <c:x val="-3.4827965636214174E-2"/>
                  <c:y val="-4.92305310586166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88-4AA0-AD45-EF3C80C6CC0A}"/>
                </c:ext>
              </c:extLst>
            </c:dLbl>
            <c:dLbl>
              <c:idx val="2"/>
              <c:layout>
                <c:manualLayout>
                  <c:x val="-2.9080029733574615E-2"/>
                  <c:y val="-7.78846168865418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88-4AA0-AD45-EF3C80C6CC0A}"/>
                </c:ext>
              </c:extLst>
            </c:dLbl>
            <c:dLbl>
              <c:idx val="3"/>
              <c:layout>
                <c:manualLayout>
                  <c:x val="-1.4702586408222655E-2"/>
                  <c:y val="-1.16252975833550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888-4AA0-AD45-EF3C80C6CC0A}"/>
                </c:ext>
              </c:extLst>
            </c:dLbl>
            <c:dLbl>
              <c:idx val="4"/>
              <c:layout>
                <c:manualLayout>
                  <c:x val="-7.9321515456425934E-2"/>
                  <c:y val="2.42457649313213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FD-4FC7-B2AB-18AE024E38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Planilha1!$B$4:$B$9</c:f>
              <c:numCache>
                <c:formatCode>General</c:formatCode>
                <c:ptCount val="5"/>
                <c:pt idx="0">
                  <c:v>205</c:v>
                </c:pt>
                <c:pt idx="1">
                  <c:v>8458</c:v>
                </c:pt>
                <c:pt idx="2">
                  <c:v>4291</c:v>
                </c:pt>
                <c:pt idx="3">
                  <c:v>4218</c:v>
                </c:pt>
                <c:pt idx="4">
                  <c:v>10979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88-4AA0-AD45-EF3C80C6CC0A}"/>
            </c:ext>
          </c:extLst>
        </c:ser>
        <c:ser>
          <c:idx val="1"/>
          <c:order val="1"/>
          <c:tx>
            <c:strRef>
              <c:f>Planilha1!$C$3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495871805279228E-3"/>
                  <c:y val="-0.1108125177569421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888-4AA0-AD45-EF3C80C6CC0A}"/>
                </c:ext>
              </c:extLst>
            </c:dLbl>
            <c:dLbl>
              <c:idx val="1"/>
              <c:layout>
                <c:manualLayout>
                  <c:x val="3.8957337099875769E-2"/>
                  <c:y val="-5.09643549073202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888-4AA0-AD45-EF3C80C6CC0A}"/>
                </c:ext>
              </c:extLst>
            </c:dLbl>
            <c:dLbl>
              <c:idx val="2"/>
              <c:layout>
                <c:manualLayout>
                  <c:x val="4.3548073982794165E-2"/>
                  <c:y val="-0.123477805151911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981035251230961E-2"/>
                      <c:h val="6.26550830803610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E888-4AA0-AD45-EF3C80C6CC0A}"/>
                </c:ext>
              </c:extLst>
            </c:dLbl>
            <c:dLbl>
              <c:idx val="3"/>
              <c:layout>
                <c:manualLayout>
                  <c:x val="4.1823701482442369E-2"/>
                  <c:y val="-7.3140291688527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888-4AA0-AD45-EF3C80C6CC0A}"/>
                </c:ext>
              </c:extLst>
            </c:dLbl>
            <c:dLbl>
              <c:idx val="4"/>
              <c:layout>
                <c:manualLayout>
                  <c:x val="3.6658162738819861E-2"/>
                  <c:y val="-2.21759367812072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88-4AA0-AD45-EF3C80C6CC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Planilha1!$C$4:$C$9</c:f>
              <c:numCache>
                <c:formatCode>General</c:formatCode>
                <c:ptCount val="5"/>
                <c:pt idx="0">
                  <c:v>173</c:v>
                </c:pt>
                <c:pt idx="1">
                  <c:v>8026</c:v>
                </c:pt>
                <c:pt idx="2">
                  <c:v>3818</c:v>
                </c:pt>
                <c:pt idx="3">
                  <c:v>2981</c:v>
                </c:pt>
                <c:pt idx="4">
                  <c:v>9309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88-4AA0-AD45-EF3C80C6CC0A}"/>
            </c:ext>
          </c:extLst>
        </c:ser>
        <c:ser>
          <c:idx val="2"/>
          <c:order val="2"/>
          <c:tx>
            <c:strRef>
              <c:f>Planilha1!$D$3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14958718052791E-2"/>
                  <c:y val="-2.42457649313213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FD-4FC7-B2AB-18AE024E38D5}"/>
                </c:ext>
              </c:extLst>
            </c:dLbl>
            <c:dLbl>
              <c:idx val="1"/>
              <c:layout>
                <c:manualLayout>
                  <c:x val="2.1842156430030287E-2"/>
                  <c:y val="-2.42457649313213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FD-4FC7-B2AB-18AE024E38D5}"/>
                </c:ext>
              </c:extLst>
            </c:dLbl>
            <c:dLbl>
              <c:idx val="2"/>
              <c:layout>
                <c:manualLayout>
                  <c:x val="1.8393394888446594E-2"/>
                  <c:y val="-2.86540858279251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FD-4FC7-B2AB-18AE024E38D5}"/>
                </c:ext>
              </c:extLst>
            </c:dLbl>
            <c:dLbl>
              <c:idx val="3"/>
              <c:layout>
                <c:manualLayout>
                  <c:x val="2.069256924950242E-2"/>
                  <c:y val="-4.40832089660387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FD-4FC7-B2AB-18AE024E38D5}"/>
                </c:ext>
              </c:extLst>
            </c:dLbl>
            <c:dLbl>
              <c:idx val="4"/>
              <c:layout>
                <c:manualLayout>
                  <c:x val="1.6094220527390686E-2"/>
                  <c:y val="-1.76332835864155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FD-4FC7-B2AB-18AE024E38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Planilha1!$D$4:$D$9</c:f>
              <c:numCache>
                <c:formatCode>General</c:formatCode>
                <c:ptCount val="5"/>
                <c:pt idx="0">
                  <c:v>32</c:v>
                </c:pt>
                <c:pt idx="1">
                  <c:v>432</c:v>
                </c:pt>
                <c:pt idx="2">
                  <c:v>473</c:v>
                </c:pt>
                <c:pt idx="3">
                  <c:v>1237</c:v>
                </c:pt>
                <c:pt idx="4">
                  <c:v>1680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88-4AA0-AD45-EF3C80C6CC0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12376672"/>
        <c:axId val="1916298304"/>
      </c:barChart>
      <c:catAx>
        <c:axId val="211237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16298304"/>
        <c:crosses val="autoZero"/>
        <c:auto val="1"/>
        <c:lblAlgn val="ctr"/>
        <c:lblOffset val="100"/>
        <c:noMultiLvlLbl val="0"/>
      </c:catAx>
      <c:valAx>
        <c:axId val="1916298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112376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chemeClr val="tx1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[Base novembro Peloats.xlsx]Planilha2!Tabela dinâmica2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i="0" baseline="0" dirty="0"/>
              <a:t>Movimentação do emprego formal celetista por setor da atividade econômica, admissões, desligamentos e saldos, Pelotas, período de dozes meses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4414347484371855E-2"/>
          <c:y val="0.25135638553813044"/>
          <c:w val="0.74619864549339254"/>
          <c:h val="0.655181856647027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Planilha2!$B$3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7.9322250159156275E-3"/>
                  <c:y val="-2.00549655122250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634-42A0-A817-97533F70739B}"/>
                </c:ext>
              </c:extLst>
            </c:dLbl>
            <c:dLbl>
              <c:idx val="1"/>
              <c:layout>
                <c:manualLayout>
                  <c:x val="-3.8701213101086616E-2"/>
                  <c:y val="-4.69513352901428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34-42A0-A817-97533F70739B}"/>
                </c:ext>
              </c:extLst>
            </c:dLbl>
            <c:dLbl>
              <c:idx val="2"/>
              <c:layout>
                <c:manualLayout>
                  <c:x val="-3.0110693515074866E-2"/>
                  <c:y val="-5.6074068510700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895964363335003E-2"/>
                      <c:h val="5.00460176783213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8634-42A0-A817-97533F70739B}"/>
                </c:ext>
              </c:extLst>
            </c:dLbl>
            <c:dLbl>
              <c:idx val="3"/>
              <c:layout>
                <c:manualLayout>
                  <c:x val="-3.7562942127525249E-2"/>
                  <c:y val="-6.24995572731342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634-42A0-A817-97533F70739B}"/>
                </c:ext>
              </c:extLst>
            </c:dLbl>
            <c:dLbl>
              <c:idx val="4"/>
              <c:layout>
                <c:manualLayout>
                  <c:x val="-8.878513593778703E-2"/>
                  <c:y val="1.097098769815374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12.834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1A6-429B-AAA5-7AD8F81520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Planilha2!$B$4:$B$9</c:f>
              <c:numCache>
                <c:formatCode>General</c:formatCode>
                <c:ptCount val="5"/>
                <c:pt idx="0">
                  <c:v>226</c:v>
                </c:pt>
                <c:pt idx="1">
                  <c:v>10201</c:v>
                </c:pt>
                <c:pt idx="2">
                  <c:v>4878</c:v>
                </c:pt>
                <c:pt idx="3">
                  <c:v>6479</c:v>
                </c:pt>
                <c:pt idx="4">
                  <c:v>12834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34-42A0-A817-97533F70739B}"/>
            </c:ext>
          </c:extLst>
        </c:ser>
        <c:ser>
          <c:idx val="1"/>
          <c:order val="1"/>
          <c:tx>
            <c:strRef>
              <c:f>Planilha2!$C$3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204350740543858E-3"/>
                  <c:y val="-9.3595655696197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634-42A0-A817-97533F70739B}"/>
                </c:ext>
              </c:extLst>
            </c:dLbl>
            <c:dLbl>
              <c:idx val="1"/>
              <c:layout>
                <c:manualLayout>
                  <c:x val="2.8438938439527293E-2"/>
                  <c:y val="-5.447760562253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634-42A0-A817-97533F70739B}"/>
                </c:ext>
              </c:extLst>
            </c:dLbl>
            <c:dLbl>
              <c:idx val="2"/>
              <c:layout>
                <c:manualLayout>
                  <c:x val="3.3098948103178975E-2"/>
                  <c:y val="-1.94333337998162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634-42A0-A817-97533F70739B}"/>
                </c:ext>
              </c:extLst>
            </c:dLbl>
            <c:dLbl>
              <c:idx val="3"/>
              <c:layout>
                <c:manualLayout>
                  <c:x val="2.6180232391911536E-2"/>
                  <c:y val="-0.1176689398207635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634-42A0-A817-97533F70739B}"/>
                </c:ext>
              </c:extLst>
            </c:dLbl>
            <c:dLbl>
              <c:idx val="4"/>
              <c:layout>
                <c:manualLayout>
                  <c:x val="4.8838726093732847E-2"/>
                  <c:y val="-2.59530376073364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10.855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8634-42A0-A817-97533F7073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Planilha2!$C$4:$C$9</c:f>
              <c:numCache>
                <c:formatCode>General</c:formatCode>
                <c:ptCount val="5"/>
                <c:pt idx="0">
                  <c:v>189</c:v>
                </c:pt>
                <c:pt idx="1">
                  <c:v>9421</c:v>
                </c:pt>
                <c:pt idx="2">
                  <c:v>4541</c:v>
                </c:pt>
                <c:pt idx="3">
                  <c:v>5256</c:v>
                </c:pt>
                <c:pt idx="4">
                  <c:v>10855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34-42A0-A817-97533F70739B}"/>
            </c:ext>
          </c:extLst>
        </c:ser>
        <c:ser>
          <c:idx val="2"/>
          <c:order val="2"/>
          <c:tx>
            <c:strRef>
              <c:f>Planilha2!$D$3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9350606550543329E-2"/>
                  <c:y val="-1.09709876981537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A6-429B-AAA5-7AD8F8152091}"/>
                </c:ext>
              </c:extLst>
            </c:dLbl>
            <c:dLbl>
              <c:idx val="1"/>
              <c:layout>
                <c:manualLayout>
                  <c:x val="1.4797522656297782E-2"/>
                  <c:y val="-1.09709876981537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A6-429B-AAA5-7AD8F8152091}"/>
                </c:ext>
              </c:extLst>
            </c:dLbl>
            <c:dLbl>
              <c:idx val="2"/>
              <c:layout>
                <c:manualLayout>
                  <c:x val="1.1382709735613629E-2"/>
                  <c:y val="-1.09709876981537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A6-429B-AAA5-7AD8F8152091}"/>
                </c:ext>
              </c:extLst>
            </c:dLbl>
            <c:dLbl>
              <c:idx val="3"/>
              <c:layout>
                <c:manualLayout>
                  <c:x val="2.7318503365472906E-2"/>
                  <c:y val="-4.82723458718764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A6-429B-AAA5-7AD8F8152091}"/>
                </c:ext>
              </c:extLst>
            </c:dLbl>
            <c:dLbl>
              <c:idx val="4"/>
              <c:layout>
                <c:manualLayout>
                  <c:x val="2.0488877524104679E-2"/>
                  <c:y val="-1.75535803170459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A6-429B-AAA5-7AD8F81520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Planilha2!$D$4:$D$9</c:f>
              <c:numCache>
                <c:formatCode>General</c:formatCode>
                <c:ptCount val="5"/>
                <c:pt idx="0">
                  <c:v>37</c:v>
                </c:pt>
                <c:pt idx="1">
                  <c:v>780</c:v>
                </c:pt>
                <c:pt idx="2">
                  <c:v>337</c:v>
                </c:pt>
                <c:pt idx="3">
                  <c:v>1223</c:v>
                </c:pt>
                <c:pt idx="4">
                  <c:v>1989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4-42A0-A817-97533F70739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12325168"/>
        <c:axId val="2027508624"/>
      </c:barChart>
      <c:catAx>
        <c:axId val="211232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027508624"/>
        <c:crosses val="autoZero"/>
        <c:auto val="1"/>
        <c:lblAlgn val="ctr"/>
        <c:lblOffset val="100"/>
        <c:noMultiLvlLbl val="0"/>
      </c:catAx>
      <c:valAx>
        <c:axId val="2027508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112325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chemeClr val="tx1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0.44363</cdr:x>
      <cdr:y>0.40427</cdr:y>
    </cdr:from>
    <cdr:to>
      <cdr:x>0.44363</cdr:x>
      <cdr:y>0.58133</cdr:y>
    </cdr:to>
    <cdr:cxnSp macro="">
      <cdr:nvCxnSpPr>
        <cdr:cNvPr id="3" name="Conector reto 2">
          <a:extLst xmlns:a="http://schemas.openxmlformats.org/drawingml/2006/main">
            <a:ext uri="{FF2B5EF4-FFF2-40B4-BE49-F238E27FC236}">
              <a16:creationId xmlns:a16="http://schemas.microsoft.com/office/drawing/2014/main" id="{20B44F07-DD99-3228-DCA9-8C23C3B095CC}"/>
            </a:ext>
          </a:extLst>
        </cdr:cNvPr>
        <cdr:cNvCxnSpPr/>
      </cdr:nvCxnSpPr>
      <cdr:spPr>
        <a:xfrm xmlns:a="http://schemas.openxmlformats.org/drawingml/2006/main">
          <a:off x="4842546" y="2316161"/>
          <a:ext cx="0" cy="101443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0.7955</cdr:x>
      <cdr:y>0.42489</cdr:y>
    </cdr:from>
    <cdr:to>
      <cdr:x>0.7955</cdr:x>
      <cdr:y>0.5</cdr:y>
    </cdr:to>
    <cdr:cxnSp macro="">
      <cdr:nvCxnSpPr>
        <cdr:cNvPr id="4" name="Conector reto 3">
          <a:extLst xmlns:a="http://schemas.openxmlformats.org/drawingml/2006/main">
            <a:ext uri="{FF2B5EF4-FFF2-40B4-BE49-F238E27FC236}">
              <a16:creationId xmlns:a16="http://schemas.microsoft.com/office/drawing/2014/main" id="{F4679F4A-B87A-62C2-5A1C-2437E057C593}"/>
            </a:ext>
          </a:extLst>
        </cdr:cNvPr>
        <cdr:cNvCxnSpPr/>
      </cdr:nvCxnSpPr>
      <cdr:spPr>
        <a:xfrm xmlns:a="http://schemas.openxmlformats.org/drawingml/2006/main">
          <a:off x="8683351" y="2434292"/>
          <a:ext cx="0" cy="43035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0.65422</cdr:x>
      <cdr:y>0.36038</cdr:y>
    </cdr:from>
    <cdr:to>
      <cdr:x>0.65422</cdr:x>
      <cdr:y>0.55556</cdr:y>
    </cdr:to>
    <cdr:cxnSp macro="">
      <cdr:nvCxnSpPr>
        <cdr:cNvPr id="5" name="Conector reto 4">
          <a:extLst xmlns:a="http://schemas.openxmlformats.org/drawingml/2006/main">
            <a:ext uri="{FF2B5EF4-FFF2-40B4-BE49-F238E27FC236}">
              <a16:creationId xmlns:a16="http://schemas.microsoft.com/office/drawing/2014/main" id="{87985302-8F09-352B-1CEB-96A6169B7B91}"/>
            </a:ext>
          </a:extLst>
        </cdr:cNvPr>
        <cdr:cNvCxnSpPr/>
      </cdr:nvCxnSpPr>
      <cdr:spPr>
        <a:xfrm xmlns:a="http://schemas.openxmlformats.org/drawingml/2006/main">
          <a:off x="7141236" y="2064701"/>
          <a:ext cx="0" cy="111823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0.23059</cdr:x>
      <cdr:y>0.51399</cdr:y>
    </cdr:from>
    <cdr:to>
      <cdr:x>0.23059</cdr:x>
      <cdr:y>0.67459</cdr:y>
    </cdr:to>
    <cdr:cxnSp macro="">
      <cdr:nvCxnSpPr>
        <cdr:cNvPr id="6" name="Conector reto 5">
          <a:extLst xmlns:a="http://schemas.openxmlformats.org/drawingml/2006/main">
            <a:ext uri="{FF2B5EF4-FFF2-40B4-BE49-F238E27FC236}">
              <a16:creationId xmlns:a16="http://schemas.microsoft.com/office/drawing/2014/main" id="{C1E409A7-AAE1-8D00-A2CC-C62B94A47827}"/>
            </a:ext>
          </a:extLst>
        </cdr:cNvPr>
        <cdr:cNvCxnSpPr/>
      </cdr:nvCxnSpPr>
      <cdr:spPr>
        <a:xfrm xmlns:a="http://schemas.openxmlformats.org/drawingml/2006/main">
          <a:off x="2516985" y="2944811"/>
          <a:ext cx="0" cy="9201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0.86889</cdr:x>
      <cdr:y>0.30651</cdr:y>
    </cdr:from>
    <cdr:to>
      <cdr:x>0.86889</cdr:x>
      <cdr:y>0.46811</cdr:y>
    </cdr:to>
    <cdr:cxnSp macro="">
      <cdr:nvCxnSpPr>
        <cdr:cNvPr id="13" name="Conector reto 12">
          <a:extLst xmlns:a="http://schemas.openxmlformats.org/drawingml/2006/main">
            <a:ext uri="{FF2B5EF4-FFF2-40B4-BE49-F238E27FC236}">
              <a16:creationId xmlns:a16="http://schemas.microsoft.com/office/drawing/2014/main" id="{B96B28BE-2F40-6CC9-4B89-7AFA93BABD1B}"/>
            </a:ext>
          </a:extLst>
        </cdr:cNvPr>
        <cdr:cNvCxnSpPr/>
      </cdr:nvCxnSpPr>
      <cdr:spPr>
        <a:xfrm xmlns:a="http://schemas.openxmlformats.org/drawingml/2006/main">
          <a:off x="9484449" y="1756091"/>
          <a:ext cx="0" cy="9258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0.58689</cdr:x>
      <cdr:y>0.46013</cdr:y>
    </cdr:from>
    <cdr:to>
      <cdr:x>0.58689</cdr:x>
      <cdr:y>0.54059</cdr:y>
    </cdr:to>
    <cdr:cxnSp macro="">
      <cdr:nvCxnSpPr>
        <cdr:cNvPr id="16" name="Conector reto 15">
          <a:extLst xmlns:a="http://schemas.openxmlformats.org/drawingml/2006/main">
            <a:ext uri="{FF2B5EF4-FFF2-40B4-BE49-F238E27FC236}">
              <a16:creationId xmlns:a16="http://schemas.microsoft.com/office/drawing/2014/main" id="{4A9AB028-64F2-818D-0362-B241FF563690}"/>
            </a:ext>
          </a:extLst>
        </cdr:cNvPr>
        <cdr:cNvCxnSpPr/>
      </cdr:nvCxnSpPr>
      <cdr:spPr>
        <a:xfrm xmlns:a="http://schemas.openxmlformats.org/drawingml/2006/main">
          <a:off x="6406287" y="2636201"/>
          <a:ext cx="0" cy="46100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0.37307</cdr:x>
      <cdr:y>0.5</cdr:y>
    </cdr:from>
    <cdr:to>
      <cdr:x>0.37307</cdr:x>
      <cdr:y>0.59033</cdr:y>
    </cdr:to>
    <cdr:cxnSp macro="">
      <cdr:nvCxnSpPr>
        <cdr:cNvPr id="17" name="Conector reto 16">
          <a:extLst xmlns:a="http://schemas.openxmlformats.org/drawingml/2006/main">
            <a:ext uri="{FF2B5EF4-FFF2-40B4-BE49-F238E27FC236}">
              <a16:creationId xmlns:a16="http://schemas.microsoft.com/office/drawing/2014/main" id="{8AF4A21A-322B-4773-357C-D0BF98ED8AF4}"/>
            </a:ext>
          </a:extLst>
        </cdr:cNvPr>
        <cdr:cNvCxnSpPr/>
      </cdr:nvCxnSpPr>
      <cdr:spPr>
        <a:xfrm xmlns:a="http://schemas.openxmlformats.org/drawingml/2006/main">
          <a:off x="4072354" y="2864643"/>
          <a:ext cx="0" cy="5175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0.93799</cdr:x>
      <cdr:y>0.20477</cdr:y>
    </cdr:from>
    <cdr:to>
      <cdr:x>0.93799</cdr:x>
      <cdr:y>0.30252</cdr:y>
    </cdr:to>
    <cdr:cxnSp macro="">
      <cdr:nvCxnSpPr>
        <cdr:cNvPr id="19" name="Conector reto 18">
          <a:extLst xmlns:a="http://schemas.openxmlformats.org/drawingml/2006/main">
            <a:ext uri="{FF2B5EF4-FFF2-40B4-BE49-F238E27FC236}">
              <a16:creationId xmlns:a16="http://schemas.microsoft.com/office/drawing/2014/main" id="{E40CCB61-282B-D8DA-1647-B2C4CBC998D5}"/>
            </a:ext>
          </a:extLst>
        </cdr:cNvPr>
        <cdr:cNvCxnSpPr/>
      </cdr:nvCxnSpPr>
      <cdr:spPr>
        <a:xfrm xmlns:a="http://schemas.openxmlformats.org/drawingml/2006/main">
          <a:off x="10238720" y="1173161"/>
          <a:ext cx="0" cy="56007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0.08645</cdr:x>
      <cdr:y>0.51399</cdr:y>
    </cdr:from>
    <cdr:to>
      <cdr:x>0.08645</cdr:x>
      <cdr:y>0.56386</cdr:y>
    </cdr:to>
    <cdr:cxnSp macro="">
      <cdr:nvCxnSpPr>
        <cdr:cNvPr id="2" name="Conector reto 1">
          <a:extLst xmlns:a="http://schemas.openxmlformats.org/drawingml/2006/main">
            <a:ext uri="{FF2B5EF4-FFF2-40B4-BE49-F238E27FC236}">
              <a16:creationId xmlns:a16="http://schemas.microsoft.com/office/drawing/2014/main" id="{489EB8C1-AE25-C33B-400B-5497D5A5C7A2}"/>
            </a:ext>
          </a:extLst>
        </cdr:cNvPr>
        <cdr:cNvCxnSpPr/>
      </cdr:nvCxnSpPr>
      <cdr:spPr>
        <a:xfrm xmlns:a="http://schemas.openxmlformats.org/drawingml/2006/main">
          <a:off x="943619" y="2944811"/>
          <a:ext cx="0" cy="28572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CAEA5629-01DC-B269-9447-1213E77AE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77533C6-76F9-9795-E2D9-672865D6A41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6A831E-B9E8-4773-B460-D6CE6AC726DE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7148C834-72A5-7DAF-FD90-1B3C8851F1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EBFD80D3-F943-875B-C212-36A3F1F16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02A63DF-627E-A60C-90AF-A07641E63F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500FF2A-612A-23CA-1118-21E0B5B344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9A75098-C27C-4ABA-B860-FCFA4919659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ceHolder 1">
            <a:extLst>
              <a:ext uri="{FF2B5EF4-FFF2-40B4-BE49-F238E27FC236}">
                <a16:creationId xmlns:a16="http://schemas.microsoft.com/office/drawing/2014/main" id="{ABCD9F75-4CE3-E650-FB2B-57058CCA53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36" name="PlaceHolder 2">
            <a:extLst>
              <a:ext uri="{FF2B5EF4-FFF2-40B4-BE49-F238E27FC236}">
                <a16:creationId xmlns:a16="http://schemas.microsoft.com/office/drawing/2014/main" id="{0ADA4379-DC90-FCE7-5AC4-3133D635A047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ln w="0"/>
        </p:spPr>
        <p:txBody>
          <a:bodyPr numCol="1" spcCol="0" anchor="t">
            <a:noAutofit/>
          </a:bodyPr>
          <a:lstStyle/>
          <a:p>
            <a:pPr marL="2160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8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08" name="PlaceHolder 3">
            <a:extLst>
              <a:ext uri="{FF2B5EF4-FFF2-40B4-BE49-F238E27FC236}">
                <a16:creationId xmlns:a16="http://schemas.microsoft.com/office/drawing/2014/main" id="{790E8751-588D-FE99-10B3-9437C73577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fld id="{435668CB-C6D4-4069-8717-D09ED9C943ED}" type="slidenum">
              <a:rPr lang="pt-BR" altLang="en-US" smtClean="0">
                <a:solidFill>
                  <a:srgbClr val="000000"/>
                </a:solidFill>
              </a:rPr>
              <a:pPr/>
              <a:t>14</a:t>
            </a:fld>
            <a:endParaRPr lang="pt-BR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ceHolder 1">
            <a:extLst>
              <a:ext uri="{FF2B5EF4-FFF2-40B4-BE49-F238E27FC236}">
                <a16:creationId xmlns:a16="http://schemas.microsoft.com/office/drawing/2014/main" id="{E65A1DD6-124B-3C72-A869-009F51EF8C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39" name="PlaceHolder 2">
            <a:extLst>
              <a:ext uri="{FF2B5EF4-FFF2-40B4-BE49-F238E27FC236}">
                <a16:creationId xmlns:a16="http://schemas.microsoft.com/office/drawing/2014/main" id="{A11AC453-85BA-0F02-ACC8-C1E524B76D47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ln w="0"/>
        </p:spPr>
        <p:txBody>
          <a:bodyPr anchor="t">
            <a:normAutofit/>
          </a:bodyPr>
          <a:lstStyle/>
          <a:p>
            <a:pPr marL="2160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8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56" name="PlaceHolder 3">
            <a:extLst>
              <a:ext uri="{FF2B5EF4-FFF2-40B4-BE49-F238E27FC236}">
                <a16:creationId xmlns:a16="http://schemas.microsoft.com/office/drawing/2014/main" id="{311B43A4-5484-BF46-C28B-4055FF01C0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fld id="{73766FAD-7DCF-4D17-B0FF-A4F48D94E542}" type="slidenum">
              <a:rPr lang="pt-BR" altLang="en-US" smtClean="0">
                <a:solidFill>
                  <a:srgbClr val="000000"/>
                </a:solidFill>
              </a:rPr>
              <a:pPr/>
              <a:t>15</a:t>
            </a:fld>
            <a:endParaRPr lang="pt-BR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ceHolder 1">
            <a:extLst>
              <a:ext uri="{FF2B5EF4-FFF2-40B4-BE49-F238E27FC236}">
                <a16:creationId xmlns:a16="http://schemas.microsoft.com/office/drawing/2014/main" id="{8BB3F0C0-17B0-BD2C-CD31-C490C21778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42" name="PlaceHolder 2">
            <a:extLst>
              <a:ext uri="{FF2B5EF4-FFF2-40B4-BE49-F238E27FC236}">
                <a16:creationId xmlns:a16="http://schemas.microsoft.com/office/drawing/2014/main" id="{BD2FFF57-218E-1649-96BA-65AD8AC322BE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ln w="0"/>
        </p:spPr>
        <p:txBody>
          <a:bodyPr anchor="t">
            <a:normAutofit/>
          </a:bodyPr>
          <a:lstStyle/>
          <a:p>
            <a:pPr marL="2160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8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04" name="PlaceHolder 3">
            <a:extLst>
              <a:ext uri="{FF2B5EF4-FFF2-40B4-BE49-F238E27FC236}">
                <a16:creationId xmlns:a16="http://schemas.microsoft.com/office/drawing/2014/main" id="{A4002C1F-30FA-0B8A-2ACA-975CD7DCE5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fld id="{6EA2B6F3-671F-416B-B5C9-08A6DEB2FB76}" type="slidenum">
              <a:rPr lang="pt-BR" altLang="en-US" smtClean="0">
                <a:solidFill>
                  <a:srgbClr val="000000"/>
                </a:solidFill>
              </a:rPr>
              <a:pPr/>
              <a:t>16</a:t>
            </a:fld>
            <a:endParaRPr lang="pt-BR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ceHolder 1">
            <a:extLst>
              <a:ext uri="{FF2B5EF4-FFF2-40B4-BE49-F238E27FC236}">
                <a16:creationId xmlns:a16="http://schemas.microsoft.com/office/drawing/2014/main" id="{8CF00429-2068-9524-56A0-DFBB995B7D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45" name="PlaceHolder 2">
            <a:extLst>
              <a:ext uri="{FF2B5EF4-FFF2-40B4-BE49-F238E27FC236}">
                <a16:creationId xmlns:a16="http://schemas.microsoft.com/office/drawing/2014/main" id="{82EBE9AE-63F9-C2DB-5E8F-32218A73C897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ln w="0"/>
        </p:spPr>
        <p:txBody>
          <a:bodyPr anchor="t">
            <a:normAutofit/>
          </a:bodyPr>
          <a:lstStyle/>
          <a:p>
            <a:pPr marL="2160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8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52" name="PlaceHolder 3">
            <a:extLst>
              <a:ext uri="{FF2B5EF4-FFF2-40B4-BE49-F238E27FC236}">
                <a16:creationId xmlns:a16="http://schemas.microsoft.com/office/drawing/2014/main" id="{61F265F0-DE02-E53F-6BC2-B33B572B2E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fld id="{C8983A1D-C3DD-45FD-8390-20822960676A}" type="slidenum">
              <a:rPr lang="pt-BR" altLang="en-US" smtClean="0">
                <a:solidFill>
                  <a:srgbClr val="000000"/>
                </a:solidFill>
              </a:rPr>
              <a:pPr/>
              <a:t>17</a:t>
            </a:fld>
            <a:endParaRPr lang="pt-BR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5DDED357-E9A1-7CE7-85E2-313197307D89}"/>
              </a:ext>
            </a:extLst>
          </p:cNvPr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7B6DAAA-E3E3-AA1E-D0EA-476A1CDD4E18}"/>
              </a:ext>
            </a:extLst>
          </p:cNvPr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5EAB70D-5BAF-8551-C0D2-3FF40414A085}"/>
              </a:ext>
            </a:extLst>
          </p:cNvPr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id="{BEC6E52E-8D86-FAD4-339C-BF79E6693F6B}"/>
              </a:ext>
            </a:extLst>
          </p:cNvPr>
          <p:cNvGrpSpPr>
            <a:grpSpLocks/>
          </p:cNvGrpSpPr>
          <p:nvPr/>
        </p:nvGrpSpPr>
        <p:grpSpPr bwMode="auto">
          <a:xfrm>
            <a:off x="9648825" y="4068763"/>
            <a:ext cx="1081088" cy="1081087"/>
            <a:chOff x="9685338" y="4460675"/>
            <a:chExt cx="1080904" cy="1080902"/>
          </a:xfrm>
        </p:grpSpPr>
        <p:sp>
          <p:nvSpPr>
            <p:cNvPr id="8" name="Oval 10">
              <a:extLst>
                <a:ext uri="{FF2B5EF4-FFF2-40B4-BE49-F238E27FC236}">
                  <a16:creationId xmlns:a16="http://schemas.microsoft.com/office/drawing/2014/main" id="{523067BE-6056-0EDD-25C6-1CC597BF9031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11">
              <a:extLst>
                <a:ext uri="{FF2B5EF4-FFF2-40B4-BE49-F238E27FC236}">
                  <a16:creationId xmlns:a16="http://schemas.microsoft.com/office/drawing/2014/main" id="{2BA514EB-3BE9-9C5E-E150-411FBE170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70" y="4568607"/>
              <a:ext cx="865041" cy="865039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42A6593-3D73-ECF8-6461-74B868748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FA308-7EB8-4F12-A76D-3DE37F6ECA50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A099FFB-F3B8-1F52-4B03-DA8C578EB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AF73608-BB50-92FC-0111-E717E6E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93263" y="4289425"/>
            <a:ext cx="1193800" cy="639763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D7F55E94-D686-460A-9873-C99EF448659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74036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718D3-0DFF-1797-4F12-2A39F5C05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611AA-568D-4B3D-979A-9757D685EF3A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C4C64-B007-C4F4-50E2-FE07BDD7F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60085-B7D9-5D38-3028-E869DA360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CB2B-EE79-484F-AC31-4DCBA48496C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0873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B8A31-4990-35AE-9EC0-B00EB8526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08A20-1718-4CEC-9088-E3C185653972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94FE6-ADDB-76E2-BF55-2A68477C0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B054F-F5E2-D8D7-4D6E-1568710CE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52072-FC8A-48D9-A7DE-47FE80ACB3A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5788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B6BDE-2521-FA6A-8B4D-44E4932AD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92796-EACD-4FBF-96D6-D6F175862FD9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C1FC2-1AC7-21AB-C7CE-A66F7E33F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5B63A-1859-65D8-E574-CC053B26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F742B-00BE-4808-A43E-26E2DBAB777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04501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FF8D0C91-DC55-A45F-AF33-574D4572A7FC}"/>
              </a:ext>
            </a:extLst>
          </p:cNvPr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144E43C6-0983-E0E9-F636-DFBE38F35563}"/>
              </a:ext>
            </a:extLst>
          </p:cNvPr>
          <p:cNvGrpSpPr>
            <a:grpSpLocks/>
          </p:cNvGrpSpPr>
          <p:nvPr/>
        </p:nvGrpSpPr>
        <p:grpSpPr bwMode="auto">
          <a:xfrm>
            <a:off x="896938" y="2325688"/>
            <a:ext cx="1081087" cy="1081087"/>
            <a:chOff x="9685338" y="4460675"/>
            <a:chExt cx="1080904" cy="1080902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9A4DBBC2-DC9D-ED34-C761-7F435FED1427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7" name="Oval 9">
              <a:extLst>
                <a:ext uri="{FF2B5EF4-FFF2-40B4-BE49-F238E27FC236}">
                  <a16:creationId xmlns:a16="http://schemas.microsoft.com/office/drawing/2014/main" id="{6129B125-E6EA-B110-A947-A921D85B5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70" y="4568607"/>
              <a:ext cx="865041" cy="865039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/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62230E3-5173-7CD6-3FFC-5BCC818F8D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93138" y="6272213"/>
            <a:ext cx="2644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B54D7-F5E9-4641-BBA8-6DA01C523E3A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D13D89D-68E6-97E3-2D6E-D1FC0702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82813" y="6272213"/>
            <a:ext cx="6327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299EB12-D0B7-CE8E-99C7-BCC7476AE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2963" y="2506663"/>
            <a:ext cx="1189037" cy="719137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5FDDA74B-C50D-41A3-81AD-BB44B2EE0FD8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98791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D3DA6C-D0DA-908A-DDDC-230FBEC27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44672-34D7-41A4-AA73-B691135834CE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FCBF01C-1302-4E06-D33D-464FB7336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7438F5-0767-5BF7-C58E-462D5358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37B28-C2AE-41BA-A0E9-569F66ED0241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6350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13725B8-BA3B-B87F-324D-1824E97FA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EF388-48EE-44F9-9460-C901CEEB9841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DCF0610-98BC-A70B-B495-F30449B95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0034733-AFF3-35C2-F84D-D7FA64D70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EFAB8-36E3-422E-B1BF-F29DAAC2EBB9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31975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02127BE-2684-7EF8-8D29-A9DB0BDDC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5B8-744E-4109-9FAD-70C71BD684FF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F540FB2-8781-74C6-280A-EBDAF137F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2239CD-7407-5EE4-09B0-DBAD8D656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8A281-CBBE-44A9-A908-86D3DADCE66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69985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0F96B38-9B37-B018-865F-07539EB5F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1555F-3A90-451C-B621-3403C3232A1C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AB34693-087F-98CC-26C3-357D7FBA4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F4A84F4-AC4B-AE3E-6677-516994FCB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A8F34-50B1-497A-B337-3814AC9E9210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30705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6CD30C5-18FF-71A3-2FC2-AF38E59246A0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8">
            <a:extLst>
              <a:ext uri="{FF2B5EF4-FFF2-40B4-BE49-F238E27FC236}">
                <a16:creationId xmlns:a16="http://schemas.microsoft.com/office/drawing/2014/main" id="{85F6A0F0-A123-BF2E-2F84-01BF85B34CD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9">
              <a:extLst>
                <a:ext uri="{FF2B5EF4-FFF2-40B4-BE49-F238E27FC236}">
                  <a16:creationId xmlns:a16="http://schemas.microsoft.com/office/drawing/2014/main" id="{34C2CD4E-145F-62E1-FFDA-93DDD86E07BB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10">
              <a:extLst>
                <a:ext uri="{FF2B5EF4-FFF2-40B4-BE49-F238E27FC236}">
                  <a16:creationId xmlns:a16="http://schemas.microsoft.com/office/drawing/2014/main" id="{761C6538-7B82-B77D-CE56-B947A9B02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0D7DB0EF-1C86-2D1C-5F4E-E05BEAA6E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360CB-50E3-4816-A998-31861E58D415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7168FD2B-96FC-72D7-079A-81DB9B703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61BCDA62-2D90-C53A-E907-BD99252DF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32AB1-6520-488C-ADCB-513764F889E2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77217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id="{24B71B91-0DC3-073F-8B99-48B417B569DE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A9713D68-4693-9394-F753-22C4B64E4ED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8">
              <a:extLst>
                <a:ext uri="{FF2B5EF4-FFF2-40B4-BE49-F238E27FC236}">
                  <a16:creationId xmlns:a16="http://schemas.microsoft.com/office/drawing/2014/main" id="{32CD194A-41BE-8E5E-56A9-9B2BC8B73CA7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9">
              <a:extLst>
                <a:ext uri="{FF2B5EF4-FFF2-40B4-BE49-F238E27FC236}">
                  <a16:creationId xmlns:a16="http://schemas.microsoft.com/office/drawing/2014/main" id="{1E8EAE1F-A7AA-962D-F283-B02BC27AC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D3EAA317-141A-D516-BE8E-AAE6F7543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CEC5D-E85E-4C7E-8FB4-D8D7FB319D29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7137E457-E26B-30A4-D007-33FC9D2E1D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F18C7-8FE6-41F1-8CF1-2A94A44A54E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8520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3FDBC5-FE44-7937-30FA-B00647948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5" y="484188"/>
            <a:ext cx="10058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3D08451-6556-B7D1-AA20-CF02C8EB58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69975" y="2120900"/>
            <a:ext cx="100584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53699-29D8-AE10-25EB-8C0A207BF1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64488" y="6272213"/>
            <a:ext cx="32734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FD6A300-1BC6-44E8-AD0B-D8CC92DFCEF9}" type="datetimeFigureOut">
              <a:rPr lang="pt-BR"/>
              <a:pPr>
                <a:defRPr/>
              </a:pPr>
              <a:t>17/10/2023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9986E-32BA-2BF3-E8E8-9D108A74B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7438" y="6272213"/>
            <a:ext cx="6327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grpSp>
        <p:nvGrpSpPr>
          <p:cNvPr id="1030" name="Group 6">
            <a:extLst>
              <a:ext uri="{FF2B5EF4-FFF2-40B4-BE49-F238E27FC236}">
                <a16:creationId xmlns:a16="http://schemas.microsoft.com/office/drawing/2014/main" id="{196181A9-CCF5-7177-46F9-F6360F60381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F5CE0FB-0457-3AC5-9C37-E752B667DA03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35" name="Oval 8">
              <a:extLst>
                <a:ext uri="{FF2B5EF4-FFF2-40B4-BE49-F238E27FC236}">
                  <a16:creationId xmlns:a16="http://schemas.microsoft.com/office/drawing/2014/main" id="{74241343-09E1-A412-AFEA-93DB9A5A9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3C790-6089-15A6-EA98-94AE23336E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0938" y="6272213"/>
            <a:ext cx="6397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Rockwell Condensed" panose="02060603050405020104" pitchFamily="18" charset="0"/>
              </a:defRPr>
            </a:lvl1pPr>
          </a:lstStyle>
          <a:p>
            <a:pPr>
              <a:defRPr/>
            </a:pPr>
            <a:fld id="{A554E634-4F59-4BA6-BD66-DA428800AF2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6" r:id="rId2"/>
    <p:sldLayoutId id="2147483744" r:id="rId3"/>
    <p:sldLayoutId id="2147483737" r:id="rId4"/>
    <p:sldLayoutId id="2147483738" r:id="rId5"/>
    <p:sldLayoutId id="2147483739" r:id="rId6"/>
    <p:sldLayoutId id="2147483740" r:id="rId7"/>
    <p:sldLayoutId id="2147483745" r:id="rId8"/>
    <p:sldLayoutId id="2147483746" r:id="rId9"/>
    <p:sldLayoutId id="2147483741" r:id="rId10"/>
    <p:sldLayoutId id="214748374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kern="1200" cap="all">
          <a:blipFill>
            <a:blip r:embed="rId15"/>
            <a:tile tx="6350" ty="-127000" sx="65000" sy="64000" flip="none" algn="tl"/>
          </a:blip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p.ufpel.edu.br/observatoriosocia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AEDCEF-139C-F475-BF8E-D54A8CD495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600"/>
              </a:spcAft>
              <a:defRPr/>
            </a:pPr>
            <a:r>
              <a:rPr lang="pt-BR" sz="6600" dirty="0"/>
              <a:t>Boletim Informativo nº 11</a:t>
            </a:r>
            <a:br>
              <a:rPr lang="pt-BR" sz="6600" dirty="0"/>
            </a:br>
            <a:r>
              <a:rPr lang="pt-BR" sz="4400" dirty="0"/>
              <a:t>Novembro DE 2022</a:t>
            </a:r>
            <a:br>
              <a:rPr lang="pt-BR" sz="4400" dirty="0"/>
            </a:br>
            <a:r>
              <a:rPr lang="pt-BR" sz="40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BF1E59-9524-3330-48E7-67CBCDBA0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9100" y="4468813"/>
            <a:ext cx="8691563" cy="1989137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tabLst>
                <a:tab pos="0" algn="l"/>
              </a:tabLst>
              <a:defRPr/>
            </a:pPr>
            <a:r>
              <a:rPr lang="pt-BR" sz="2400" b="1" spc="-1" dirty="0">
                <a:solidFill>
                  <a:srgbClr val="000000"/>
                </a:solidFill>
              </a:rPr>
              <a:t>Observatório Social do Trabalho</a:t>
            </a:r>
            <a:endParaRPr lang="pt-BR" sz="2400" spc="-1" dirty="0">
              <a:solidFill>
                <a:srgbClr val="000000"/>
              </a:solidFill>
              <a:latin typeface="Arial"/>
            </a:endParaRPr>
          </a:p>
          <a:p>
            <a:pPr algn="ctr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tabLst>
                <a:tab pos="0" algn="l"/>
              </a:tabLst>
              <a:defRPr/>
            </a:pPr>
            <a:r>
              <a:rPr lang="pt-BR" sz="2400" b="1" spc="-1" dirty="0">
                <a:solidFill>
                  <a:srgbClr val="000000"/>
                </a:solidFill>
              </a:rPr>
              <a:t>Instituto de Filosofia, Sociologia e Política (</a:t>
            </a:r>
            <a:r>
              <a:rPr lang="pt-BR" sz="2400" b="1" spc="-1" dirty="0" err="1">
                <a:solidFill>
                  <a:srgbClr val="000000"/>
                </a:solidFill>
              </a:rPr>
              <a:t>IFISP</a:t>
            </a:r>
            <a:r>
              <a:rPr lang="pt-BR" sz="2400" b="1" spc="-1" dirty="0">
                <a:solidFill>
                  <a:srgbClr val="000000"/>
                </a:solidFill>
              </a:rPr>
              <a:t>)</a:t>
            </a:r>
            <a:endParaRPr lang="pt-BR" sz="2400" spc="-1" dirty="0">
              <a:solidFill>
                <a:srgbClr val="000000"/>
              </a:solidFill>
              <a:latin typeface="Arial"/>
            </a:endParaRPr>
          </a:p>
          <a:p>
            <a:pPr algn="ctr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tabLst>
                <a:tab pos="0" algn="l"/>
              </a:tabLst>
              <a:defRPr/>
            </a:pPr>
            <a:r>
              <a:rPr lang="pt-BR" sz="2400" b="1" spc="-1" dirty="0">
                <a:solidFill>
                  <a:srgbClr val="000000"/>
                </a:solidFill>
              </a:rPr>
              <a:t>Universidade Federal de Pelotas (UFPel)</a:t>
            </a:r>
          </a:p>
          <a:p>
            <a:pPr algn="ctr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tabLst>
                <a:tab pos="0" algn="l"/>
              </a:tabLst>
              <a:defRPr/>
            </a:pPr>
            <a:endParaRPr lang="pt-BR" sz="2000" spc="-1" dirty="0">
              <a:solidFill>
                <a:srgbClr val="000000"/>
              </a:solidFill>
              <a:latin typeface="Arial"/>
            </a:endParaRPr>
          </a:p>
          <a:p>
            <a:pPr algn="ctr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tabLst>
                <a:tab pos="0" algn="l"/>
              </a:tabLst>
              <a:defRPr/>
            </a:pPr>
            <a:r>
              <a:rPr lang="pt-BR" sz="2000" spc="-1" dirty="0">
                <a:solidFill>
                  <a:srgbClr val="000000"/>
                </a:solidFill>
              </a:rPr>
              <a:t>Pelotas, outubro de 2023.</a:t>
            </a:r>
            <a:endParaRPr lang="pt-BR" sz="2000" spc="-1" dirty="0">
              <a:solidFill>
                <a:srgbClr val="000000"/>
              </a:solidFill>
              <a:latin typeface="Arial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E2ECC7-55C3-D363-9073-501085301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6093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spc="-1" dirty="0">
                <a:solidFill>
                  <a:srgbClr val="000000"/>
                </a:solidFill>
              </a:rPr>
              <a:t>A conjuntura setorial do emprego</a:t>
            </a:r>
            <a:endParaRPr lang="pt-BR" sz="4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473F4C-4F59-927F-3877-358F437DC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925" y="1223963"/>
            <a:ext cx="11598275" cy="545465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spc="-1" dirty="0">
                <a:solidFill>
                  <a:srgbClr val="000000"/>
                </a:solidFill>
              </a:rPr>
              <a:t>O desempenho positivo do emprego formal no mercado de trabalho de Pelotas, no mês de novembro (+1.697 vínculos), foi puxado principalmente pelo setor da indústria (+1.306 vínculos), seguido pelo setor de serviços (+229 vínculos) pelo comércio (+197 vínculos). Já a agropecuária (</a:t>
            </a:r>
            <a:r>
              <a:rPr lang="pt-BR" sz="3200" spc="-1" dirty="0">
                <a:solidFill>
                  <a:srgbClr val="FF0000"/>
                </a:solidFill>
              </a:rPr>
              <a:t>-12 </a:t>
            </a:r>
            <a:r>
              <a:rPr lang="pt-BR" sz="3200" spc="-1" dirty="0">
                <a:solidFill>
                  <a:srgbClr val="000000"/>
                </a:solidFill>
              </a:rPr>
              <a:t>vínculos) e o setor da construção (</a:t>
            </a:r>
            <a:r>
              <a:rPr lang="pt-BR" sz="3200" spc="-1" dirty="0">
                <a:solidFill>
                  <a:srgbClr val="FF0000"/>
                </a:solidFill>
              </a:rPr>
              <a:t>-23 </a:t>
            </a:r>
            <a:r>
              <a:rPr lang="pt-BR" sz="3200" spc="-1" dirty="0">
                <a:solidFill>
                  <a:srgbClr val="000000"/>
                </a:solidFill>
              </a:rPr>
              <a:t>vínculos) apresentaram resultado negativo.</a:t>
            </a:r>
            <a:endParaRPr lang="en-US" sz="3200" spc="-1" dirty="0">
              <a:solidFill>
                <a:srgbClr val="000000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44FDEB-CC11-1B49-8F4C-4650F2970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7411" name="Espaço Reservado para Conteúdo 2">
            <a:extLst>
              <a:ext uri="{FF2B5EF4-FFF2-40B4-BE49-F238E27FC236}">
                <a16:creationId xmlns:a16="http://schemas.microsoft.com/office/drawing/2014/main" id="{B5BE1E34-5CD8-CDA3-44AF-11976C65D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5BE5D4C-DAE5-0B82-7918-C6A4706A059C}"/>
              </a:ext>
            </a:extLst>
          </p:cNvPr>
          <p:cNvSpPr/>
          <p:nvPr/>
        </p:nvSpPr>
        <p:spPr>
          <a:xfrm>
            <a:off x="4057650" y="6430963"/>
            <a:ext cx="3692525" cy="255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spc="-1">
                <a:solidFill>
                  <a:schemeClr val="dk1"/>
                </a:solidFill>
              </a:rPr>
              <a:t>Fonte: Painel de Informações do Novo CAGED.</a:t>
            </a:r>
            <a:endParaRPr lang="pt-BR" sz="1100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CA9701EA-3ACF-7AFE-C661-01471EC9D4AD}"/>
              </a:ext>
            </a:extLst>
          </p:cNvPr>
          <p:cNvGraphicFramePr>
            <a:graphicFrameLocks/>
          </p:cNvGraphicFramePr>
          <p:nvPr/>
        </p:nvGraphicFramePr>
        <p:xfrm>
          <a:off x="559838" y="484187"/>
          <a:ext cx="10870162" cy="5946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528A2830-C72C-86B2-8C9B-7D40BEAB0115}"/>
              </a:ext>
            </a:extLst>
          </p:cNvPr>
          <p:cNvCxnSpPr>
            <a:cxnSpLocks/>
          </p:cNvCxnSpPr>
          <p:nvPr/>
        </p:nvCxnSpPr>
        <p:spPr>
          <a:xfrm flipH="1">
            <a:off x="5346700" y="3848100"/>
            <a:ext cx="158750" cy="514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C7F701FA-A9D8-F944-9CAB-FCB9D8DD5045}"/>
              </a:ext>
            </a:extLst>
          </p:cNvPr>
          <p:cNvCxnSpPr>
            <a:cxnSpLocks/>
          </p:cNvCxnSpPr>
          <p:nvPr/>
        </p:nvCxnSpPr>
        <p:spPr>
          <a:xfrm>
            <a:off x="1895475" y="4457700"/>
            <a:ext cx="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A1AC4BEF-CBC2-3E55-57D3-E3BE03FB33ED}"/>
              </a:ext>
            </a:extLst>
          </p:cNvPr>
          <p:cNvCxnSpPr>
            <a:cxnSpLocks/>
          </p:cNvCxnSpPr>
          <p:nvPr/>
        </p:nvCxnSpPr>
        <p:spPr>
          <a:xfrm>
            <a:off x="2994025" y="3143250"/>
            <a:ext cx="139700" cy="4016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5D0CD1DE-71DD-F58F-BBCE-A4DD71D37633}"/>
              </a:ext>
            </a:extLst>
          </p:cNvPr>
          <p:cNvCxnSpPr>
            <a:cxnSpLocks/>
          </p:cNvCxnSpPr>
          <p:nvPr/>
        </p:nvCxnSpPr>
        <p:spPr>
          <a:xfrm>
            <a:off x="6275388" y="2093913"/>
            <a:ext cx="322262" cy="285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EB0257A9-2DCF-DA2E-1AEE-CFAA9E942DF6}"/>
              </a:ext>
            </a:extLst>
          </p:cNvPr>
          <p:cNvCxnSpPr>
            <a:cxnSpLocks/>
          </p:cNvCxnSpPr>
          <p:nvPr/>
        </p:nvCxnSpPr>
        <p:spPr>
          <a:xfrm>
            <a:off x="6965950" y="4219575"/>
            <a:ext cx="0" cy="285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06D60335-ED48-509D-EC0A-926F543EFADF}"/>
              </a:ext>
            </a:extLst>
          </p:cNvPr>
          <p:cNvCxnSpPr>
            <a:cxnSpLocks/>
          </p:cNvCxnSpPr>
          <p:nvPr/>
        </p:nvCxnSpPr>
        <p:spPr>
          <a:xfrm>
            <a:off x="7321550" y="2468563"/>
            <a:ext cx="0" cy="3127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C689DAAC-BEF2-F2D6-EC49-4E8A91152BAD}"/>
              </a:ext>
            </a:extLst>
          </p:cNvPr>
          <p:cNvCxnSpPr>
            <a:cxnSpLocks/>
          </p:cNvCxnSpPr>
          <p:nvPr/>
        </p:nvCxnSpPr>
        <p:spPr>
          <a:xfrm flipV="1">
            <a:off x="8240713" y="2994025"/>
            <a:ext cx="0" cy="298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739787F6-F312-7FD7-63ED-069648CBEDFA}"/>
              </a:ext>
            </a:extLst>
          </p:cNvPr>
          <p:cNvCxnSpPr>
            <a:cxnSpLocks/>
          </p:cNvCxnSpPr>
          <p:nvPr/>
        </p:nvCxnSpPr>
        <p:spPr>
          <a:xfrm flipH="1">
            <a:off x="3587750" y="3429000"/>
            <a:ext cx="79375" cy="41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00298D95-DCAF-4BB6-DA8A-347D71C513A1}"/>
              </a:ext>
            </a:extLst>
          </p:cNvPr>
          <p:cNvCxnSpPr>
            <a:cxnSpLocks/>
          </p:cNvCxnSpPr>
          <p:nvPr/>
        </p:nvCxnSpPr>
        <p:spPr>
          <a:xfrm flipH="1">
            <a:off x="8672513" y="3422650"/>
            <a:ext cx="79375" cy="2444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803BAC59-8F35-6A42-FE8E-2AE41EF923BD}"/>
              </a:ext>
            </a:extLst>
          </p:cNvPr>
          <p:cNvCxnSpPr>
            <a:cxnSpLocks/>
          </p:cNvCxnSpPr>
          <p:nvPr/>
        </p:nvCxnSpPr>
        <p:spPr>
          <a:xfrm flipH="1">
            <a:off x="9007475" y="4383088"/>
            <a:ext cx="79375" cy="2444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BF2CDE2D-F956-5ECB-AACB-26124981D199}"/>
              </a:ext>
            </a:extLst>
          </p:cNvPr>
          <p:cNvCxnSpPr>
            <a:cxnSpLocks/>
          </p:cNvCxnSpPr>
          <p:nvPr/>
        </p:nvCxnSpPr>
        <p:spPr>
          <a:xfrm flipH="1">
            <a:off x="3935413" y="4383088"/>
            <a:ext cx="79375" cy="2444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5933EF40-24E4-CF38-290E-FBDF5DA72DBE}"/>
              </a:ext>
            </a:extLst>
          </p:cNvPr>
          <p:cNvCxnSpPr>
            <a:cxnSpLocks/>
          </p:cNvCxnSpPr>
          <p:nvPr/>
        </p:nvCxnSpPr>
        <p:spPr>
          <a:xfrm>
            <a:off x="4743450" y="3965575"/>
            <a:ext cx="223838" cy="4540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E6AEAE-EE54-611E-401E-CFD7DF1E8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0"/>
            <a:ext cx="11511643" cy="16093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spc="-1" dirty="0">
                <a:solidFill>
                  <a:srgbClr val="000000"/>
                </a:solidFill>
              </a:rPr>
              <a:t>A conjuntura setorial do emprego no acumulado do ano</a:t>
            </a:r>
            <a:endParaRPr lang="pt-BR" sz="4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53AF7F-519E-CC29-4437-8D27E97AA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73175"/>
            <a:ext cx="10793413" cy="5584825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000" spc="-1" dirty="0">
                <a:solidFill>
                  <a:srgbClr val="000000"/>
                </a:solidFill>
              </a:rPr>
              <a:t>O desempenho positivo</a:t>
            </a:r>
            <a:r>
              <a:rPr lang="pt-BR" sz="3000" spc="-1" dirty="0">
                <a:solidFill>
                  <a:srgbClr val="FF0000"/>
                </a:solidFill>
              </a:rPr>
              <a:t> </a:t>
            </a:r>
            <a:r>
              <a:rPr lang="pt-BR" sz="3000" spc="-1" dirty="0">
                <a:solidFill>
                  <a:srgbClr val="000000"/>
                </a:solidFill>
              </a:rPr>
              <a:t>do emprego formal no mercado de trabalho de Pelotas no acumulado do ano (+3.854 vínculos) foi puxado principalmente pelo setor de serviços (+1.680 vínculos), seguido pelo setor de serviços (+1.237 vínculos), e pela construção (+473 vínculos). O setor do comércio (+432 vínculos) e a agropecuária (+32 vínculos) também apresentaram  saldos positivos. 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8D8C8-6E6C-6838-C5A8-6AA0685BF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9459" name="Espaço Reservado para Conteúdo 2">
            <a:extLst>
              <a:ext uri="{FF2B5EF4-FFF2-40B4-BE49-F238E27FC236}">
                <a16:creationId xmlns:a16="http://schemas.microsoft.com/office/drawing/2014/main" id="{E925021A-A51D-61BF-E77D-57EB5EDDC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49CA919-901A-CE90-AADB-D24F41375639}"/>
              </a:ext>
            </a:extLst>
          </p:cNvPr>
          <p:cNvSpPr/>
          <p:nvPr/>
        </p:nvSpPr>
        <p:spPr>
          <a:xfrm>
            <a:off x="4227513" y="6245225"/>
            <a:ext cx="3692525" cy="255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spc="-1">
                <a:solidFill>
                  <a:schemeClr val="dk1"/>
                </a:solidFill>
              </a:rPr>
              <a:t>Fonte: Painel de Informações do Novo CAGED.</a:t>
            </a:r>
            <a:endParaRPr lang="pt-BR" sz="1100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6B4A75D-F823-7BBD-3C48-E4B5F8CA92A6}"/>
              </a:ext>
            </a:extLst>
          </p:cNvPr>
          <p:cNvGraphicFramePr>
            <a:graphicFrameLocks/>
          </p:cNvGraphicFramePr>
          <p:nvPr/>
        </p:nvGraphicFramePr>
        <p:xfrm>
          <a:off x="550507" y="484187"/>
          <a:ext cx="11047444" cy="5761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>
            <a:extLst>
              <a:ext uri="{FF2B5EF4-FFF2-40B4-BE49-F238E27FC236}">
                <a16:creationId xmlns:a16="http://schemas.microsoft.com/office/drawing/2014/main" id="{9B7E568F-318F-7FB4-3130-C4BB0EE4CAC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1313" y="147638"/>
            <a:ext cx="11850687" cy="1119187"/>
          </a:xfrm>
          <a:ln w="0"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400" spc="-1" dirty="0">
                <a:solidFill>
                  <a:srgbClr val="000000"/>
                </a:solidFill>
              </a:rPr>
              <a:t>A conjuntura setorial do emprego EM DOZE MESES</a:t>
            </a:r>
            <a:endParaRPr lang="en-US" sz="4400" spc="-1" dirty="0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93" name="PlaceHolder 2">
            <a:extLst>
              <a:ext uri="{FF2B5EF4-FFF2-40B4-BE49-F238E27FC236}">
                <a16:creationId xmlns:a16="http://schemas.microsoft.com/office/drawing/2014/main" id="{CFFC118E-B8E7-4C01-2E2F-3D0E4A15090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41313" y="1266825"/>
            <a:ext cx="11280775" cy="5040313"/>
          </a:xfrm>
          <a:ln w="0"/>
        </p:spPr>
        <p:txBody>
          <a:bodyPr rtlCol="0">
            <a:noAutofit/>
          </a:bodyPr>
          <a:lstStyle/>
          <a:p>
            <a:pPr marL="182880" indent="0" algn="just" eaLnBrk="1" fontAlgn="auto" hangingPunct="1">
              <a:lnSpc>
                <a:spcPct val="150000"/>
              </a:lnSpc>
              <a:spcBef>
                <a:spcPts val="601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3200" spc="-1" dirty="0">
                <a:solidFill>
                  <a:srgbClr val="000000"/>
                </a:solidFill>
              </a:rPr>
              <a:t>	</a:t>
            </a:r>
            <a:r>
              <a:rPr lang="pt-BR" sz="3300" spc="-1" dirty="0">
                <a:solidFill>
                  <a:srgbClr val="000000"/>
                </a:solidFill>
              </a:rPr>
              <a:t>O desempenho positivo do emprego formal no mercado de trabalho de Pelotas no período de doze meses (+4.366 vínculos) foi puxado principalmente pelo setor de serviços (+1.989 vínculos), seguido pela indústria (+1.223 vínculos), pelo comércio (+780 vínculos), pela construção (+337 vínculos) e pela agropecuária (+37 vínculos). </a:t>
            </a:r>
            <a:endParaRPr lang="en-US" sz="3300" spc="-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ctangle 6">
            <a:extLst>
              <a:ext uri="{FF2B5EF4-FFF2-40B4-BE49-F238E27FC236}">
                <a16:creationId xmlns:a16="http://schemas.microsoft.com/office/drawing/2014/main" id="{3FFB0AD0-BE18-4294-8F75-92AB9EF08755}"/>
              </a:ext>
            </a:extLst>
          </p:cNvPr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blipFill>
            <a:blip r:embed="rId3"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pc="-1">
              <a:solidFill>
                <a:schemeClr val="lt1"/>
              </a:solidFill>
            </a:endParaRPr>
          </a:p>
        </p:txBody>
      </p:sp>
      <p:sp>
        <p:nvSpPr>
          <p:cNvPr id="196" name="CaixaDeTexto 4">
            <a:extLst>
              <a:ext uri="{FF2B5EF4-FFF2-40B4-BE49-F238E27FC236}">
                <a16:creationId xmlns:a16="http://schemas.microsoft.com/office/drawing/2014/main" id="{7F07FC94-262A-EA82-99EC-7DEEA74682D5}"/>
              </a:ext>
            </a:extLst>
          </p:cNvPr>
          <p:cNvSpPr/>
          <p:nvPr/>
        </p:nvSpPr>
        <p:spPr>
          <a:xfrm>
            <a:off x="4249738" y="6319838"/>
            <a:ext cx="3692525" cy="257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spc="-1">
                <a:solidFill>
                  <a:schemeClr val="dk1"/>
                </a:solidFill>
              </a:rPr>
              <a:t>Fonte: Painel de Informações do Novo CAGED.</a:t>
            </a:r>
            <a:endParaRPr lang="pt-BR" sz="1100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9F03113-7551-F522-E250-0ADA1F60E7BF}"/>
              </a:ext>
            </a:extLst>
          </p:cNvPr>
          <p:cNvGraphicFramePr>
            <a:graphicFrameLocks/>
          </p:cNvGraphicFramePr>
          <p:nvPr/>
        </p:nvGraphicFramePr>
        <p:xfrm>
          <a:off x="561975" y="531845"/>
          <a:ext cx="11157273" cy="5787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>
            <a:extLst>
              <a:ext uri="{FF2B5EF4-FFF2-40B4-BE49-F238E27FC236}">
                <a16:creationId xmlns:a16="http://schemas.microsoft.com/office/drawing/2014/main" id="{98AB8968-BADC-E193-2AFA-5C0DDEB7C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04850" y="355600"/>
            <a:ext cx="11487150" cy="1208088"/>
          </a:xfrm>
          <a:ln w="0"/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pc="-1" dirty="0">
                <a:solidFill>
                  <a:srgbClr val="000000"/>
                </a:solidFill>
              </a:rPr>
              <a:t>Nota metodológica:</a:t>
            </a:r>
            <a:endParaRPr lang="en-US" spc="-1" dirty="0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99" name="PlaceHolder 2">
            <a:extLst>
              <a:ext uri="{FF2B5EF4-FFF2-40B4-BE49-F238E27FC236}">
                <a16:creationId xmlns:a16="http://schemas.microsoft.com/office/drawing/2014/main" id="{6C9ABA9E-B7DB-DFC9-B0CC-C4A60D19B5F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4513" y="1563688"/>
            <a:ext cx="11141075" cy="4618037"/>
          </a:xfrm>
          <a:ln w="0"/>
        </p:spPr>
        <p:txBody>
          <a:bodyPr rtlCol="0">
            <a:normAutofit fontScale="97000" lnSpcReduction="10000"/>
          </a:bodyPr>
          <a:lstStyle/>
          <a:p>
            <a:pPr marL="182880" indent="0" algn="just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3200" spc="-1" dirty="0">
                <a:solidFill>
                  <a:srgbClr val="000000"/>
                </a:solidFill>
              </a:rPr>
              <a:t>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  <a:endParaRPr lang="en-US" sz="3200" spc="-1" dirty="0">
              <a:solidFill>
                <a:srgbClr val="000000"/>
              </a:solidFill>
            </a:endParaRPr>
          </a:p>
          <a:p>
            <a:pPr marL="182880" indent="0" algn="just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100" spc="-1" dirty="0">
                <a:solidFill>
                  <a:srgbClr val="000000"/>
                </a:solidFill>
              </a:rPr>
              <a:t>Dados atualizados em: 19/05/2023.</a:t>
            </a:r>
            <a:endParaRPr lang="en-US" sz="2100" spc="-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>
            <a:extLst>
              <a:ext uri="{FF2B5EF4-FFF2-40B4-BE49-F238E27FC236}">
                <a16:creationId xmlns:a16="http://schemas.microsoft.com/office/drawing/2014/main" id="{48B5AB80-5057-2E56-72F6-5BE097DEE08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81063" y="165100"/>
            <a:ext cx="11310937" cy="1243013"/>
          </a:xfrm>
          <a:ln w="0"/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pc="-1" dirty="0">
                <a:solidFill>
                  <a:srgbClr val="000000"/>
                </a:solidFill>
              </a:rPr>
              <a:t>Ficha técnica:</a:t>
            </a:r>
            <a:endParaRPr lang="en-US" spc="-1" dirty="0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01" name="PlaceHolder 2">
            <a:extLst>
              <a:ext uri="{FF2B5EF4-FFF2-40B4-BE49-F238E27FC236}">
                <a16:creationId xmlns:a16="http://schemas.microsoft.com/office/drawing/2014/main" id="{35C728A3-AD4D-1621-1091-95BD450A498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09563" y="1408113"/>
            <a:ext cx="11268075" cy="5172075"/>
          </a:xfrm>
          <a:ln w="0"/>
        </p:spPr>
        <p:txBody>
          <a:bodyPr rtlCol="0">
            <a:normAutofit fontScale="69500" lnSpcReduction="20000"/>
          </a:bodyPr>
          <a:lstStyle/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3500" b="1" spc="-1" dirty="0">
                <a:solidFill>
                  <a:srgbClr val="000000"/>
                </a:solidFill>
              </a:rPr>
              <a:t>OBSERVATÓRIO SOCIAL DO TRABALHO (</a:t>
            </a:r>
            <a:r>
              <a:rPr lang="pt-BR" sz="3500" b="1" spc="-1" dirty="0" err="1">
                <a:solidFill>
                  <a:srgbClr val="000000"/>
                </a:solidFill>
              </a:rPr>
              <a:t>IFISP</a:t>
            </a:r>
            <a:r>
              <a:rPr lang="pt-BR" sz="3500" b="1" spc="-1" dirty="0">
                <a:solidFill>
                  <a:srgbClr val="000000"/>
                </a:solidFill>
              </a:rPr>
              <a:t>/UFPEL)</a:t>
            </a:r>
            <a:endParaRPr lang="en-US" sz="35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spc="-1" dirty="0">
                <a:solidFill>
                  <a:srgbClr val="000000"/>
                </a:solidFill>
              </a:rPr>
              <a:t>Fundador:</a:t>
            </a: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b="1" spc="-1" dirty="0">
                <a:solidFill>
                  <a:srgbClr val="000000"/>
                </a:solidFill>
              </a:rPr>
              <a:t>Prof. Francisco E. Beckenkamp Vargas</a:t>
            </a: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en-US" sz="2300" spc="-1" dirty="0" err="1">
                <a:solidFill>
                  <a:srgbClr val="000000"/>
                </a:solidFill>
              </a:rPr>
              <a:t>Coordenador</a:t>
            </a:r>
            <a:r>
              <a:rPr lang="en-US" sz="2300" spc="-1" dirty="0">
                <a:solidFill>
                  <a:srgbClr val="000000"/>
                </a:solidFill>
              </a:rPr>
              <a:t>:</a:t>
            </a: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b="1" dirty="0" err="1"/>
              <a:t>Attila</a:t>
            </a:r>
            <a:r>
              <a:rPr lang="pt-BR" sz="2300" b="1" dirty="0"/>
              <a:t> Magno e Silva Barbosa (</a:t>
            </a:r>
            <a:r>
              <a:rPr lang="pt-BR" sz="2300" b="1" dirty="0" err="1"/>
              <a:t>PPGS</a:t>
            </a:r>
            <a:r>
              <a:rPr lang="pt-BR" sz="2300" b="1" dirty="0"/>
              <a:t>/UFPel)</a:t>
            </a: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spc="-1" dirty="0">
                <a:solidFill>
                  <a:srgbClr val="000000"/>
                </a:solidFill>
              </a:rPr>
              <a:t>Coordenadora Adjunta:</a:t>
            </a: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b="1" spc="-1" dirty="0">
                <a:solidFill>
                  <a:srgbClr val="000000"/>
                </a:solidFill>
              </a:rPr>
              <a:t>Prof.ª Ana Paula F. D’Avila</a:t>
            </a: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spc="-1" dirty="0">
                <a:solidFill>
                  <a:srgbClr val="000000"/>
                </a:solidFill>
              </a:rPr>
              <a:t>Bolsista Iniciação Científica: </a:t>
            </a: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b="1" spc="-1" dirty="0">
                <a:solidFill>
                  <a:srgbClr val="000000"/>
                </a:solidFill>
              </a:rPr>
              <a:t>Emerson </a:t>
            </a:r>
            <a:r>
              <a:rPr lang="pt-BR" sz="2300" b="1" spc="-1" dirty="0" err="1">
                <a:solidFill>
                  <a:srgbClr val="000000"/>
                </a:solidFill>
              </a:rPr>
              <a:t>Goularte</a:t>
            </a:r>
            <a:r>
              <a:rPr lang="pt-BR" sz="2300" b="1" spc="-1" dirty="0">
                <a:solidFill>
                  <a:srgbClr val="000000"/>
                </a:solidFill>
              </a:rPr>
              <a:t> Junior </a:t>
            </a: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endParaRPr lang="en-US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400" spc="-1" dirty="0">
                <a:solidFill>
                  <a:srgbClr val="000000"/>
                </a:solidFill>
              </a:rPr>
              <a:t>Portal na internet: </a:t>
            </a:r>
            <a:r>
              <a:rPr lang="pt-BR" sz="2400" u="sng" spc="-1" dirty="0">
                <a:solidFill>
                  <a:srgbClr val="CC9900"/>
                </a:solidFill>
                <a:hlinkClick r:id="rId3"/>
              </a:rPr>
              <a:t>http://wp.ufpel.edu.br/observatoriosocial</a:t>
            </a:r>
            <a:r>
              <a:rPr lang="pt-BR" sz="2400" u="sng" spc="-1" dirty="0">
                <a:solidFill>
                  <a:srgbClr val="CC9900"/>
                </a:solidFill>
              </a:rPr>
              <a:t> </a:t>
            </a:r>
            <a:endParaRPr lang="en-US" sz="2400" spc="-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E34AC-59D3-BDC9-DFD1-9A3E3C3C9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9" y="0"/>
            <a:ext cx="10058400" cy="160934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spc="-1" dirty="0">
                <a:solidFill>
                  <a:srgbClr val="000000"/>
                </a:solidFill>
              </a:rPr>
              <a:t>A conjuntura do emprego em novembro</a:t>
            </a:r>
            <a:endParaRPr lang="pt-BR" sz="4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7DF5EB-7F83-BE70-F38C-72B94BE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113" y="1322388"/>
            <a:ext cx="11152187" cy="5273675"/>
          </a:xfrm>
        </p:spPr>
        <p:txBody>
          <a:bodyPr rtlCol="0">
            <a:normAutofit fontScale="85000" lnSpcReduction="10000"/>
          </a:bodyPr>
          <a:lstStyle/>
          <a:p>
            <a:pPr marL="0" indent="0" algn="just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spc="-1" dirty="0">
                <a:solidFill>
                  <a:srgbClr val="000000"/>
                </a:solidFill>
              </a:rPr>
              <a:t>Segundo o Novo CAGED (Cadastro Geral de Empregados e Desempregados) da Secretaria Especial de Previdência e Trabalho do Ministério da Economia, no mês de novembro de 2022 ocorreram, em Pelotas,  3.810 admissões e 2.113 desligamentos, resultando em um saldo de +1.697 vínculos formais de emprego celetista. Com isso, a taxa de variação do emprego formal foi de +2,74% com o estoque passando de 61.894 vínculos em outubro de 2022, para  63.591 vínculos em novembro de 2022. </a:t>
            </a:r>
            <a:endParaRPr lang="en-US" sz="3200" spc="-1" dirty="0">
              <a:solidFill>
                <a:srgbClr val="000000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432A0E4D-C415-D439-B147-55A9D7F7AAC6}"/>
              </a:ext>
            </a:extLst>
          </p:cNvPr>
          <p:cNvSpPr/>
          <p:nvPr/>
        </p:nvSpPr>
        <p:spPr>
          <a:xfrm>
            <a:off x="3968750" y="6238875"/>
            <a:ext cx="3692525" cy="260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100" spc="-1" dirty="0">
                <a:solidFill>
                  <a:schemeClr val="dk1"/>
                </a:solidFill>
              </a:rPr>
              <a:t>Fonte: Novo CAGED, SEPRT/ME.</a:t>
            </a:r>
            <a:endParaRPr lang="pt-BR" sz="11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415A2CA8-1A16-87E2-D96D-6E39D112A70F}"/>
              </a:ext>
            </a:extLst>
          </p:cNvPr>
          <p:cNvGraphicFramePr>
            <a:graphicFrameLocks/>
          </p:cNvGraphicFramePr>
          <p:nvPr/>
        </p:nvGraphicFramePr>
        <p:xfrm>
          <a:off x="594361" y="480059"/>
          <a:ext cx="10949940" cy="5758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6FA723-7086-21EB-E725-99680A12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125403"/>
            <a:ext cx="10989129" cy="16093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400" spc="-1" dirty="0">
                <a:solidFill>
                  <a:srgbClr val="000000"/>
                </a:solidFill>
              </a:rPr>
              <a:t>A conjuntura do emprego no acumulado do ano</a:t>
            </a:r>
            <a:endParaRPr lang="pt-BR" sz="4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569F74-7FF3-A9FC-84B1-95B2C6C1D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338" y="1385888"/>
            <a:ext cx="10409237" cy="5162550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spc="-1" dirty="0">
                <a:solidFill>
                  <a:srgbClr val="000000"/>
                </a:solidFill>
              </a:rPr>
              <a:t>No acumulado do ano, ocorreram, em Pelotas, 28.161 admissões e 24.307 desligamentos, o que resultou em um saldo de +3.854 vínculos formais de emprego. Nesse período, o estoque passou de 59.456 vínculos, em dezembro de 2021, para 63.591 vínculos, em novembro de 2022, o que corresponde a uma taxa de variação de +6,48%. </a:t>
            </a:r>
            <a:endParaRPr lang="en-US" sz="3200" spc="-1" dirty="0">
              <a:solidFill>
                <a:srgbClr val="000000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6F5FD4-7C55-0A0C-9AB5-52814945A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1267" name="Espaço Reservado para Conteúdo 2">
            <a:extLst>
              <a:ext uri="{FF2B5EF4-FFF2-40B4-BE49-F238E27FC236}">
                <a16:creationId xmlns:a16="http://schemas.microsoft.com/office/drawing/2014/main" id="{8475F9BA-0641-C136-BF30-330DA9A1F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1637AD7-234C-7020-161B-4A64B692D4C2}"/>
              </a:ext>
            </a:extLst>
          </p:cNvPr>
          <p:cNvSpPr/>
          <p:nvPr/>
        </p:nvSpPr>
        <p:spPr>
          <a:xfrm>
            <a:off x="4002088" y="6346825"/>
            <a:ext cx="3692525" cy="260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100" spc="-1" dirty="0">
                <a:solidFill>
                  <a:schemeClr val="dk1"/>
                </a:solidFill>
              </a:rPr>
              <a:t>Fonte: Novo CAGED, SEPRT/ME.</a:t>
            </a:r>
            <a:endParaRPr lang="pt-BR" sz="11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C68A2A3F-7902-E83F-0BA4-7D50C21D405B}"/>
              </a:ext>
            </a:extLst>
          </p:cNvPr>
          <p:cNvGraphicFramePr>
            <a:graphicFrameLocks/>
          </p:cNvGraphicFramePr>
          <p:nvPr/>
        </p:nvGraphicFramePr>
        <p:xfrm>
          <a:off x="727788" y="484187"/>
          <a:ext cx="10674220" cy="5862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686500-61FD-E299-AC5F-9031B6107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92" y="105156"/>
            <a:ext cx="10058400" cy="16093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spc="-1" dirty="0">
                <a:solidFill>
                  <a:srgbClr val="000000"/>
                </a:solidFill>
              </a:rPr>
              <a:t>A conjuntura do emprego Em Doze meses</a:t>
            </a:r>
            <a:endParaRPr lang="pt-BR" sz="4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314D28-00C5-6906-1DDA-E13BF4FF5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163" y="1436688"/>
            <a:ext cx="10826750" cy="5143500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spc="-1" dirty="0">
                <a:solidFill>
                  <a:srgbClr val="000000"/>
                </a:solidFill>
              </a:rPr>
              <a:t>Nos últimos doze meses, ocorreram, em Pelotas, 34.628 admissões e 30.262 desligamentos, o que resultou em um saldo de +4.366 vínculos formais de emprego. Nesse período, o estoque passou de 60.819 vínculos, em novembro de 2021, para 63.591 vínculos, em novembro de 2022, o que corresponde a uma taxa de variação de  +7,17%. </a:t>
            </a:r>
            <a:endParaRPr lang="en-US" sz="3600" spc="-1" dirty="0">
              <a:solidFill>
                <a:srgbClr val="000000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D59E81-3A53-2D5B-3716-50A9B654B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id="{4D8D2646-1D07-4F14-BB96-857E15781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E4E275E-0167-7D4F-EFB8-3DC01ED0C4DA}"/>
              </a:ext>
            </a:extLst>
          </p:cNvPr>
          <p:cNvSpPr/>
          <p:nvPr/>
        </p:nvSpPr>
        <p:spPr>
          <a:xfrm>
            <a:off x="4067175" y="6405563"/>
            <a:ext cx="3690938" cy="260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100" spc="-1" dirty="0">
                <a:solidFill>
                  <a:schemeClr val="dk1"/>
                </a:solidFill>
              </a:rPr>
              <a:t>Fonte: Novo CAGED, SEPRT/ME.</a:t>
            </a:r>
            <a:endParaRPr lang="pt-BR" sz="11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E8FA1E78-5174-3254-D570-1014FCB99B3F}"/>
              </a:ext>
            </a:extLst>
          </p:cNvPr>
          <p:cNvGraphicFramePr>
            <a:graphicFrameLocks/>
          </p:cNvGraphicFramePr>
          <p:nvPr/>
        </p:nvGraphicFramePr>
        <p:xfrm>
          <a:off x="783706" y="484188"/>
          <a:ext cx="10580979" cy="5889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673B16-96A8-FA5C-C972-D63119CEA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4339" name="Espaço Reservado para Conteúdo 2">
            <a:extLst>
              <a:ext uri="{FF2B5EF4-FFF2-40B4-BE49-F238E27FC236}">
                <a16:creationId xmlns:a16="http://schemas.microsoft.com/office/drawing/2014/main" id="{D849C7D0-536C-E447-6FEB-CD524C416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" name="CaixaDeTexto 12">
            <a:extLst>
              <a:ext uri="{FF2B5EF4-FFF2-40B4-BE49-F238E27FC236}">
                <a16:creationId xmlns:a16="http://schemas.microsoft.com/office/drawing/2014/main" id="{DD0E4279-A326-995F-710F-E6287DE96479}"/>
              </a:ext>
            </a:extLst>
          </p:cNvPr>
          <p:cNvSpPr/>
          <p:nvPr/>
        </p:nvSpPr>
        <p:spPr>
          <a:xfrm>
            <a:off x="4249738" y="6242050"/>
            <a:ext cx="3692525" cy="257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spc="-1" dirty="0">
                <a:solidFill>
                  <a:schemeClr val="dk1"/>
                </a:solidFill>
              </a:rPr>
              <a:t>Fonte: Novo CAGED, SEPRT/ME.</a:t>
            </a:r>
            <a:endParaRPr lang="pt-BR" sz="11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" name="Chart 2">
            <a:extLst>
              <a:ext uri="{FF2B5EF4-FFF2-40B4-BE49-F238E27FC236}">
                <a16:creationId xmlns:a16="http://schemas.microsoft.com/office/drawing/2014/main" id="{9489DFE1-74CD-DB65-3FD0-2D4C9FBF1869}"/>
              </a:ext>
            </a:extLst>
          </p:cNvPr>
          <p:cNvGraphicFramePr>
            <a:graphicFrameLocks/>
          </p:cNvGraphicFramePr>
          <p:nvPr/>
        </p:nvGraphicFramePr>
        <p:xfrm>
          <a:off x="653143" y="484188"/>
          <a:ext cx="10767525" cy="5757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9DC2EF-D1C1-8C71-CC26-F1864497B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5363" name="Espaço Reservado para Conteúdo 5">
            <a:extLst>
              <a:ext uri="{FF2B5EF4-FFF2-40B4-BE49-F238E27FC236}">
                <a16:creationId xmlns:a16="http://schemas.microsoft.com/office/drawing/2014/main" id="{89182EEF-F6F4-0643-71BA-128EB66030A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3838" y="6213475"/>
            <a:ext cx="3706812" cy="304800"/>
          </a:xfr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72C3A44-7EB0-5986-B061-D96AB6FBB5CE}"/>
              </a:ext>
            </a:extLst>
          </p:cNvPr>
          <p:cNvGraphicFramePr>
            <a:graphicFrameLocks/>
          </p:cNvGraphicFramePr>
          <p:nvPr/>
        </p:nvGraphicFramePr>
        <p:xfrm>
          <a:off x="582930" y="484189"/>
          <a:ext cx="10915649" cy="5729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Tipo de Madeira</Template>
  <TotalTime>175</TotalTime>
  <Words>888</Words>
  <Application>Microsoft Office PowerPoint</Application>
  <PresentationFormat>Widescreen</PresentationFormat>
  <Paragraphs>65</Paragraphs>
  <Slides>17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4" baseType="lpstr">
      <vt:lpstr>Rockwell</vt:lpstr>
      <vt:lpstr>Arial</vt:lpstr>
      <vt:lpstr>Rockwell Condensed</vt:lpstr>
      <vt:lpstr>Wingdings</vt:lpstr>
      <vt:lpstr>Calibri</vt:lpstr>
      <vt:lpstr>Times New Roman</vt:lpstr>
      <vt:lpstr>Tipo de Madeira</vt:lpstr>
      <vt:lpstr>Boletim Informativo nº 11 Novembro DE 2022 A conjuntura do emprego em pelotas-RS</vt:lpstr>
      <vt:lpstr>A conjuntura do emprego em novembro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Boletim Informativo nº 09 setembro DE 2022 A conjuntura do emprego em pelotas-RS </dc:title>
  <dc:creator>Ana</dc:creator>
  <cp:lastModifiedBy>Ana Paula D Avila</cp:lastModifiedBy>
  <cp:revision>58</cp:revision>
  <dcterms:created xsi:type="dcterms:W3CDTF">2023-09-19T18:08:19Z</dcterms:created>
  <dcterms:modified xsi:type="dcterms:W3CDTF">2023-10-17T13:48:24Z</dcterms:modified>
</cp:coreProperties>
</file>