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E2448-024B-4FA6-8C36-83260052E77D}" v="2" dt="2023-10-24T12:58:44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53" d="100"/>
          <a:sy n="53" d="100"/>
        </p:scale>
        <p:origin x="55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bservat&#243;rio%202023.2\Emerson\dezembro%20Pelotas%202022\Base%20Dezembro%20Peloats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Dezembro%20Pelotas\Base%20Dezembro%20Peloats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bservat&#243;rio\Desktop\Dezembro%20Pelotas\Base%20Dezembro%20Peloats%20(1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Observat&#243;rio%202023.2\Emerson\dezembro%20Pelotas%202022\Base%20Dezembro%20Peloats%20(1)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bservat&#243;rio\Desktop\Dezembro%20Pelotas\Base%20Dezembro%20Peloats%20(1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bservat&#243;rio\Desktop\Dezembro%20Pelotas\Base%20Dezembro%20Peloats%20(1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Observat&#243;rio%202023.2\Emerson\dezembro%20Pelotas%202022\Base%20Dezembro%20Peloats%20(1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Observat&#243;rio%202023.2\Emerson\dezembro%20Pelotas%202022\Base%20Dezembro%20Peloats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Movimentação do emprego formal celetista, admissões, desligamentos e saldo, Pelotas, dezembro de 2022</a:t>
            </a:r>
          </a:p>
        </c:rich>
      </c:tx>
      <c:layout>
        <c:manualLayout>
          <c:xMode val="edge"/>
          <c:yMode val="edge"/>
          <c:x val="0.10975966502023531"/>
          <c:y val="3.70382751860983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7641204597562577E-2"/>
          <c:y val="0.29641977052791924"/>
          <c:w val="0.72730383115732344"/>
          <c:h val="0.689323676509252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4586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69A2E"/>
              </a:solidFill>
              <a:ln w="317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768-430D-BF60-D28642A1A3F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317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768-430D-BF60-D28642A1A3F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3175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768-430D-BF60-D28642A1A3FE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768-430D-BF60-D28642A1A3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768-430D-BF60-D28642A1A3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117A3D-BD3B-49D2-8A06-0928409573EF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768-430D-BF60-D28642A1A3F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'Adm, Des, Saldo'!$B$1:$D$1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'Adm, Des, Saldo'!$B$2:$D$2</c:f>
              <c:numCache>
                <c:formatCode>#,##0</c:formatCode>
                <c:ptCount val="3"/>
                <c:pt idx="0">
                  <c:v>2242</c:v>
                </c:pt>
                <c:pt idx="1">
                  <c:v>3694</c:v>
                </c:pt>
                <c:pt idx="2">
                  <c:v>-1452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768-430D-BF60-D28642A1A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90284688"/>
        <c:axId val="1390278704"/>
      </c:barChart>
      <c:catAx>
        <c:axId val="1390284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9027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0278704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390284688"/>
        <c:crosses val="autoZero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91834159600482"/>
          <c:y val="0.46802911371524303"/>
          <c:w val="0.20627379387291797"/>
          <c:h val="0.21549541926457233"/>
        </c:manualLayout>
      </c:layout>
      <c:overlay val="0"/>
      <c:spPr>
        <a:noFill/>
        <a:ln w="3175">
          <a:solidFill>
            <a:srgbClr val="B3B3B3"/>
          </a:solidFill>
          <a:prstDash val="solid"/>
        </a:ln>
      </c:spPr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Movimentação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admissões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desligamentos</a:t>
            </a:r>
            <a:r>
              <a:rPr lang="en-US" sz="2400" b="1" i="0" baseline="0" dirty="0"/>
              <a:t> e </a:t>
            </a:r>
            <a:r>
              <a:rPr lang="en-US" sz="2400" b="1" i="0" baseline="0" dirty="0" err="1"/>
              <a:t>saldo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/>
              <a:t>acumulado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ano</a:t>
            </a:r>
            <a:r>
              <a:rPr lang="en-US" sz="2400" b="1" i="0" baseline="0" dirty="0"/>
              <a:t> de 2022</a:t>
            </a:r>
          </a:p>
        </c:rich>
      </c:tx>
      <c:layout>
        <c:manualLayout>
          <c:xMode val="edge"/>
          <c:yMode val="edge"/>
          <c:x val="0.11883603626982238"/>
          <c:y val="5.850096833541487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2864783096054491E-2"/>
          <c:y val="0.25268010748744851"/>
          <c:w val="0.74922688278437044"/>
          <c:h val="0.699601271645972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15D-49FD-BDFD-2DDC69434C1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15D-49FD-BDFD-2DDC69434C1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15D-49FD-BDFD-2DDC69434C19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'Acomulado ano'!$H$1:$J$1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'Acomulado ano'!$H$2:$J$2</c:f>
              <c:numCache>
                <c:formatCode>#,##0</c:formatCode>
                <c:ptCount val="3"/>
                <c:pt idx="0">
                  <c:v>30403</c:v>
                </c:pt>
                <c:pt idx="1">
                  <c:v>28001</c:v>
                </c:pt>
                <c:pt idx="2">
                  <c:v>2402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15D-49FD-BDFD-2DDC69434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837936"/>
        <c:axId val="1195842832"/>
      </c:barChart>
      <c:catAx>
        <c:axId val="1195837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5842832"/>
        <c:crossesAt val="0"/>
        <c:auto val="1"/>
        <c:lblAlgn val="ctr"/>
        <c:lblOffset val="100"/>
        <c:noMultiLvlLbl val="0"/>
      </c:catAx>
      <c:valAx>
        <c:axId val="11958428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195837936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0678517670404837"/>
          <c:y val="0.53660892388451442"/>
          <c:w val="0.18699647708064537"/>
          <c:h val="0.2121312331971170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Movimentação  do emprego formal celetista, admissões, desligamentos e saldo, Pelotas, período de doze meses</a:t>
            </a:r>
          </a:p>
        </c:rich>
      </c:tx>
      <c:layout>
        <c:manualLayout>
          <c:xMode val="edge"/>
          <c:yMode val="edge"/>
          <c:x val="0.10208666079381945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738661509191845E-2"/>
          <c:y val="0.2713970994912499"/>
          <c:w val="0.74034099637255535"/>
          <c:h val="0.676551983280910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6D-452C-82D3-898B742D4CD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6D-452C-82D3-898B742D4CD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6D-452C-82D3-898B742D4CD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'12M'!$H$1:$J$1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'12M'!$H$2:$J$2</c:f>
              <c:numCache>
                <c:formatCode>#,##0</c:formatCode>
                <c:ptCount val="3"/>
                <c:pt idx="0">
                  <c:v>32904</c:v>
                </c:pt>
                <c:pt idx="1">
                  <c:v>31865</c:v>
                </c:pt>
                <c:pt idx="2">
                  <c:v>1039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26D-452C-82D3-898B742D4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848816"/>
        <c:axId val="1195843920"/>
      </c:barChart>
      <c:catAx>
        <c:axId val="1195848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95843920"/>
        <c:crossesAt val="0"/>
        <c:auto val="1"/>
        <c:lblAlgn val="ctr"/>
        <c:lblOffset val="100"/>
        <c:noMultiLvlLbl val="0"/>
      </c:catAx>
      <c:valAx>
        <c:axId val="119584392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195848816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0059820667162196"/>
          <c:y val="0.48729330708661411"/>
          <c:w val="0.19575902071707055"/>
          <c:h val="0.2394010420512474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/>
              <a:t>Evolução mensal dos saldos do emprego formal celetista, Pelotas, dezembro de 2021 a dezembro de 2022
</a:t>
            </a:r>
          </a:p>
        </c:rich>
      </c:tx>
      <c:layout>
        <c:manualLayout>
          <c:xMode val="edge"/>
          <c:yMode val="edge"/>
          <c:x val="0.10417006203450964"/>
          <c:y val="2.777872167270268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648803180308807E-2"/>
          <c:y val="0.31437627588218142"/>
          <c:w val="0.90247767958650638"/>
          <c:h val="0.655716316710411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F04-4764-8311-CFE96345924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F04-4764-8311-CFE96345924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F04-4764-8311-CFE96345924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F04-4764-8311-CFE96345924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13C69669-9E6C-4443-B8CB-2BDA9D52278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F04-4764-8311-CFE96345924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457DD62-F40F-4B78-B4FD-2FE0474C2A5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F04-4764-8311-CFE96345924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D1500F1D-C638-4B8B-ABF0-B67C3A449CE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6D3-46EB-9AEE-37981CBD6F6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D25FB09D-3049-4B39-838C-BD017C6DAA1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6D3-46EB-9AEE-37981CBD6F6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5307B030-DB3C-4FFD-BD89-48E72CF8872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6D3-46EB-9AEE-37981CBD6F6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'12M'!$A$25:$A$37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'12M'!$B$25:$B$37</c:f>
              <c:numCache>
                <c:formatCode>General</c:formatCode>
                <c:ptCount val="13"/>
                <c:pt idx="0" formatCode="#,##0">
                  <c:v>-1363</c:v>
                </c:pt>
                <c:pt idx="1">
                  <c:v>-140</c:v>
                </c:pt>
                <c:pt idx="2">
                  <c:v>414</c:v>
                </c:pt>
                <c:pt idx="3">
                  <c:v>523</c:v>
                </c:pt>
                <c:pt idx="4">
                  <c:v>195</c:v>
                </c:pt>
                <c:pt idx="5">
                  <c:v>-72</c:v>
                </c:pt>
                <c:pt idx="6">
                  <c:v>309</c:v>
                </c:pt>
                <c:pt idx="7">
                  <c:v>-2</c:v>
                </c:pt>
                <c:pt idx="8">
                  <c:v>184</c:v>
                </c:pt>
                <c:pt idx="9">
                  <c:v>389</c:v>
                </c:pt>
                <c:pt idx="10">
                  <c:v>357</c:v>
                </c:pt>
                <c:pt idx="11" formatCode="#,##0">
                  <c:v>1697</c:v>
                </c:pt>
                <c:pt idx="12" formatCode="#,##0">
                  <c:v>-1452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F04-4764-8311-CFE963459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628656"/>
        <c:axId val="1210624848"/>
      </c:barChart>
      <c:dateAx>
        <c:axId val="121062865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pt-BR"/>
          </a:p>
        </c:txPr>
        <c:crossAx val="1210624848"/>
        <c:crossesAt val="0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2106248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210628656"/>
        <c:crossesAt val="4453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Evolução</a:t>
            </a:r>
            <a:r>
              <a:rPr lang="en-US" sz="2400" b="1" i="0" baseline="0" dirty="0"/>
              <a:t> mensal dos </a:t>
            </a:r>
            <a:r>
              <a:rPr lang="en-US" sz="2400" b="1" i="0" baseline="0" dirty="0" err="1"/>
              <a:t>estoques</a:t>
            </a:r>
            <a:r>
              <a:rPr lang="en-US" sz="2400" b="1" i="0" baseline="0" dirty="0"/>
              <a:t> de </a:t>
            </a:r>
            <a:r>
              <a:rPr lang="en-US" sz="2400" b="1" i="0" baseline="0" dirty="0" err="1"/>
              <a:t>empregos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 smtClean="0"/>
              <a:t>dezembro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/>
              <a:t>de 2021 a </a:t>
            </a:r>
            <a:r>
              <a:rPr lang="en-US" sz="2400" b="1" i="0" baseline="0" dirty="0" err="1" smtClean="0"/>
              <a:t>dezembro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/>
              <a:t>de 2022
</a:t>
            </a:r>
          </a:p>
        </c:rich>
      </c:tx>
      <c:layout>
        <c:manualLayout>
          <c:xMode val="edge"/>
          <c:yMode val="edge"/>
          <c:x val="0.1166704694786508"/>
          <c:y val="1.73617010454391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899764731122411E-2"/>
          <c:y val="0.19718439659245557"/>
          <c:w val="0.93762256744406636"/>
          <c:h val="0.72082058378293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'12M'!$B$42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017-4484-AA98-89417A7C6C09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017-4484-AA98-89417A7C6C09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017-4484-AA98-89417A7C6C09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017-4484-AA98-89417A7C6C09}"/>
              </c:ext>
            </c:extLst>
          </c:dPt>
          <c:dLbls>
            <c:dLbl>
              <c:idx val="0"/>
              <c:layout>
                <c:manualLayout>
                  <c:x val="1.3996555781923008E-2"/>
                  <c:y val="-0.13965088500541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017-4484-AA98-89417A7C6C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743070694488151E-3"/>
                  <c:y val="-0.11748407786169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017-4484-AA98-89417A7C6C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675793329302497E-17"/>
                  <c:y val="-0.1064006742898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017-4484-AA98-89417A7C6C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737153534724385E-3"/>
                  <c:y val="-9.5317270717979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017-4484-AA98-89417A7C6C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735468493835592E-2"/>
                  <c:y val="-0.13300084286229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017-4484-AA98-89417A7C6C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048457196576216E-2"/>
                  <c:y val="-0.12635080071918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017-4484-AA98-89417A7C6C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'12M'!$A$43:$A$55</c:f>
              <c:numCache>
                <c:formatCode>mmm\-yy</c:formatCode>
                <c:ptCount val="13"/>
                <c:pt idx="0">
                  <c:v>44531</c:v>
                </c:pt>
                <c:pt idx="1">
                  <c:v>44562</c:v>
                </c:pt>
                <c:pt idx="2">
                  <c:v>44593</c:v>
                </c:pt>
                <c:pt idx="3">
                  <c:v>44621</c:v>
                </c:pt>
                <c:pt idx="4">
                  <c:v>44652</c:v>
                </c:pt>
                <c:pt idx="5">
                  <c:v>44682</c:v>
                </c:pt>
                <c:pt idx="6">
                  <c:v>44713</c:v>
                </c:pt>
                <c:pt idx="7">
                  <c:v>44743</c:v>
                </c:pt>
                <c:pt idx="8">
                  <c:v>44774</c:v>
                </c:pt>
                <c:pt idx="9">
                  <c:v>44805</c:v>
                </c:pt>
                <c:pt idx="10">
                  <c:v>44835</c:v>
                </c:pt>
                <c:pt idx="11">
                  <c:v>44866</c:v>
                </c:pt>
                <c:pt idx="12">
                  <c:v>44896</c:v>
                </c:pt>
              </c:numCache>
            </c:numRef>
          </c:cat>
          <c:val>
            <c:numRef>
              <c:f>'12M'!$B$43:$B$55</c:f>
              <c:numCache>
                <c:formatCode>#,##0</c:formatCode>
                <c:ptCount val="13"/>
                <c:pt idx="0">
                  <c:v>59456</c:v>
                </c:pt>
                <c:pt idx="1">
                  <c:v>59597</c:v>
                </c:pt>
                <c:pt idx="2">
                  <c:v>60011</c:v>
                </c:pt>
                <c:pt idx="3">
                  <c:v>60534</c:v>
                </c:pt>
                <c:pt idx="4">
                  <c:v>60729</c:v>
                </c:pt>
                <c:pt idx="5">
                  <c:v>60657</c:v>
                </c:pt>
                <c:pt idx="6">
                  <c:v>60966</c:v>
                </c:pt>
                <c:pt idx="7">
                  <c:v>60964</c:v>
                </c:pt>
                <c:pt idx="8">
                  <c:v>61148</c:v>
                </c:pt>
                <c:pt idx="9">
                  <c:v>61537</c:v>
                </c:pt>
                <c:pt idx="10">
                  <c:v>61894</c:v>
                </c:pt>
                <c:pt idx="11">
                  <c:v>63591</c:v>
                </c:pt>
                <c:pt idx="12">
                  <c:v>62139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017-4484-AA98-89417A7C6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845008"/>
        <c:axId val="1195845552"/>
      </c:barChart>
      <c:dateAx>
        <c:axId val="119584500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pt-BR"/>
          </a:p>
        </c:txPr>
        <c:crossAx val="1195845552"/>
        <c:crossesAt val="0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958455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195845008"/>
        <c:crossesAt val="0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baseline="0"/>
            </a:pPr>
            <a:r>
              <a:rPr lang="en-US" sz="2400" b="1" i="0" baseline="0" dirty="0" err="1"/>
              <a:t>Movimentação</a:t>
            </a:r>
            <a:r>
              <a:rPr lang="en-US" sz="2400" b="1" i="0" baseline="0" dirty="0"/>
              <a:t> do </a:t>
            </a:r>
            <a:r>
              <a:rPr lang="en-US" sz="2400" b="1" i="0" baseline="0" dirty="0" err="1"/>
              <a:t>emprego</a:t>
            </a:r>
            <a:r>
              <a:rPr lang="en-US" sz="2400" b="1" i="0" baseline="0" dirty="0"/>
              <a:t> formal </a:t>
            </a:r>
            <a:r>
              <a:rPr lang="en-US" sz="2400" b="1" i="0" baseline="0" dirty="0" err="1"/>
              <a:t>celetista</a:t>
            </a:r>
            <a:r>
              <a:rPr lang="en-US" sz="2400" b="1" i="0" baseline="0" dirty="0"/>
              <a:t> </a:t>
            </a:r>
            <a:r>
              <a:rPr lang="en-US" sz="2400" b="1" i="0" baseline="0" dirty="0" err="1"/>
              <a:t>por</a:t>
            </a:r>
            <a:r>
              <a:rPr lang="en-US" sz="2400" b="1" i="0" baseline="0" dirty="0"/>
              <a:t> </a:t>
            </a:r>
            <a:r>
              <a:rPr lang="en-US" sz="2400" b="1" i="0" baseline="0" dirty="0" err="1"/>
              <a:t>setor</a:t>
            </a:r>
            <a:r>
              <a:rPr lang="en-US" sz="2400" b="1" i="0" baseline="0" dirty="0"/>
              <a:t> da </a:t>
            </a:r>
            <a:r>
              <a:rPr lang="en-US" sz="2400" b="1" i="0" baseline="0" dirty="0" err="1"/>
              <a:t>atividade</a:t>
            </a:r>
            <a:r>
              <a:rPr lang="en-US" sz="2400" b="1" i="0" baseline="0" dirty="0"/>
              <a:t> </a:t>
            </a:r>
            <a:r>
              <a:rPr lang="en-US" sz="2400" b="1" i="0" baseline="0" dirty="0" err="1"/>
              <a:t>econômica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admissões</a:t>
            </a:r>
            <a:r>
              <a:rPr lang="en-US" sz="2400" b="1" i="0" baseline="0" dirty="0"/>
              <a:t>, </a:t>
            </a:r>
            <a:r>
              <a:rPr lang="en-US" sz="2400" b="1" i="0" baseline="0" dirty="0" err="1"/>
              <a:t>desligamentos</a:t>
            </a:r>
            <a:r>
              <a:rPr lang="en-US" sz="2400" b="1" i="0" baseline="0" dirty="0"/>
              <a:t> e </a:t>
            </a:r>
            <a:r>
              <a:rPr lang="en-US" sz="2400" b="1" i="0" baseline="0" dirty="0" err="1"/>
              <a:t>saldos</a:t>
            </a:r>
            <a:r>
              <a:rPr lang="en-US" sz="2400" b="1" i="0" baseline="0" dirty="0"/>
              <a:t>, Pelotas, </a:t>
            </a:r>
            <a:r>
              <a:rPr lang="en-US" sz="2400" b="1" i="0" baseline="0" dirty="0" err="1" smtClean="0"/>
              <a:t>dezembro</a:t>
            </a:r>
            <a:r>
              <a:rPr lang="en-US" sz="2400" b="1" i="0" baseline="0" dirty="0" smtClean="0"/>
              <a:t> </a:t>
            </a:r>
            <a:r>
              <a:rPr lang="en-US" sz="2400" b="1" i="0" baseline="0" dirty="0"/>
              <a:t>de 2022
</a:t>
            </a:r>
          </a:p>
        </c:rich>
      </c:tx>
      <c:layout>
        <c:manualLayout>
          <c:xMode val="edge"/>
          <c:yMode val="edge"/>
          <c:x val="0.11004216275043191"/>
          <c:y val="2.108503249738968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413698981674814E-2"/>
          <c:y val="0.22103977012081841"/>
          <c:w val="0.80223187019561637"/>
          <c:h val="0.704937095326946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outubro'!$B$1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8.2176159759241446E-3"/>
                  <c:y val="-6.73137848138218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468266280955102E-2"/>
                  <c:y val="-6.217570663499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460380967933883E-2"/>
                  <c:y val="-6.8124476186760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609630346790469E-2"/>
                  <c:y val="-7.0260087146379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493415297040761E-2"/>
                  <c:y val="-1.8876446666227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outubro'!$B$2:$B$6</c:f>
              <c:numCache>
                <c:formatCode>General</c:formatCode>
                <c:ptCount val="5"/>
                <c:pt idx="0">
                  <c:v>5</c:v>
                </c:pt>
                <c:pt idx="1">
                  <c:v>783</c:v>
                </c:pt>
                <c:pt idx="2">
                  <c:v>231</c:v>
                </c:pt>
                <c:pt idx="3" formatCode="#,##0">
                  <c:v>403</c:v>
                </c:pt>
                <c:pt idx="4" formatCode="#,##0">
                  <c:v>820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6C-407B-AB92-9FE692F7721F}"/>
            </c:ext>
          </c:extLst>
        </c:ser>
        <c:ser>
          <c:idx val="1"/>
          <c:order val="1"/>
          <c:tx>
            <c:strRef>
              <c:f>'setorial outubro'!$C$1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7.1107793162173824E-3"/>
                  <c:y val="-7.261077262705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628247150905718E-2"/>
                  <c:y val="-7.9017605505907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171808839482555E-2"/>
                  <c:y val="-7.9690743354045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727198497591333E-2"/>
                  <c:y val="-6.9227763077001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D6C-407B-AB92-9FE692F7721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outubro'!$C$2:$C$6</c:f>
              <c:numCache>
                <c:formatCode>#,##0</c:formatCode>
                <c:ptCount val="5"/>
                <c:pt idx="0" formatCode="General">
                  <c:v>14</c:v>
                </c:pt>
                <c:pt idx="1">
                  <c:v>773</c:v>
                </c:pt>
                <c:pt idx="2" formatCode="General">
                  <c:v>339</c:v>
                </c:pt>
                <c:pt idx="3">
                  <c:v>1635</c:v>
                </c:pt>
                <c:pt idx="4" formatCode="General">
                  <c:v>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6C-407B-AB92-9FE692F7721F}"/>
            </c:ext>
          </c:extLst>
        </c:ser>
        <c:ser>
          <c:idx val="2"/>
          <c:order val="2"/>
          <c:tx>
            <c:strRef>
              <c:f>'setorial outubro'!$D$1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78504B9A-B117-4F1B-ABF8-1F27F4534A5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D6C-407B-AB92-9FE692F7721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CFDB24F-5E00-489F-9C95-71319F58276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D6C-407B-AB92-9FE692F7721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8D8B37A-D270-4C8E-9544-544814652EA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D6C-407B-AB92-9FE692F7721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1F3D1D8-10AB-4A34-90A3-69FFD32BCBF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D6C-407B-AB92-9FE692F7721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baseline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outubro'!$D$2:$D$6</c:f>
              <c:numCache>
                <c:formatCode>General</c:formatCode>
                <c:ptCount val="5"/>
                <c:pt idx="0">
                  <c:v>-9</c:v>
                </c:pt>
                <c:pt idx="1">
                  <c:v>10</c:v>
                </c:pt>
                <c:pt idx="2">
                  <c:v>-108</c:v>
                </c:pt>
                <c:pt idx="3" formatCode="#,##0">
                  <c:v>-1232</c:v>
                </c:pt>
                <c:pt idx="4">
                  <c:v>-113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D6C-407B-AB92-9FE692F77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5839024"/>
        <c:axId val="1195846096"/>
      </c:barChart>
      <c:catAx>
        <c:axId val="119583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/>
            </a:pPr>
            <a:endParaRPr lang="pt-BR"/>
          </a:p>
        </c:txPr>
        <c:crossAx val="1195846096"/>
        <c:crossesAt val="0"/>
        <c:auto val="1"/>
        <c:lblAlgn val="ctr"/>
        <c:lblOffset val="100"/>
        <c:tickMarkSkip val="1"/>
        <c:noMultiLvlLbl val="0"/>
      </c:catAx>
      <c:valAx>
        <c:axId val="11958460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19583902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5133062005405269"/>
          <c:y val="0.42327195542339424"/>
          <c:w val="0.14306643932979593"/>
          <c:h val="0.204826042936279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Rockwell" panose="02060603020205020403" pitchFamily="18" charset="0"/>
          <a:ea typeface="Calibri"/>
          <a:cs typeface="Calibri"/>
        </a:defRPr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[Base Dezembro Peloats (1).xlsx]tabela acumulado !Tabela dinâmica2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/>
              <a:t>Movimentação do emprego formal celetista por setor da atividade econômica, admissões, desligamentos e saldos, Pelotas, acumulado do ano de 2022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'tabela acumulado 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3915131939007895E-2"/>
                  <c:y val="-5.121069193691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309046862767788E-2"/>
                  <c:y val="-4.0077932820197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947424175770439E-2"/>
                  <c:y val="-7.1249658347018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191886565013158E-3"/>
                  <c:y val="-0.133593109400659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7979716412532981E-2"/>
                  <c:y val="-2.0038966410098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acumulado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acumulado '!$B$4:$B$9</c:f>
              <c:numCache>
                <c:formatCode>General</c:formatCode>
                <c:ptCount val="5"/>
                <c:pt idx="0">
                  <c:v>210</c:v>
                </c:pt>
                <c:pt idx="1">
                  <c:v>9241</c:v>
                </c:pt>
                <c:pt idx="2">
                  <c:v>4522</c:v>
                </c:pt>
                <c:pt idx="3">
                  <c:v>4621</c:v>
                </c:pt>
                <c:pt idx="4">
                  <c:v>11799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A0-4363-B9F8-42332BF75FDC}"/>
            </c:ext>
          </c:extLst>
        </c:ser>
        <c:ser>
          <c:idx val="1"/>
          <c:order val="1"/>
          <c:tx>
            <c:strRef>
              <c:f>'tabela acumulado 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595943282506579E-3"/>
                  <c:y val="-0.1157806948139050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628235519269079E-2"/>
                  <c:y val="-4.8984140113575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67066954976513E-2"/>
                  <c:y val="-8.9062072933773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660527756031579E-2"/>
                  <c:y val="-4.00779328201979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064584473525001E-2"/>
                  <c:y val="-3.11717255268205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acumulado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acumulado '!$C$4:$C$9</c:f>
              <c:numCache>
                <c:formatCode>General</c:formatCode>
                <c:ptCount val="5"/>
                <c:pt idx="0">
                  <c:v>187</c:v>
                </c:pt>
                <c:pt idx="1">
                  <c:v>8799</c:v>
                </c:pt>
                <c:pt idx="2">
                  <c:v>4157</c:v>
                </c:pt>
                <c:pt idx="3">
                  <c:v>4616</c:v>
                </c:pt>
                <c:pt idx="4">
                  <c:v>10242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A0-4363-B9F8-42332BF75FDC}"/>
            </c:ext>
          </c:extLst>
        </c:ser>
        <c:ser>
          <c:idx val="2"/>
          <c:order val="2"/>
          <c:tx>
            <c:strRef>
              <c:f>'tabela acumulado 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074726267258531E-2"/>
                  <c:y val="-2.8945173703476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074726267258552E-2"/>
                  <c:y val="-5.121069193691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72697908511841E-2"/>
                  <c:y val="-4.00779328201978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553509252010443E-2"/>
                  <c:y val="-3.7851380996853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'tabela acumulado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'tabela acumulado '!$D$4:$D$9</c:f>
              <c:numCache>
                <c:formatCode>General</c:formatCode>
                <c:ptCount val="5"/>
                <c:pt idx="0">
                  <c:v>23</c:v>
                </c:pt>
                <c:pt idx="1">
                  <c:v>442</c:v>
                </c:pt>
                <c:pt idx="2">
                  <c:v>365</c:v>
                </c:pt>
                <c:pt idx="3">
                  <c:v>5</c:v>
                </c:pt>
                <c:pt idx="4">
                  <c:v>1567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A0-4363-B9F8-42332BF75F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8150176"/>
        <c:axId val="1258155616"/>
      </c:barChart>
      <c:catAx>
        <c:axId val="125815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258155616"/>
        <c:crosses val="autoZero"/>
        <c:auto val="1"/>
        <c:lblAlgn val="ctr"/>
        <c:lblOffset val="100"/>
        <c:noMultiLvlLbl val="0"/>
      </c:catAx>
      <c:valAx>
        <c:axId val="125815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25815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[Base Dezembro Peloats (1).xlsx]tab. dinâmica 12m!Tabela dinâmica1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/>
              <a:t>Movimentação do emprego formal celetista por setor da atividade econômica, admissões, desligamentos e saldos, Pelotas, período de doze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5468250225257051E-2"/>
          <c:y val="0.24114897119061379"/>
          <c:w val="0.78542472193829338"/>
          <c:h val="0.66677333342411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'tab. dinâmica 12m'!$B$3</c:f>
              <c:strCache>
                <c:ptCount val="1"/>
                <c:pt idx="0">
                  <c:v>  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652808693912829E-2"/>
                  <c:y val="-6.91745269570442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941796514433908E-2"/>
                  <c:y val="-1.08085198370381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462583473564641E-2"/>
                  <c:y val="-7.7821342826674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264043469565003E-3"/>
                  <c:y val="-0.136187349946680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341269477165091E-2"/>
                  <c:y val="-2.16170396740763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'tab. dinâmica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'tab. dinâmica 12m'!$B$4:$B$9</c:f>
              <c:numCache>
                <c:formatCode>General</c:formatCode>
                <c:ptCount val="5"/>
                <c:pt idx="0">
                  <c:v>216</c:v>
                </c:pt>
                <c:pt idx="1">
                  <c:v>10057</c:v>
                </c:pt>
                <c:pt idx="2">
                  <c:v>4763</c:v>
                </c:pt>
                <c:pt idx="3">
                  <c:v>5231</c:v>
                </c:pt>
                <c:pt idx="4">
                  <c:v>12627</c:v>
                </c:pt>
              </c:numCache>
            </c:numRef>
          </c:val>
        </c:ser>
        <c:ser>
          <c:idx val="1"/>
          <c:order val="1"/>
          <c:tx>
            <c:strRef>
              <c:f>'tab. dinâmica 12m'!$C$3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66451205490387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288987820521015E-2"/>
                  <c:y val="-3.45872634785221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97302604173272E-2"/>
                  <c:y val="-0.116732014240012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72358253216535E-2"/>
                  <c:y val="-4.97191912503755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5636179126608139E-2"/>
                  <c:y val="-2.1617039674076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'tab. dinâmica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'tab. dinâmica 12m'!$C$4:$C$9</c:f>
              <c:numCache>
                <c:formatCode>General</c:formatCode>
                <c:ptCount val="5"/>
                <c:pt idx="0">
                  <c:v>194</c:v>
                </c:pt>
                <c:pt idx="1">
                  <c:v>9530</c:v>
                </c:pt>
                <c:pt idx="2">
                  <c:v>4551</c:v>
                </c:pt>
                <c:pt idx="3">
                  <c:v>6532</c:v>
                </c:pt>
                <c:pt idx="4">
                  <c:v>11058</c:v>
                </c:pt>
              </c:numCache>
            </c:numRef>
          </c:val>
        </c:ser>
        <c:ser>
          <c:idx val="2"/>
          <c:order val="2"/>
          <c:tx>
            <c:strRef>
              <c:f>'tab. dinâmica 12m'!$D$3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966740865390811E-2"/>
                  <c:y val="-3.45872634785221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52808693912403E-3"/>
                  <c:y val="-3.45872634785221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15696608573898E-3"/>
                  <c:y val="-6.48511190222289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67B3ADD-95F3-4033-AF17-342DE611FA2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0975055649042923E-2"/>
                  <c:y val="-2.1617039674076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'tab. dinâmica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'tab. dinâmica 12m'!$D$4:$D$9</c:f>
              <c:numCache>
                <c:formatCode>General</c:formatCode>
                <c:ptCount val="5"/>
                <c:pt idx="0">
                  <c:v>22</c:v>
                </c:pt>
                <c:pt idx="1">
                  <c:v>527</c:v>
                </c:pt>
                <c:pt idx="2">
                  <c:v>212</c:v>
                </c:pt>
                <c:pt idx="3">
                  <c:v>-1301</c:v>
                </c:pt>
                <c:pt idx="4">
                  <c:v>1579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8150720"/>
        <c:axId val="1258157248"/>
      </c:barChart>
      <c:catAx>
        <c:axId val="125815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258157248"/>
        <c:crosses val="autoZero"/>
        <c:auto val="1"/>
        <c:lblAlgn val="ctr"/>
        <c:lblOffset val="100"/>
        <c:noMultiLvlLbl val="0"/>
      </c:catAx>
      <c:valAx>
        <c:axId val="125815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25815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852346985776236"/>
          <c:y val="0.36464388480330623"/>
          <c:w val="0.18147653014223766"/>
          <c:h val="0.174635382668410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0.08512</cdr:x>
      <cdr:y>0.52136</cdr:y>
    </cdr:from>
    <cdr:to>
      <cdr:x>0.08512</cdr:x>
      <cdr:y>0.65436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xmlns="" id="{1A037180-35FE-A8A8-AC64-85FFD320FED3}"/>
            </a:ext>
          </a:extLst>
        </cdr:cNvPr>
        <cdr:cNvCxnSpPr/>
      </cdr:nvCxnSpPr>
      <cdr:spPr>
        <a:xfrm xmlns:a="http://schemas.openxmlformats.org/drawingml/2006/main">
          <a:off x="926865" y="2986999"/>
          <a:ext cx="0" cy="761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0.51938</cdr:x>
      <cdr:y>0.39675</cdr:y>
    </cdr:from>
    <cdr:to>
      <cdr:x>0.51955</cdr:x>
      <cdr:y>0.5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xmlns="" id="{E0C95F09-EE62-FFC4-255E-F94CAC105AFD}"/>
            </a:ext>
          </a:extLst>
        </cdr:cNvPr>
        <cdr:cNvCxnSpPr/>
      </cdr:nvCxnSpPr>
      <cdr:spPr>
        <a:xfrm xmlns:a="http://schemas.openxmlformats.org/drawingml/2006/main">
          <a:off x="5655213" y="2273080"/>
          <a:ext cx="1897" cy="5915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0.37963</cdr:x>
      <cdr:y>0.41036</cdr:y>
    </cdr:from>
    <cdr:to>
      <cdr:x>0.37963</cdr:x>
      <cdr:y>0.51399</cdr:y>
    </cdr:to>
    <cdr:cxnSp macro="">
      <cdr:nvCxnSpPr>
        <cdr:cNvPr id="5" name="Conector reto 4">
          <a:extLst xmlns:a="http://schemas.openxmlformats.org/drawingml/2006/main">
            <a:ext uri="{FF2B5EF4-FFF2-40B4-BE49-F238E27FC236}">
              <a16:creationId xmlns:a16="http://schemas.microsoft.com/office/drawing/2014/main" xmlns="" id="{15EA5163-08E7-9314-714E-42CD9C5EE21C}"/>
            </a:ext>
          </a:extLst>
        </cdr:cNvPr>
        <cdr:cNvCxnSpPr/>
      </cdr:nvCxnSpPr>
      <cdr:spPr>
        <a:xfrm xmlns:a="http://schemas.openxmlformats.org/drawingml/2006/main">
          <a:off x="3870325" y="2351087"/>
          <a:ext cx="0" cy="5937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0.23195</cdr:x>
      <cdr:y>0.5</cdr:y>
    </cdr:from>
    <cdr:to>
      <cdr:x>0.23195</cdr:x>
      <cdr:y>0.61762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xmlns="" id="{C8A03B91-EB77-4AC9-3F09-66E75432D25B}"/>
            </a:ext>
          </a:extLst>
        </cdr:cNvPr>
        <cdr:cNvCxnSpPr/>
      </cdr:nvCxnSpPr>
      <cdr:spPr>
        <a:xfrm xmlns:a="http://schemas.openxmlformats.org/drawingml/2006/main">
          <a:off x="2525608" y="2864643"/>
          <a:ext cx="0" cy="6738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0.66796</cdr:x>
      <cdr:y>0.34027</cdr:y>
    </cdr:from>
    <cdr:to>
      <cdr:x>0.66804</cdr:x>
      <cdr:y>0.48178</cdr:y>
    </cdr:to>
    <cdr:cxnSp macro="">
      <cdr:nvCxnSpPr>
        <cdr:cNvPr id="11" name="Conector reto 10">
          <a:extLst xmlns:a="http://schemas.openxmlformats.org/drawingml/2006/main">
            <a:ext uri="{FF2B5EF4-FFF2-40B4-BE49-F238E27FC236}">
              <a16:creationId xmlns:a16="http://schemas.microsoft.com/office/drawing/2014/main" xmlns="" id="{6A00B794-197B-ED32-CBBD-A82147A46CE3}"/>
            </a:ext>
          </a:extLst>
        </cdr:cNvPr>
        <cdr:cNvCxnSpPr/>
      </cdr:nvCxnSpPr>
      <cdr:spPr>
        <a:xfrm xmlns:a="http://schemas.openxmlformats.org/drawingml/2006/main">
          <a:off x="7272997" y="1949523"/>
          <a:ext cx="861" cy="8107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0.78682</cdr:x>
      <cdr:y>0.28096</cdr:y>
    </cdr:from>
    <cdr:to>
      <cdr:x>0.80512</cdr:x>
      <cdr:y>0.40855</cdr:y>
    </cdr:to>
    <cdr:cxnSp macro="">
      <cdr:nvCxnSpPr>
        <cdr:cNvPr id="12" name="Conector reto 11">
          <a:extLst xmlns:a="http://schemas.openxmlformats.org/drawingml/2006/main">
            <a:ext uri="{FF2B5EF4-FFF2-40B4-BE49-F238E27FC236}">
              <a16:creationId xmlns:a16="http://schemas.microsoft.com/office/drawing/2014/main" xmlns="" id="{788E2606-0165-B45E-E3F2-61FF4033688D}"/>
            </a:ext>
          </a:extLst>
        </cdr:cNvPr>
        <cdr:cNvCxnSpPr/>
      </cdr:nvCxnSpPr>
      <cdr:spPr>
        <a:xfrm xmlns:a="http://schemas.openxmlformats.org/drawingml/2006/main">
          <a:off x="8567225" y="1609725"/>
          <a:ext cx="199236" cy="73098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0.11505</cdr:x>
      <cdr:y>0.53443</cdr:y>
    </cdr:from>
    <cdr:to>
      <cdr:x>0.11527</cdr:x>
      <cdr:y>0.62013</cdr:y>
    </cdr:to>
    <cdr:cxnSp macro="">
      <cdr:nvCxnSpPr>
        <cdr:cNvPr id="2" name="Conector reto 1">
          <a:extLst xmlns:a="http://schemas.openxmlformats.org/drawingml/2006/main">
            <a:ext uri="{FF2B5EF4-FFF2-40B4-BE49-F238E27FC236}">
              <a16:creationId xmlns="" xmlns:r="http://schemas.openxmlformats.org/officeDocument/2006/relationships" xmlns:p="http://schemas.openxmlformats.org/presentationml/2006/main" xmlns:a16="http://schemas.microsoft.com/office/drawing/2014/main" xmlns:lc="http://schemas.openxmlformats.org/drawingml/2006/lockedCanvas" id="{87EC6307-ADBA-97AF-DAFE-5D68E66B813B}"/>
            </a:ext>
          </a:extLst>
        </cdr:cNvPr>
        <cdr:cNvCxnSpPr/>
      </cdr:nvCxnSpPr>
      <cdr:spPr>
        <a:xfrm xmlns:a="http://schemas.openxmlformats.org/drawingml/2006/main" flipH="1">
          <a:off x="1232903" y="3178112"/>
          <a:ext cx="2338" cy="50965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DECA3D7C-0884-8B23-BBB6-D22D01D080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CD34EE5E-6DA5-1F53-1718-B53DF422F7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B5CE4D-CBA6-42E0-9D6C-4022EF7FB3F8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49F895BE-AFC4-AB16-30B8-E575F080A1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B65CA8CE-B695-3CC1-638A-DBB2203A0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6070805-296C-16AF-8833-71FB9E3DCB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0C8BA74-3BDA-E1DB-8FA7-EE531C706F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94395F-43F1-4DE3-B015-BA326E900E6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76220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ceHolder 1">
            <a:extLst>
              <a:ext uri="{FF2B5EF4-FFF2-40B4-BE49-F238E27FC236}">
                <a16:creationId xmlns:a16="http://schemas.microsoft.com/office/drawing/2014/main" xmlns="" id="{3FCDFAFB-4B47-6A4C-32EB-3A8E6DB04D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6" name="PlaceHolder 2">
            <a:extLst>
              <a:ext uri="{FF2B5EF4-FFF2-40B4-BE49-F238E27FC236}">
                <a16:creationId xmlns:a16="http://schemas.microsoft.com/office/drawing/2014/main" xmlns="" id="{0B1F39D8-67AF-7D84-A626-A525775FD24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numCol="1" spcCol="0" anchor="t">
            <a:no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8" name="PlaceHolder 3">
            <a:extLst>
              <a:ext uri="{FF2B5EF4-FFF2-40B4-BE49-F238E27FC236}">
                <a16:creationId xmlns:a16="http://schemas.microsoft.com/office/drawing/2014/main" xmlns="" id="{D7C34003-F49A-CAC8-E497-02BC8389D5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6240EAF9-D1E1-43F0-812F-93170E6ADD82}" type="slidenum">
              <a:rPr lang="pt-BR" altLang="en-US" smtClean="0">
                <a:solidFill>
                  <a:srgbClr val="000000"/>
                </a:solidFill>
              </a:rPr>
              <a:pPr/>
              <a:t>14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11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ceHolder 1">
            <a:extLst>
              <a:ext uri="{FF2B5EF4-FFF2-40B4-BE49-F238E27FC236}">
                <a16:creationId xmlns:a16="http://schemas.microsoft.com/office/drawing/2014/main" xmlns="" id="{A11A7F93-E04E-BC38-0099-EBC0779B92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39" name="PlaceHolder 2">
            <a:extLst>
              <a:ext uri="{FF2B5EF4-FFF2-40B4-BE49-F238E27FC236}">
                <a16:creationId xmlns:a16="http://schemas.microsoft.com/office/drawing/2014/main" xmlns="" id="{1D35B361-8DC4-1C57-EDCA-6448E776E9D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56" name="PlaceHolder 3">
            <a:extLst>
              <a:ext uri="{FF2B5EF4-FFF2-40B4-BE49-F238E27FC236}">
                <a16:creationId xmlns:a16="http://schemas.microsoft.com/office/drawing/2014/main" xmlns="" id="{76D1571F-4936-3939-22AD-7A2B72891D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728650DD-4A22-457F-854F-3D608DA67787}" type="slidenum">
              <a:rPr lang="pt-BR" altLang="en-US" smtClean="0">
                <a:solidFill>
                  <a:srgbClr val="000000"/>
                </a:solidFill>
              </a:rPr>
              <a:pPr/>
              <a:t>15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ceHolder 1">
            <a:extLst>
              <a:ext uri="{FF2B5EF4-FFF2-40B4-BE49-F238E27FC236}">
                <a16:creationId xmlns:a16="http://schemas.microsoft.com/office/drawing/2014/main" xmlns="" id="{C367788B-3717-F0EC-34F4-3133E56837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2" name="PlaceHolder 2">
            <a:extLst>
              <a:ext uri="{FF2B5EF4-FFF2-40B4-BE49-F238E27FC236}">
                <a16:creationId xmlns:a16="http://schemas.microsoft.com/office/drawing/2014/main" xmlns="" id="{F805FD2B-B258-37D5-8139-EBFF2E47789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4" name="PlaceHolder 3">
            <a:extLst>
              <a:ext uri="{FF2B5EF4-FFF2-40B4-BE49-F238E27FC236}">
                <a16:creationId xmlns:a16="http://schemas.microsoft.com/office/drawing/2014/main" xmlns="" id="{D9D9A195-52C5-2AD9-DA53-832759C3A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6BC166E1-2625-4E00-8078-CC3FBB199C23}" type="slidenum">
              <a:rPr lang="pt-BR" altLang="en-US" smtClean="0">
                <a:solidFill>
                  <a:srgbClr val="000000"/>
                </a:solidFill>
              </a:rPr>
              <a:pPr/>
              <a:t>16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6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1">
            <a:extLst>
              <a:ext uri="{FF2B5EF4-FFF2-40B4-BE49-F238E27FC236}">
                <a16:creationId xmlns:a16="http://schemas.microsoft.com/office/drawing/2014/main" xmlns="" id="{82C1785F-5D92-22A0-DB0F-780D0C39C9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45" name="PlaceHolder 2">
            <a:extLst>
              <a:ext uri="{FF2B5EF4-FFF2-40B4-BE49-F238E27FC236}">
                <a16:creationId xmlns:a16="http://schemas.microsoft.com/office/drawing/2014/main" xmlns="" id="{B14588A3-66DE-6EDD-CE23-18A7780F011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ln w="0"/>
        </p:spPr>
        <p:txBody>
          <a:bodyPr anchor="t">
            <a:normAutofit/>
          </a:bodyPr>
          <a:lstStyle/>
          <a:p>
            <a:pPr marL="2160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8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52" name="PlaceHolder 3">
            <a:extLst>
              <a:ext uri="{FF2B5EF4-FFF2-40B4-BE49-F238E27FC236}">
                <a16:creationId xmlns:a16="http://schemas.microsoft.com/office/drawing/2014/main" xmlns="" id="{78F5767D-9683-9734-02DD-6AA7966EB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fld id="{C43EBF4C-E054-43BE-B4BC-907444F5B51A}" type="slidenum">
              <a:rPr lang="pt-BR" altLang="en-US" smtClean="0">
                <a:solidFill>
                  <a:srgbClr val="000000"/>
                </a:solidFill>
              </a:rPr>
              <a:pPr/>
              <a:t>17</a:t>
            </a:fld>
            <a:endParaRPr lang="pt-BR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0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E5BEDE1-DE7C-EE95-9CB3-5792C136924F}"/>
              </a:ext>
            </a:extLst>
          </p:cNvPr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454F595B-87A5-4659-D154-21B069A10514}"/>
              </a:ext>
            </a:extLst>
          </p:cNvPr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303432F8-2C6A-5574-37FA-74C836EE3819}"/>
              </a:ext>
            </a:extLst>
          </p:cNvPr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xmlns="" id="{85713721-5AEF-ACD9-0C31-27AAB6202CAB}"/>
              </a:ext>
            </a:extLst>
          </p:cNvPr>
          <p:cNvGrpSpPr>
            <a:grpSpLocks/>
          </p:cNvGrpSpPr>
          <p:nvPr/>
        </p:nvGrpSpPr>
        <p:grpSpPr bwMode="auto">
          <a:xfrm>
            <a:off x="9648825" y="4068763"/>
            <a:ext cx="1081088" cy="1081087"/>
            <a:chOff x="9685338" y="4460675"/>
            <a:chExt cx="1080904" cy="1080902"/>
          </a:xfrm>
        </p:grpSpPr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4A870893-348D-620A-67EF-1892DEDBDA0B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xmlns="" id="{E069A532-F839-4FFA-F98E-56A163833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EF4AB4D3-70FA-E090-C5ED-EC625174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61B3-EEE1-4631-B570-EFD8D84756D0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xmlns="" id="{295B936B-E6DA-9E82-7E2D-7DFC098A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EB139456-743F-A271-93CE-1FB7DA6A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3263" y="4289425"/>
            <a:ext cx="1193800" cy="639763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A15DC60-6172-4C04-A00D-6BA50DB4157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4584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622D00-7FCE-3207-2D98-BC800958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9326-343A-4FE9-BA8E-35EF4B5B02FB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85BD88-C2A5-717D-3A67-18DC5BF6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24EE1E-9623-98CD-5D2B-4510A240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B36A-9E75-4A88-AF97-E7EC047858A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512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DCFDC4-C604-D86F-7A51-B7C39EF2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92D75-C96E-4F7E-8505-D1F700CCA606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EA1FA4-10E0-A127-F004-B674D6EF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6EBF9A-D0D6-008E-5131-E499466D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71ED-B9BD-4F09-AEBB-AE201B5C188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981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612F68-C9B2-8168-21E6-3A8B4B87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1552-FBD0-411B-A4B6-C0A5B803F4C8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449984-AA2D-D43F-33E2-63097BF6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B8EF6D-7A01-6321-0890-CFB71CF3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51AA-D87C-4490-867C-FA68AA7A75C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2358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C3472C9-6E82-E502-E5A0-62669F1394C5}"/>
              </a:ext>
            </a:extLst>
          </p:cNvPr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77246EB6-263F-EFF0-047C-030AD0A35F82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25688"/>
            <a:ext cx="1081087" cy="1081087"/>
            <a:chOff x="9685338" y="4460675"/>
            <a:chExt cx="1080904" cy="1080902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xmlns="" id="{04B117DB-E62A-002D-62C4-38F18C0BD5C9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94FB45ED-647C-2E96-FFC1-7337444C6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3270" y="4568607"/>
              <a:ext cx="865041" cy="865039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EACCAF03-89CD-AA64-44F0-0B481499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93138" y="6272213"/>
            <a:ext cx="2644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6A65-CEAD-47F0-BE5C-7C646FA9D71C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2F88495F-6B69-111D-3030-3859456AB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82813" y="6272213"/>
            <a:ext cx="6327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B8D85EBE-64AD-41F1-791E-7DBD03F37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3" y="2506663"/>
            <a:ext cx="1189037" cy="719137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7413AEF-AE79-441A-B824-1C6ABBAD629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8093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B78724C-E08A-1C18-83C7-67AA12F2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ED0D-A106-4C16-A92E-B500C585ED8F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4B10FC4-F1EA-FF44-7CB9-BCEA4E46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0CA5118-299E-F711-A185-97454414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B7CB-2D95-4683-93E2-2B8ED8F7DBC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2169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2CBA5D3-BFBE-E6F9-020F-6AD9AAE1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78BC-D7C8-410F-8DA7-46F245F53173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6B3D2282-FB2C-EFCE-6701-F150A960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0442EAAB-A5FD-0568-DAAD-DA4B939D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D438A-0CC0-4EB0-B0F9-17AA7A55538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7614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E8B6E45-B359-4F5C-75C9-4AEDA27A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1DE66-979A-40D5-B2D2-010D1BE5889E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819E4134-2A51-238F-3A20-387C1EA4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5A37DCF-E1D9-F6C5-2930-2FC82964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D4484-5CF2-4E32-BB03-882D6043856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0425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CFC8B8E7-042C-08EA-60A6-E58F9A7F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53038-2B7F-41DB-8C4C-C52F2C1F1BB6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9076EE3E-BF29-AC7E-3445-DC9429E5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4C2386A-1CFD-A5A8-40E4-8B8C1E61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3389-B156-40AF-A122-394BF458243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1856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55B5C0DC-B170-711D-8374-F12FBFCD79DC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42A9EEBF-067F-354F-0224-97891549512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9">
              <a:extLst>
                <a:ext uri="{FF2B5EF4-FFF2-40B4-BE49-F238E27FC236}">
                  <a16:creationId xmlns:a16="http://schemas.microsoft.com/office/drawing/2014/main" xmlns="" id="{0684CF4C-DD45-66F3-5CE0-F2204FD38BA2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xmlns="" id="{F198B4B6-F5F6-166C-10D1-5ABBA34CC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6AA26197-0253-CA53-6EEE-66AF583D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109F0-D6F9-47BE-9D62-3137831CFC8B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xmlns="" id="{6D0D784C-1BAF-0F6A-ACC1-6F53D836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D92D599A-48D1-5F37-31A7-E1D280C5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D699-99CE-445D-B278-E7FCB7142FD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6504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772BCA84-5B45-464D-91E3-07C0EABE3AA1}"/>
              </a:ext>
            </a:extLst>
          </p:cNvPr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xmlns="" id="{4CD27939-9239-EFEA-8D4C-22795D64555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7" name="Oval 8">
              <a:extLst>
                <a:ext uri="{FF2B5EF4-FFF2-40B4-BE49-F238E27FC236}">
                  <a16:creationId xmlns:a16="http://schemas.microsoft.com/office/drawing/2014/main" xmlns="" id="{EC6F2EFC-1B9A-9838-E47D-507335F1439C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xmlns="" id="{ECAAE0B3-18FC-8F4E-EAC9-A6EAE877D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xmlns="" id="{956A5A4C-4D4E-7428-3D77-1207602E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39D1-0AD4-4F4B-8A75-4201D1A0D46D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1D44B99D-8773-BD25-C44F-4FD51CD38D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8ADA6-9DE0-4520-8983-73900FAA8FB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2542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4F3400-2D6D-E83D-34F8-149960568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975" y="484188"/>
            <a:ext cx="10058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65EA949-29C5-122F-AAE8-1162D68292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2120900"/>
            <a:ext cx="10058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765DEF-6B22-7151-8F47-95208EDD5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64488" y="6272213"/>
            <a:ext cx="3273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7D2E8E3-5031-4629-9EEA-0DE222DFD443}" type="datetimeFigureOut">
              <a:rPr lang="pt-BR"/>
              <a:pPr>
                <a:defRPr/>
              </a:pPr>
              <a:t>24/10/2023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0E7CF1-4035-034A-8D80-F4DD18114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7438" y="6272213"/>
            <a:ext cx="6327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1030" name="Group 6">
            <a:extLst>
              <a:ext uri="{FF2B5EF4-FFF2-40B4-BE49-F238E27FC236}">
                <a16:creationId xmlns:a16="http://schemas.microsoft.com/office/drawing/2014/main" xmlns="" id="{9B39D03B-6641-A735-198A-C087A54D111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01425" y="6229350"/>
            <a:ext cx="457200" cy="457200"/>
            <a:chOff x="11361456" y="6195813"/>
            <a:chExt cx="548640" cy="5486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DAB04008-36F8-3F5D-E8AE-0E4096D31FF3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xmlns="" id="{91DF3615-48CE-D131-1B98-53C921CF7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5746" y="6230103"/>
              <a:ext cx="480060" cy="480060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977965-B9D4-92F3-DD6B-E8C84D2EE0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0938" y="6272213"/>
            <a:ext cx="639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Rockwell Condensed" panose="02060603050405020104" pitchFamily="18" charset="0"/>
              </a:defRPr>
            </a:lvl1pPr>
          </a:lstStyle>
          <a:p>
            <a:pPr>
              <a:defRPr/>
            </a:pPr>
            <a:fld id="{2710761E-C91F-4F04-9B4E-174DD188772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30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kern="1200" cap="all">
          <a:blipFill>
            <a:blip r:embed="rId15"/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Rockwell Condensed" panose="02060603050405020104" pitchFamily="18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p.ufpel.edu.br/observatoriosoci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415E1A-6D01-0BDF-4572-4068D14C8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6600" dirty="0"/>
              <a:t>Boletim Informativo nº 12</a:t>
            </a:r>
            <a:br>
              <a:rPr lang="pt-BR" sz="6600" dirty="0"/>
            </a:br>
            <a:r>
              <a:rPr lang="pt-BR" sz="4400" dirty="0"/>
              <a:t>Dezembro DE 2022</a:t>
            </a:r>
            <a:br>
              <a:rPr lang="pt-BR" sz="4400" dirty="0"/>
            </a:br>
            <a:r>
              <a:rPr lang="pt-BR" sz="4000" dirty="0"/>
              <a:t>A conjuntura do emprego em pelotas-RS</a:t>
            </a:r>
            <a:br>
              <a:rPr lang="pt-BR" sz="4000" dirty="0"/>
            </a:b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5B3D5A-E7E5-A7AF-AFF0-2C35BC832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100" y="4468813"/>
            <a:ext cx="8691563" cy="198913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Observatório Social do Trabalho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Instituto de Filosofia, Sociologia e Política (</a:t>
            </a:r>
            <a:r>
              <a:rPr lang="pt-BR" sz="2400" b="1" spc="-1" dirty="0" err="1">
                <a:solidFill>
                  <a:srgbClr val="000000"/>
                </a:solidFill>
              </a:rPr>
              <a:t>IFISP</a:t>
            </a:r>
            <a:r>
              <a:rPr lang="pt-BR" sz="2400" b="1" spc="-1" dirty="0">
                <a:solidFill>
                  <a:srgbClr val="000000"/>
                </a:solidFill>
              </a:rPr>
              <a:t>)</a:t>
            </a:r>
            <a:endParaRPr lang="pt-BR" sz="24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400" b="1" spc="-1" dirty="0">
                <a:solidFill>
                  <a:srgbClr val="000000"/>
                </a:solidFill>
              </a:rPr>
              <a:t>Universidade Federal de Pelotas (UFPel</a:t>
            </a:r>
            <a:r>
              <a:rPr lang="pt-BR" sz="2400" b="1" spc="-1" dirty="0" smtClean="0">
                <a:solidFill>
                  <a:srgbClr val="000000"/>
                </a:solidFill>
              </a:rPr>
              <a:t>)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 algn="ctr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tabLst>
                <a:tab pos="0" algn="l"/>
              </a:tabLst>
              <a:defRPr/>
            </a:pPr>
            <a:r>
              <a:rPr lang="pt-BR" sz="2000" spc="-1" dirty="0">
                <a:solidFill>
                  <a:srgbClr val="000000"/>
                </a:solidFill>
              </a:rPr>
              <a:t>Pelotas, outubro de 2023.</a:t>
            </a:r>
            <a:endParaRPr lang="pt-BR" sz="2000" spc="-1" dirty="0">
              <a:solidFill>
                <a:srgbClr val="000000"/>
              </a:solidFill>
              <a:latin typeface="Arial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E9E436-F538-79C6-D2C3-E8CECB92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setorial do emprego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E56A4B8-DCD1-14D3-C24F-9B2C8F8F2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8" y="1223963"/>
            <a:ext cx="11118532" cy="545465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pt-BR" sz="3000" spc="-1" dirty="0">
                <a:solidFill>
                  <a:srgbClr val="000000"/>
                </a:solidFill>
              </a:rPr>
              <a:t>O desempenho </a:t>
            </a:r>
            <a:r>
              <a:rPr lang="pt-BR" sz="3000" spc="-1" dirty="0" smtClean="0">
                <a:solidFill>
                  <a:srgbClr val="000000"/>
                </a:solidFill>
              </a:rPr>
              <a:t>neg</a:t>
            </a:r>
            <a:r>
              <a:rPr lang="pt-BR" sz="3000" spc="-1" dirty="0">
                <a:solidFill>
                  <a:srgbClr val="000000"/>
                </a:solidFill>
              </a:rPr>
              <a:t>a</a:t>
            </a:r>
            <a:r>
              <a:rPr lang="pt-BR" sz="3000" spc="-1" dirty="0" smtClean="0">
                <a:solidFill>
                  <a:srgbClr val="000000"/>
                </a:solidFill>
              </a:rPr>
              <a:t>tivo </a:t>
            </a:r>
            <a:r>
              <a:rPr lang="pt-BR" sz="3000" spc="-1" dirty="0">
                <a:solidFill>
                  <a:srgbClr val="000000"/>
                </a:solidFill>
              </a:rPr>
              <a:t>do emprego formal no mercado de trabalho de Pelotas, no mês de </a:t>
            </a:r>
            <a:r>
              <a:rPr lang="pt-BR" sz="3000" spc="-1" dirty="0" smtClean="0">
                <a:solidFill>
                  <a:srgbClr val="000000"/>
                </a:solidFill>
              </a:rPr>
              <a:t>dez</a:t>
            </a:r>
            <a:r>
              <a:rPr lang="pt-BR" sz="3000" spc="-1" dirty="0" smtClean="0">
                <a:solidFill>
                  <a:srgbClr val="000000"/>
                </a:solidFill>
              </a:rPr>
              <a:t>embro </a:t>
            </a:r>
            <a:r>
              <a:rPr lang="pt-BR" sz="3000" spc="-1" dirty="0">
                <a:solidFill>
                  <a:srgbClr val="000000"/>
                </a:solidFill>
              </a:rPr>
              <a:t>(</a:t>
            </a:r>
            <a:r>
              <a:rPr lang="pt-BR" sz="3000" spc="-1" dirty="0">
                <a:solidFill>
                  <a:srgbClr val="FF0000"/>
                </a:solidFill>
              </a:rPr>
              <a:t>-1.452</a:t>
            </a:r>
            <a:r>
              <a:rPr lang="pt-BR" sz="3000" spc="-1" dirty="0">
                <a:solidFill>
                  <a:srgbClr val="000000"/>
                </a:solidFill>
              </a:rPr>
              <a:t> vínculos), foi puxado principalmente </a:t>
            </a:r>
            <a:r>
              <a:rPr lang="pt-BR" sz="3000" spc="-1" dirty="0" smtClean="0">
                <a:solidFill>
                  <a:srgbClr val="000000"/>
                </a:solidFill>
              </a:rPr>
              <a:t>pelo </a:t>
            </a:r>
            <a:r>
              <a:rPr lang="pt-BR" sz="3000" spc="-1" dirty="0" smtClean="0">
                <a:solidFill>
                  <a:srgbClr val="000000"/>
                </a:solidFill>
              </a:rPr>
              <a:t>setor </a:t>
            </a:r>
            <a:r>
              <a:rPr lang="pt-BR" sz="3000" spc="-1" dirty="0">
                <a:solidFill>
                  <a:srgbClr val="000000"/>
                </a:solidFill>
              </a:rPr>
              <a:t>da indústria (</a:t>
            </a:r>
            <a:r>
              <a:rPr lang="pt-BR" sz="3000" spc="-1" dirty="0">
                <a:solidFill>
                  <a:srgbClr val="FF0000"/>
                </a:solidFill>
              </a:rPr>
              <a:t>-1.232 </a:t>
            </a:r>
            <a:r>
              <a:rPr lang="pt-BR" sz="3000" spc="-1" dirty="0">
                <a:solidFill>
                  <a:srgbClr val="000000"/>
                </a:solidFill>
              </a:rPr>
              <a:t>vínculos</a:t>
            </a:r>
            <a:r>
              <a:rPr lang="pt-BR" sz="3000" spc="-1" dirty="0" smtClean="0">
                <a:solidFill>
                  <a:srgbClr val="000000"/>
                </a:solidFill>
              </a:rPr>
              <a:t>), seguido pelo setor serviços (</a:t>
            </a:r>
            <a:r>
              <a:rPr lang="pt-BR" sz="3000" spc="-1" dirty="0" smtClean="0">
                <a:solidFill>
                  <a:srgbClr val="FF0000"/>
                </a:solidFill>
              </a:rPr>
              <a:t>-</a:t>
            </a:r>
            <a:r>
              <a:rPr lang="pt-BR" sz="3000" spc="-1" dirty="0">
                <a:solidFill>
                  <a:srgbClr val="FF0000"/>
                </a:solidFill>
              </a:rPr>
              <a:t>113 </a:t>
            </a:r>
            <a:r>
              <a:rPr lang="pt-BR" sz="3000" spc="-1" dirty="0">
                <a:solidFill>
                  <a:srgbClr val="000000"/>
                </a:solidFill>
              </a:rPr>
              <a:t>vínculos</a:t>
            </a:r>
            <a:r>
              <a:rPr lang="pt-BR" sz="3000" spc="-1" dirty="0" smtClean="0">
                <a:solidFill>
                  <a:srgbClr val="000000"/>
                </a:solidFill>
              </a:rPr>
              <a:t>), pela </a:t>
            </a:r>
            <a:r>
              <a:rPr lang="pt-BR" sz="3000" spc="-1" dirty="0">
                <a:solidFill>
                  <a:srgbClr val="000000"/>
                </a:solidFill>
              </a:rPr>
              <a:t>construção (</a:t>
            </a:r>
            <a:r>
              <a:rPr lang="pt-BR" sz="3000" spc="-1" dirty="0">
                <a:solidFill>
                  <a:srgbClr val="FF0000"/>
                </a:solidFill>
              </a:rPr>
              <a:t>-108 </a:t>
            </a:r>
            <a:r>
              <a:rPr lang="pt-BR" sz="3000" spc="-1" dirty="0">
                <a:solidFill>
                  <a:srgbClr val="000000"/>
                </a:solidFill>
              </a:rPr>
              <a:t>vínculos</a:t>
            </a:r>
            <a:r>
              <a:rPr lang="pt-BR" sz="3000" spc="-1" dirty="0" smtClean="0">
                <a:solidFill>
                  <a:srgbClr val="000000"/>
                </a:solidFill>
              </a:rPr>
              <a:t>) e pela </a:t>
            </a:r>
            <a:r>
              <a:rPr lang="pt-BR" sz="3000" spc="-1" dirty="0">
                <a:solidFill>
                  <a:srgbClr val="000000"/>
                </a:solidFill>
              </a:rPr>
              <a:t>agropecuária (</a:t>
            </a:r>
            <a:r>
              <a:rPr lang="pt-BR" sz="3000" spc="-1" dirty="0">
                <a:solidFill>
                  <a:srgbClr val="FF0000"/>
                </a:solidFill>
              </a:rPr>
              <a:t>-9 </a:t>
            </a:r>
            <a:r>
              <a:rPr lang="pt-BR" sz="3000" spc="-1" dirty="0">
                <a:solidFill>
                  <a:srgbClr val="000000"/>
                </a:solidFill>
              </a:rPr>
              <a:t>vínculos</a:t>
            </a:r>
            <a:r>
              <a:rPr lang="pt-BR" sz="3000" spc="-1" dirty="0" smtClean="0">
                <a:solidFill>
                  <a:srgbClr val="000000"/>
                </a:solidFill>
              </a:rPr>
              <a:t>). O </a:t>
            </a:r>
            <a:r>
              <a:rPr lang="pt-BR" sz="3000" spc="-1" dirty="0">
                <a:solidFill>
                  <a:srgbClr val="000000"/>
                </a:solidFill>
              </a:rPr>
              <a:t>setor do comércio (+10 vínculos</a:t>
            </a:r>
            <a:r>
              <a:rPr lang="pt-BR" sz="3000" spc="-1" dirty="0" smtClean="0">
                <a:solidFill>
                  <a:srgbClr val="000000"/>
                </a:solidFill>
              </a:rPr>
              <a:t>) apresentou </a:t>
            </a:r>
            <a:r>
              <a:rPr lang="pt-BR" sz="3000" spc="-1" dirty="0">
                <a:solidFill>
                  <a:srgbClr val="000000"/>
                </a:solidFill>
              </a:rPr>
              <a:t>resultado </a:t>
            </a:r>
            <a:r>
              <a:rPr lang="pt-BR" sz="3000" spc="-1" dirty="0" smtClean="0">
                <a:solidFill>
                  <a:srgbClr val="000000"/>
                </a:solidFill>
              </a:rPr>
              <a:t>positi</a:t>
            </a:r>
            <a:r>
              <a:rPr lang="pt-BR" sz="3000" spc="-1" dirty="0" smtClean="0">
                <a:solidFill>
                  <a:srgbClr val="000000"/>
                </a:solidFill>
              </a:rPr>
              <a:t>vo.</a:t>
            </a:r>
            <a:endParaRPr lang="en-US" sz="30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45DD4A-5A2D-EFC4-79B6-2481721E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xmlns="" id="{3B6C61F7-03AB-0F4C-68DB-95D08ADFD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B1B9FF0-2E88-E96E-F7E9-87BED20ADD12}"/>
              </a:ext>
            </a:extLst>
          </p:cNvPr>
          <p:cNvSpPr/>
          <p:nvPr/>
        </p:nvSpPr>
        <p:spPr>
          <a:xfrm>
            <a:off x="4057650" y="6430963"/>
            <a:ext cx="3692525" cy="255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xmlns="" id="{01966351-796E-02FB-75E1-0653DE802183}"/>
              </a:ext>
            </a:extLst>
          </p:cNvPr>
          <p:cNvCxnSpPr>
            <a:cxnSpLocks/>
          </p:cNvCxnSpPr>
          <p:nvPr/>
        </p:nvCxnSpPr>
        <p:spPr>
          <a:xfrm>
            <a:off x="5524500" y="3838575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xmlns="" id="{2C2F59F9-79B3-607E-88B4-509B74EF4803}"/>
              </a:ext>
            </a:extLst>
          </p:cNvPr>
          <p:cNvCxnSpPr>
            <a:cxnSpLocks/>
          </p:cNvCxnSpPr>
          <p:nvPr/>
        </p:nvCxnSpPr>
        <p:spPr>
          <a:xfrm>
            <a:off x="2314575" y="44958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81FC186A-EB5D-69FD-6525-12FE183293A9}"/>
              </a:ext>
            </a:extLst>
          </p:cNvPr>
          <p:cNvCxnSpPr>
            <a:cxnSpLocks/>
          </p:cNvCxnSpPr>
          <p:nvPr/>
        </p:nvCxnSpPr>
        <p:spPr>
          <a:xfrm>
            <a:off x="3581400" y="2857500"/>
            <a:ext cx="0" cy="390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6C8569FF-EFF3-2B32-5E5D-0C0B5E09133D}"/>
              </a:ext>
            </a:extLst>
          </p:cNvPr>
          <p:cNvCxnSpPr>
            <a:cxnSpLocks/>
          </p:cNvCxnSpPr>
          <p:nvPr/>
        </p:nvCxnSpPr>
        <p:spPr>
          <a:xfrm>
            <a:off x="6791325" y="1485900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D0E7541E-CAB1-16FE-77DE-40C4C70F8ADB}"/>
              </a:ext>
            </a:extLst>
          </p:cNvPr>
          <p:cNvCxnSpPr>
            <a:cxnSpLocks/>
          </p:cNvCxnSpPr>
          <p:nvPr/>
        </p:nvCxnSpPr>
        <p:spPr>
          <a:xfrm>
            <a:off x="7134225" y="4171950"/>
            <a:ext cx="0" cy="285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xmlns="" id="{9B041F53-F976-DFA4-AFA3-59DCCA023127}"/>
              </a:ext>
            </a:extLst>
          </p:cNvPr>
          <p:cNvCxnSpPr>
            <a:cxnSpLocks/>
          </p:cNvCxnSpPr>
          <p:nvPr/>
        </p:nvCxnSpPr>
        <p:spPr>
          <a:xfrm>
            <a:off x="7458075" y="2093913"/>
            <a:ext cx="0" cy="2587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EFCD748F-0037-2C23-17FD-AF461EB8ABFF}"/>
              </a:ext>
            </a:extLst>
          </p:cNvPr>
          <p:cNvCxnSpPr>
            <a:cxnSpLocks/>
          </p:cNvCxnSpPr>
          <p:nvPr/>
        </p:nvCxnSpPr>
        <p:spPr>
          <a:xfrm>
            <a:off x="8353425" y="2657475"/>
            <a:ext cx="0" cy="328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xmlns="" id="{CAAFAB14-4B10-6F3E-D56A-1CC7DC8279CE}"/>
              </a:ext>
            </a:extLst>
          </p:cNvPr>
          <p:cNvCxnSpPr>
            <a:cxnSpLocks/>
          </p:cNvCxnSpPr>
          <p:nvPr/>
        </p:nvCxnSpPr>
        <p:spPr>
          <a:xfrm>
            <a:off x="3895725" y="3262313"/>
            <a:ext cx="0" cy="390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xmlns="" id="{AB6160A0-BD2F-4785-6FE2-A3247F166E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679056"/>
              </p:ext>
            </p:extLst>
          </p:nvPr>
        </p:nvGraphicFramePr>
        <p:xfrm>
          <a:off x="689812" y="484187"/>
          <a:ext cx="10716125" cy="594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xmlns="" id="{CE39C3F3-B7D9-44F0-537C-7C6FC163838C}"/>
              </a:ext>
            </a:extLst>
          </p:cNvPr>
          <p:cNvCxnSpPr/>
          <p:nvPr/>
        </p:nvCxnSpPr>
        <p:spPr>
          <a:xfrm flipH="1">
            <a:off x="5450557" y="3248025"/>
            <a:ext cx="92743" cy="493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xmlns="" id="{920C17C9-5629-5520-73B9-1C077611CB0B}"/>
              </a:ext>
            </a:extLst>
          </p:cNvPr>
          <p:cNvCxnSpPr/>
          <p:nvPr/>
        </p:nvCxnSpPr>
        <p:spPr>
          <a:xfrm>
            <a:off x="3116181" y="2816267"/>
            <a:ext cx="206542" cy="43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xmlns="" id="{CEB892A9-D7FD-AAA3-5A90-9A44DC181094}"/>
              </a:ext>
            </a:extLst>
          </p:cNvPr>
          <p:cNvCxnSpPr/>
          <p:nvPr/>
        </p:nvCxnSpPr>
        <p:spPr>
          <a:xfrm flipH="1">
            <a:off x="8897519" y="2657475"/>
            <a:ext cx="150228" cy="374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xmlns="" id="{69B378F7-08FD-D837-98B1-B7809F2A460D}"/>
              </a:ext>
            </a:extLst>
          </p:cNvPr>
          <p:cNvCxnSpPr>
            <a:cxnSpLocks/>
          </p:cNvCxnSpPr>
          <p:nvPr/>
        </p:nvCxnSpPr>
        <p:spPr>
          <a:xfrm>
            <a:off x="6621548" y="3248025"/>
            <a:ext cx="162677" cy="475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xmlns="" id="{94C8229E-74AE-EC0D-E270-5A542F717C1D}"/>
              </a:ext>
            </a:extLst>
          </p:cNvPr>
          <p:cNvCxnSpPr>
            <a:cxnSpLocks/>
          </p:cNvCxnSpPr>
          <p:nvPr/>
        </p:nvCxnSpPr>
        <p:spPr>
          <a:xfrm>
            <a:off x="8364955" y="3022871"/>
            <a:ext cx="152400" cy="161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920C17C9-5629-5520-73B9-1C077611CB0B}"/>
              </a:ext>
            </a:extLst>
          </p:cNvPr>
          <p:cNvCxnSpPr/>
          <p:nvPr/>
        </p:nvCxnSpPr>
        <p:spPr>
          <a:xfrm flipH="1">
            <a:off x="3737145" y="2741487"/>
            <a:ext cx="161925" cy="524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xmlns="" id="{920C17C9-5629-5520-73B9-1C077611CB0B}"/>
              </a:ext>
            </a:extLst>
          </p:cNvPr>
          <p:cNvCxnSpPr/>
          <p:nvPr/>
        </p:nvCxnSpPr>
        <p:spPr>
          <a:xfrm>
            <a:off x="4925845" y="3446420"/>
            <a:ext cx="206542" cy="431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7296C0-614B-E319-515C-43542CC1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1511643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spc="-1" dirty="0">
                <a:solidFill>
                  <a:srgbClr val="000000"/>
                </a:solidFill>
              </a:rPr>
              <a:t>A conjuntura setorial do emprego no acumulado do ano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C93C1C1-026A-8315-E9B7-74326CBD9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73175"/>
            <a:ext cx="10793413" cy="55848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000" spc="-1" dirty="0">
                <a:solidFill>
                  <a:srgbClr val="000000"/>
                </a:solidFill>
              </a:rPr>
              <a:t>O desempenho positivo</a:t>
            </a:r>
            <a:r>
              <a:rPr lang="pt-BR" sz="3000" spc="-1" dirty="0">
                <a:solidFill>
                  <a:srgbClr val="FF0000"/>
                </a:solidFill>
              </a:rPr>
              <a:t> </a:t>
            </a:r>
            <a:r>
              <a:rPr lang="pt-BR" sz="3000" spc="-1" dirty="0">
                <a:solidFill>
                  <a:srgbClr val="000000"/>
                </a:solidFill>
              </a:rPr>
              <a:t>do emprego formal no mercado de trabalho de Pelotas no acumulado do ano (+2.402 vínculos) foi puxado principalmente pelo setor de serviços (+</a:t>
            </a:r>
            <a:r>
              <a:rPr lang="pt-BR" sz="3000" spc="-1" dirty="0" smtClean="0">
                <a:solidFill>
                  <a:srgbClr val="000000"/>
                </a:solidFill>
              </a:rPr>
              <a:t>1.567 </a:t>
            </a:r>
            <a:r>
              <a:rPr lang="pt-BR" sz="3000" spc="-1" dirty="0">
                <a:solidFill>
                  <a:srgbClr val="000000"/>
                </a:solidFill>
              </a:rPr>
              <a:t>vínculos), seguido pelo </a:t>
            </a:r>
            <a:r>
              <a:rPr lang="pt-BR" sz="3000" spc="-1" dirty="0" smtClean="0">
                <a:solidFill>
                  <a:srgbClr val="000000"/>
                </a:solidFill>
              </a:rPr>
              <a:t>comércio</a:t>
            </a:r>
            <a:r>
              <a:rPr lang="pt-BR" sz="3000" spc="-1" dirty="0" smtClean="0">
                <a:solidFill>
                  <a:srgbClr val="000000"/>
                </a:solidFill>
              </a:rPr>
              <a:t> (+</a:t>
            </a:r>
            <a:r>
              <a:rPr lang="pt-BR" sz="3000" spc="-1" dirty="0" smtClean="0">
                <a:solidFill>
                  <a:srgbClr val="000000"/>
                </a:solidFill>
              </a:rPr>
              <a:t>442</a:t>
            </a:r>
            <a:r>
              <a:rPr lang="pt-BR" sz="3000" spc="-1" dirty="0" smtClean="0">
                <a:solidFill>
                  <a:srgbClr val="000000"/>
                </a:solidFill>
              </a:rPr>
              <a:t> </a:t>
            </a:r>
            <a:r>
              <a:rPr lang="pt-BR" sz="3000" spc="-1" dirty="0">
                <a:solidFill>
                  <a:srgbClr val="000000"/>
                </a:solidFill>
              </a:rPr>
              <a:t>vínculos</a:t>
            </a:r>
            <a:r>
              <a:rPr lang="pt-BR" sz="3000" spc="-1" dirty="0" smtClean="0">
                <a:solidFill>
                  <a:srgbClr val="000000"/>
                </a:solidFill>
              </a:rPr>
              <a:t>), pela construção </a:t>
            </a:r>
            <a:r>
              <a:rPr lang="pt-BR" sz="3000" spc="-1" dirty="0">
                <a:solidFill>
                  <a:srgbClr val="000000"/>
                </a:solidFill>
              </a:rPr>
              <a:t>(+</a:t>
            </a:r>
            <a:r>
              <a:rPr lang="pt-BR" sz="3000" spc="-1" dirty="0" smtClean="0">
                <a:solidFill>
                  <a:srgbClr val="000000"/>
                </a:solidFill>
              </a:rPr>
              <a:t>365 </a:t>
            </a:r>
            <a:r>
              <a:rPr lang="pt-BR" sz="3000" spc="-1" dirty="0">
                <a:solidFill>
                  <a:srgbClr val="000000"/>
                </a:solidFill>
              </a:rPr>
              <a:t>vínculos) </a:t>
            </a:r>
            <a:r>
              <a:rPr lang="pt-BR" sz="3000" spc="-1" dirty="0" smtClean="0">
                <a:solidFill>
                  <a:srgbClr val="000000"/>
                </a:solidFill>
              </a:rPr>
              <a:t>e pela </a:t>
            </a:r>
            <a:r>
              <a:rPr lang="pt-BR" sz="3000" spc="-1" dirty="0">
                <a:solidFill>
                  <a:srgbClr val="000000"/>
                </a:solidFill>
              </a:rPr>
              <a:t>agropecuária (+23 vínculos</a:t>
            </a:r>
            <a:r>
              <a:rPr lang="pt-BR" sz="3000" spc="-1" dirty="0" smtClean="0">
                <a:solidFill>
                  <a:srgbClr val="000000"/>
                </a:solidFill>
              </a:rPr>
              <a:t>). A indústria (+5 vínculos) </a:t>
            </a:r>
            <a:r>
              <a:rPr lang="pt-BR" sz="3000" spc="-1" dirty="0">
                <a:solidFill>
                  <a:srgbClr val="000000"/>
                </a:solidFill>
              </a:rPr>
              <a:t>também </a:t>
            </a:r>
            <a:r>
              <a:rPr lang="pt-BR" sz="3000" spc="-1" dirty="0" smtClean="0">
                <a:solidFill>
                  <a:srgbClr val="000000"/>
                </a:solidFill>
              </a:rPr>
              <a:t>apresentou  saldo positivo.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B1D983-CDE8-DB4E-FBAC-D4144CAE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xmlns="" id="{A335C087-E929-01EA-BF70-72B3C7C92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3F130CF-DC77-8664-B3C6-3E78FE66C863}"/>
              </a:ext>
            </a:extLst>
          </p:cNvPr>
          <p:cNvSpPr/>
          <p:nvPr/>
        </p:nvSpPr>
        <p:spPr>
          <a:xfrm>
            <a:off x="4184650" y="6188075"/>
            <a:ext cx="3692525" cy="255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8860A4BC-A41A-52FD-AA86-A73E05D3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1876981"/>
              </p:ext>
            </p:extLst>
          </p:nvPr>
        </p:nvGraphicFramePr>
        <p:xfrm>
          <a:off x="658368" y="484187"/>
          <a:ext cx="10952106" cy="570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>
            <a:extLst>
              <a:ext uri="{FF2B5EF4-FFF2-40B4-BE49-F238E27FC236}">
                <a16:creationId xmlns:a16="http://schemas.microsoft.com/office/drawing/2014/main" xmlns="" id="{2CFA4025-790B-DC5F-8F97-6BF9D42D0E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313" y="147638"/>
            <a:ext cx="11850687" cy="1119187"/>
          </a:xfrm>
          <a:ln w="0"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spc="-1" dirty="0">
                <a:solidFill>
                  <a:srgbClr val="000000"/>
                </a:solidFill>
              </a:rPr>
              <a:t>A conjuntura setorial do emprego EM DOZE MESES</a:t>
            </a:r>
            <a:endParaRPr lang="en-US" sz="4400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3" name="PlaceHolder 2">
            <a:extLst>
              <a:ext uri="{FF2B5EF4-FFF2-40B4-BE49-F238E27FC236}">
                <a16:creationId xmlns:a16="http://schemas.microsoft.com/office/drawing/2014/main" xmlns="" id="{30462A18-EF3C-D923-8D86-5B28822060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6269" y="1266825"/>
            <a:ext cx="10939656" cy="4875213"/>
          </a:xfrm>
          <a:ln w="0"/>
        </p:spPr>
        <p:txBody>
          <a:bodyPr rtlCol="0">
            <a:noAutofit/>
          </a:bodyPr>
          <a:lstStyle/>
          <a:p>
            <a:pPr marL="182880" indent="0" algn="just" eaLnBrk="1" fontAlgn="auto" hangingPunct="1">
              <a:lnSpc>
                <a:spcPct val="150000"/>
              </a:lnSpc>
              <a:spcBef>
                <a:spcPts val="601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200" spc="-1" dirty="0">
                <a:solidFill>
                  <a:srgbClr val="000000"/>
                </a:solidFill>
              </a:rPr>
              <a:t>	O desempenho positivo do emprego formal no mercado de trabalho de Pelotas no período de doze meses </a:t>
            </a:r>
            <a:r>
              <a:rPr lang="pt-BR" sz="3200" spc="-1" dirty="0" smtClean="0">
                <a:solidFill>
                  <a:srgbClr val="000000"/>
                </a:solidFill>
              </a:rPr>
              <a:t>(+</a:t>
            </a:r>
            <a:r>
              <a:rPr lang="pt-BR" sz="3200" spc="-1" dirty="0" smtClean="0">
                <a:solidFill>
                  <a:srgbClr val="000000"/>
                </a:solidFill>
              </a:rPr>
              <a:t>1.039</a:t>
            </a:r>
            <a:r>
              <a:rPr lang="pt-BR" sz="3200" spc="-1" dirty="0" smtClean="0">
                <a:solidFill>
                  <a:srgbClr val="000000"/>
                </a:solidFill>
              </a:rPr>
              <a:t> </a:t>
            </a:r>
            <a:r>
              <a:rPr lang="pt-BR" sz="3200" spc="-1" dirty="0">
                <a:solidFill>
                  <a:srgbClr val="000000"/>
                </a:solidFill>
              </a:rPr>
              <a:t>vínculos) foi puxado principalmente pelo setor de serviços (+</a:t>
            </a:r>
            <a:r>
              <a:rPr lang="pt-BR" sz="3200" spc="-1" dirty="0" smtClean="0">
                <a:solidFill>
                  <a:srgbClr val="000000"/>
                </a:solidFill>
              </a:rPr>
              <a:t>1.579 </a:t>
            </a:r>
            <a:r>
              <a:rPr lang="pt-BR" sz="3200" spc="-1" dirty="0">
                <a:solidFill>
                  <a:srgbClr val="000000"/>
                </a:solidFill>
              </a:rPr>
              <a:t>vínculos</a:t>
            </a:r>
            <a:r>
              <a:rPr lang="pt-BR" sz="3200" spc="-1" dirty="0" smtClean="0">
                <a:solidFill>
                  <a:srgbClr val="000000"/>
                </a:solidFill>
              </a:rPr>
              <a:t>), seguido pelo comércio (+</a:t>
            </a:r>
            <a:r>
              <a:rPr lang="pt-BR" sz="3200" spc="-1" dirty="0" smtClean="0">
                <a:solidFill>
                  <a:srgbClr val="000000"/>
                </a:solidFill>
              </a:rPr>
              <a:t>527</a:t>
            </a:r>
            <a:r>
              <a:rPr lang="pt-BR" sz="3200" spc="-1" dirty="0" smtClean="0">
                <a:solidFill>
                  <a:srgbClr val="000000"/>
                </a:solidFill>
              </a:rPr>
              <a:t> </a:t>
            </a:r>
            <a:r>
              <a:rPr lang="pt-BR" sz="3200" spc="-1" dirty="0">
                <a:solidFill>
                  <a:srgbClr val="000000"/>
                </a:solidFill>
              </a:rPr>
              <a:t>vínculos</a:t>
            </a:r>
            <a:r>
              <a:rPr lang="pt-BR" sz="3200" spc="-1" dirty="0" smtClean="0">
                <a:solidFill>
                  <a:srgbClr val="000000"/>
                </a:solidFill>
              </a:rPr>
              <a:t>), pela </a:t>
            </a:r>
            <a:r>
              <a:rPr lang="pt-BR" sz="3200" spc="-1" dirty="0">
                <a:solidFill>
                  <a:srgbClr val="000000"/>
                </a:solidFill>
              </a:rPr>
              <a:t>construção </a:t>
            </a:r>
            <a:r>
              <a:rPr lang="pt-BR" sz="3200" spc="-1" dirty="0" smtClean="0">
                <a:solidFill>
                  <a:srgbClr val="000000"/>
                </a:solidFill>
              </a:rPr>
              <a:t>(+</a:t>
            </a:r>
            <a:r>
              <a:rPr lang="pt-BR" sz="3200" spc="-1" dirty="0" smtClean="0">
                <a:solidFill>
                  <a:srgbClr val="000000"/>
                </a:solidFill>
              </a:rPr>
              <a:t>212</a:t>
            </a:r>
            <a:r>
              <a:rPr lang="pt-BR" sz="3200" spc="-1" dirty="0" smtClean="0">
                <a:solidFill>
                  <a:srgbClr val="000000"/>
                </a:solidFill>
              </a:rPr>
              <a:t> </a:t>
            </a:r>
            <a:r>
              <a:rPr lang="pt-BR" sz="3200" spc="-1" dirty="0">
                <a:solidFill>
                  <a:srgbClr val="000000"/>
                </a:solidFill>
              </a:rPr>
              <a:t>vínculos) e pela agropecuária </a:t>
            </a:r>
            <a:r>
              <a:rPr lang="pt-BR" sz="3200" spc="-1" dirty="0" smtClean="0">
                <a:solidFill>
                  <a:srgbClr val="000000"/>
                </a:solidFill>
              </a:rPr>
              <a:t>(+</a:t>
            </a:r>
            <a:r>
              <a:rPr lang="pt-BR" sz="3200" spc="-1" dirty="0" smtClean="0">
                <a:solidFill>
                  <a:srgbClr val="000000"/>
                </a:solidFill>
              </a:rPr>
              <a:t>22 </a:t>
            </a:r>
            <a:r>
              <a:rPr lang="pt-BR" sz="3200" spc="-1" dirty="0" smtClean="0">
                <a:solidFill>
                  <a:srgbClr val="000000"/>
                </a:solidFill>
              </a:rPr>
              <a:t>vínculos</a:t>
            </a:r>
            <a:r>
              <a:rPr lang="pt-BR" sz="3200" spc="-1" dirty="0">
                <a:solidFill>
                  <a:srgbClr val="000000"/>
                </a:solidFill>
              </a:rPr>
              <a:t>). </a:t>
            </a:r>
            <a:r>
              <a:rPr lang="pt-BR" sz="3200" spc="-1" dirty="0" smtClean="0">
                <a:solidFill>
                  <a:srgbClr val="000000"/>
                </a:solidFill>
              </a:rPr>
              <a:t>A indústria (</a:t>
            </a:r>
            <a:r>
              <a:rPr lang="pt-BR" sz="3200" spc="-1" dirty="0" smtClean="0">
                <a:solidFill>
                  <a:srgbClr val="FF0000"/>
                </a:solidFill>
              </a:rPr>
              <a:t>-1.301</a:t>
            </a:r>
            <a:r>
              <a:rPr lang="pt-BR" sz="3200" spc="-1" dirty="0" smtClean="0">
                <a:solidFill>
                  <a:srgbClr val="000000"/>
                </a:solidFill>
              </a:rPr>
              <a:t> vínculos) apresentou saldo negativo.</a:t>
            </a:r>
            <a:endParaRPr lang="en-US" sz="30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6">
            <a:extLst>
              <a:ext uri="{FF2B5EF4-FFF2-40B4-BE49-F238E27FC236}">
                <a16:creationId xmlns:a16="http://schemas.microsoft.com/office/drawing/2014/main" xmlns="" id="{0982E92A-BB29-5856-8C50-FD5401E28320}"/>
              </a:ext>
            </a:extLst>
          </p:cNvPr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>
            <a:blip r:embed="rId3"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pc="-1">
              <a:solidFill>
                <a:schemeClr val="lt1"/>
              </a:solidFill>
            </a:endParaRPr>
          </a:p>
        </p:txBody>
      </p:sp>
      <p:sp>
        <p:nvSpPr>
          <p:cNvPr id="196" name="CaixaDeTexto 4">
            <a:extLst>
              <a:ext uri="{FF2B5EF4-FFF2-40B4-BE49-F238E27FC236}">
                <a16:creationId xmlns:a16="http://schemas.microsoft.com/office/drawing/2014/main" xmlns="" id="{44B3BD2C-D1C9-53BD-7F01-09A9DE3340DD}"/>
              </a:ext>
            </a:extLst>
          </p:cNvPr>
          <p:cNvSpPr/>
          <p:nvPr/>
        </p:nvSpPr>
        <p:spPr>
          <a:xfrm>
            <a:off x="4249738" y="6319838"/>
            <a:ext cx="3692525" cy="257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>
                <a:solidFill>
                  <a:schemeClr val="dk1"/>
                </a:solidFill>
              </a:rPr>
              <a:t>Fonte: Painel de Informações do Novo CAGED.</a:t>
            </a:r>
            <a:endParaRPr lang="pt-BR" sz="1100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404168"/>
              </p:ext>
            </p:extLst>
          </p:nvPr>
        </p:nvGraphicFramePr>
        <p:xfrm>
          <a:off x="691978" y="444842"/>
          <a:ext cx="10898660" cy="5874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>
            <a:extLst>
              <a:ext uri="{FF2B5EF4-FFF2-40B4-BE49-F238E27FC236}">
                <a16:creationId xmlns:a16="http://schemas.microsoft.com/office/drawing/2014/main" xmlns="" id="{DF1374DE-7FF5-F7C3-B066-03383AA9EF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4850" y="355600"/>
            <a:ext cx="11487150" cy="1208088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Nota metodológica: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9" name="PlaceHolder 2">
            <a:extLst>
              <a:ext uri="{FF2B5EF4-FFF2-40B4-BE49-F238E27FC236}">
                <a16:creationId xmlns:a16="http://schemas.microsoft.com/office/drawing/2014/main" xmlns="" id="{DC28B397-6B95-8986-F248-AFE828B649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513" y="1563688"/>
            <a:ext cx="11141075" cy="4618037"/>
          </a:xfrm>
          <a:ln w="0"/>
        </p:spPr>
        <p:txBody>
          <a:bodyPr rtlCol="0">
            <a:normAutofit fontScale="97000" lnSpcReduction="10000"/>
          </a:bodyPr>
          <a:lstStyle/>
          <a:p>
            <a:pPr marL="182880" indent="0" algn="just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200" spc="-1" dirty="0">
                <a:solidFill>
                  <a:srgbClr val="000000"/>
                </a:solidFill>
              </a:rPr>
              <a:t>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0" algn="just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500" spc="-1" dirty="0">
                <a:solidFill>
                  <a:srgbClr val="000000"/>
                </a:solidFill>
              </a:rPr>
              <a:t>Dados </a:t>
            </a:r>
            <a:r>
              <a:rPr lang="pt-BR" sz="2500" spc="-1">
                <a:solidFill>
                  <a:srgbClr val="000000"/>
                </a:solidFill>
              </a:rPr>
              <a:t>atualizados em: 19/05/23</a:t>
            </a:r>
            <a:r>
              <a:rPr lang="pt-BR" sz="2500" spc="-1" dirty="0">
                <a:solidFill>
                  <a:srgbClr val="000000"/>
                </a:solidFill>
              </a:rPr>
              <a:t>.</a:t>
            </a:r>
            <a:endParaRPr lang="en-US" sz="25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>
            <a:extLst>
              <a:ext uri="{FF2B5EF4-FFF2-40B4-BE49-F238E27FC236}">
                <a16:creationId xmlns:a16="http://schemas.microsoft.com/office/drawing/2014/main" xmlns="" id="{EFF7C075-80D3-8FB7-0A20-5B114BB7F8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81063" y="165100"/>
            <a:ext cx="11310937" cy="1243013"/>
          </a:xfrm>
          <a:ln w="0"/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pc="-1" dirty="0">
                <a:solidFill>
                  <a:srgbClr val="000000"/>
                </a:solidFill>
              </a:rPr>
              <a:t>Ficha técnica:</a:t>
            </a:r>
            <a:endParaRPr lang="en-US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1" name="PlaceHolder 2">
            <a:extLst>
              <a:ext uri="{FF2B5EF4-FFF2-40B4-BE49-F238E27FC236}">
                <a16:creationId xmlns:a16="http://schemas.microsoft.com/office/drawing/2014/main" xmlns="" id="{02D33CE5-8F6B-A198-E0FD-84A82D14A5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563" y="1408113"/>
            <a:ext cx="11268075" cy="5172075"/>
          </a:xfrm>
          <a:ln w="0"/>
        </p:spPr>
        <p:txBody>
          <a:bodyPr rtlCol="0">
            <a:normAutofit fontScale="77000" lnSpcReduction="20000"/>
          </a:bodyPr>
          <a:lstStyle/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3500" b="1" spc="-1" dirty="0">
                <a:solidFill>
                  <a:srgbClr val="000000"/>
                </a:solidFill>
              </a:rPr>
              <a:t>OBSERVATÓRIO SOCIAL DO TRABALHO (</a:t>
            </a:r>
            <a:r>
              <a:rPr lang="pt-BR" sz="3500" b="1" spc="-1" dirty="0" err="1">
                <a:solidFill>
                  <a:srgbClr val="000000"/>
                </a:solidFill>
              </a:rPr>
              <a:t>IFISP</a:t>
            </a:r>
            <a:r>
              <a:rPr lang="pt-BR" sz="3500" b="1" spc="-1" dirty="0">
                <a:solidFill>
                  <a:srgbClr val="000000"/>
                </a:solidFill>
              </a:rPr>
              <a:t>/UFPEL)</a:t>
            </a:r>
            <a:endParaRPr lang="en-US" sz="35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Fundador: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 Francisco E. Beckenkamp Vargas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en-US" sz="2300" spc="-1" dirty="0" err="1">
                <a:solidFill>
                  <a:srgbClr val="000000"/>
                </a:solidFill>
              </a:rPr>
              <a:t>Coordenador</a:t>
            </a:r>
            <a:r>
              <a:rPr lang="en-US" sz="2300" spc="-1" dirty="0">
                <a:solidFill>
                  <a:srgbClr val="000000"/>
                </a:solidFill>
              </a:rPr>
              <a:t>: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dirty="0" err="1"/>
              <a:t>Attila</a:t>
            </a:r>
            <a:r>
              <a:rPr lang="pt-BR" sz="2300" b="1" dirty="0"/>
              <a:t> Magno e Silva Barbosa (</a:t>
            </a:r>
            <a:r>
              <a:rPr lang="pt-BR" sz="2300" b="1" dirty="0" err="1"/>
              <a:t>PPGS</a:t>
            </a:r>
            <a:r>
              <a:rPr lang="pt-BR" sz="2300" b="1" dirty="0"/>
              <a:t>/UFPel)</a:t>
            </a: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Coordenadora Adjunta: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Prof.ª Ana Paula F. D’Avila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spc="-1" dirty="0">
                <a:solidFill>
                  <a:srgbClr val="000000"/>
                </a:solidFill>
              </a:rPr>
              <a:t>Bolsista Iniciação Científica: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300" b="1" spc="-1" dirty="0">
                <a:solidFill>
                  <a:srgbClr val="000000"/>
                </a:solidFill>
              </a:rPr>
              <a:t>Emerson </a:t>
            </a:r>
            <a:r>
              <a:rPr lang="pt-BR" sz="2300" b="1" spc="-1" dirty="0" err="1">
                <a:solidFill>
                  <a:srgbClr val="000000"/>
                </a:solidFill>
              </a:rPr>
              <a:t>Goularte</a:t>
            </a:r>
            <a:r>
              <a:rPr lang="pt-BR" sz="2300" b="1" spc="-1" dirty="0">
                <a:solidFill>
                  <a:srgbClr val="000000"/>
                </a:solidFill>
              </a:rPr>
              <a:t> Junior </a:t>
            </a:r>
            <a:endParaRPr lang="en-US" sz="2300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endParaRPr lang="en-US" spc="-1" dirty="0">
              <a:solidFill>
                <a:srgbClr val="000000"/>
              </a:solidFill>
            </a:endParaRPr>
          </a:p>
          <a:p>
            <a:pPr marL="182880" indent="0" eaLnBrk="1" fontAlgn="auto" hangingPunct="1">
              <a:spcBef>
                <a:spcPts val="1199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lang="pt-BR" sz="2400" spc="-1" dirty="0">
                <a:solidFill>
                  <a:srgbClr val="000000"/>
                </a:solidFill>
              </a:rPr>
              <a:t>Portal na internet: </a:t>
            </a:r>
            <a:r>
              <a:rPr lang="pt-BR" sz="2400" u="sng" spc="-1" dirty="0">
                <a:solidFill>
                  <a:srgbClr val="CC9900"/>
                </a:solidFill>
                <a:hlinkClick r:id="rId3"/>
              </a:rPr>
              <a:t>http://wp.ufpel.edu.br/observatoriosocial</a:t>
            </a:r>
            <a:r>
              <a:rPr lang="pt-BR" sz="2400" u="sng" spc="-1" dirty="0">
                <a:solidFill>
                  <a:srgbClr val="CC9900"/>
                </a:solidFill>
              </a:rPr>
              <a:t> </a:t>
            </a:r>
            <a:endParaRPr lang="en-US" sz="2400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63EA8E-2263-0EB6-D896-34DE5B3D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19" y="0"/>
            <a:ext cx="10058400" cy="16093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do emprego em Dezembro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A506A31-027A-1CB6-9D20-61547B2D1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13" y="1322388"/>
            <a:ext cx="11152187" cy="527367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Segundo o Novo CAGED (Cadastro Geral de Empregados e Desempregados) da Secretaria Especial de Previdência e Trabalho do Ministério da Economia, no mês de dezembro de 2022 ocorreram, em Pelotas,  2.242 admissões e 3.694 desligamentos, resultando em um </a:t>
            </a:r>
            <a:r>
              <a:rPr lang="pt-BR" sz="3200" spc="-1" dirty="0" smtClean="0">
                <a:solidFill>
                  <a:srgbClr val="000000"/>
                </a:solidFill>
              </a:rPr>
              <a:t>saldo negativo </a:t>
            </a:r>
            <a:r>
              <a:rPr lang="pt-BR" sz="3200" spc="-1" dirty="0">
                <a:solidFill>
                  <a:srgbClr val="000000"/>
                </a:solidFill>
              </a:rPr>
              <a:t>de </a:t>
            </a:r>
            <a:r>
              <a:rPr lang="pt-BR" sz="3200" spc="-1" dirty="0">
                <a:solidFill>
                  <a:srgbClr val="FF0000"/>
                </a:solidFill>
              </a:rPr>
              <a:t>-1.452 </a:t>
            </a:r>
            <a:r>
              <a:rPr lang="pt-BR" sz="3200" spc="-1" dirty="0">
                <a:solidFill>
                  <a:srgbClr val="000000"/>
                </a:solidFill>
              </a:rPr>
              <a:t>vínculos formais de emprego celetista. Com isso, a taxa de variação do emprego formal foi de </a:t>
            </a:r>
            <a:r>
              <a:rPr lang="pt-BR" sz="3200" spc="-1" dirty="0">
                <a:solidFill>
                  <a:srgbClr val="FF0000"/>
                </a:solidFill>
              </a:rPr>
              <a:t>-2,28%</a:t>
            </a:r>
            <a:r>
              <a:rPr lang="pt-BR" sz="3200" spc="-1" dirty="0">
                <a:solidFill>
                  <a:srgbClr val="000000"/>
                </a:solidFill>
              </a:rPr>
              <a:t> com o estoque passando de 63.591 vínculos em novembro de 2022, para  62.139 vínculos em </a:t>
            </a:r>
            <a:r>
              <a:rPr lang="pt-BR" sz="3200" spc="-1" dirty="0" smtClean="0">
                <a:solidFill>
                  <a:srgbClr val="000000"/>
                </a:solidFill>
              </a:rPr>
              <a:t>dez</a:t>
            </a:r>
            <a:r>
              <a:rPr lang="pt-BR" sz="3200" spc="-1" dirty="0" smtClean="0">
                <a:solidFill>
                  <a:srgbClr val="000000"/>
                </a:solidFill>
              </a:rPr>
              <a:t>embro </a:t>
            </a:r>
            <a:r>
              <a:rPr lang="pt-BR" sz="3200" spc="-1" dirty="0">
                <a:solidFill>
                  <a:srgbClr val="000000"/>
                </a:solidFill>
              </a:rPr>
              <a:t>de 2022. 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20EC23-59C2-6383-B37D-F23AC6853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xmlns="" id="{277BF4B6-0AB0-C82F-FFE2-40C8F63F8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6E03A62-BA15-E316-F66D-76D3191A13EC}"/>
              </a:ext>
            </a:extLst>
          </p:cNvPr>
          <p:cNvSpPr/>
          <p:nvPr/>
        </p:nvSpPr>
        <p:spPr>
          <a:xfrm>
            <a:off x="3968750" y="6238875"/>
            <a:ext cx="3692525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" name="Chart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85FDB53-2FBD-14A8-802C-2B8CD9640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652758"/>
              </p:ext>
            </p:extLst>
          </p:nvPr>
        </p:nvGraphicFramePr>
        <p:xfrm>
          <a:off x="690613" y="484188"/>
          <a:ext cx="10817123" cy="575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141AD0-EEF3-F37D-6D31-BA8811AC8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125403"/>
            <a:ext cx="10989129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spc="-1" dirty="0">
                <a:solidFill>
                  <a:srgbClr val="000000"/>
                </a:solidFill>
              </a:rPr>
              <a:t>A conjuntura do emprego no acumulado do ano</a:t>
            </a:r>
            <a:endParaRPr lang="pt-BR" sz="4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B47D03D-5C24-8964-854A-60D64909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338" y="1385888"/>
            <a:ext cx="10409237" cy="516255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No acumulado do ano, ocorreram, em Pelotas, </a:t>
            </a:r>
            <a:r>
              <a:rPr lang="pt-BR" sz="3200" spc="-1" dirty="0" smtClean="0">
                <a:solidFill>
                  <a:srgbClr val="000000"/>
                </a:solidFill>
              </a:rPr>
              <a:t>30.403</a:t>
            </a:r>
            <a:r>
              <a:rPr lang="pt-BR" sz="3200" spc="-1" dirty="0" smtClean="0">
                <a:solidFill>
                  <a:srgbClr val="000000"/>
                </a:solidFill>
              </a:rPr>
              <a:t> </a:t>
            </a:r>
            <a:r>
              <a:rPr lang="pt-BR" sz="3200" spc="-1" dirty="0">
                <a:solidFill>
                  <a:srgbClr val="000000"/>
                </a:solidFill>
              </a:rPr>
              <a:t>admissões </a:t>
            </a:r>
            <a:r>
              <a:rPr lang="pt-BR" sz="3200" spc="-1" dirty="0" smtClean="0">
                <a:solidFill>
                  <a:srgbClr val="000000"/>
                </a:solidFill>
              </a:rPr>
              <a:t>e 28.001 </a:t>
            </a:r>
            <a:r>
              <a:rPr lang="pt-BR" sz="3200" spc="-1" dirty="0">
                <a:solidFill>
                  <a:srgbClr val="000000"/>
                </a:solidFill>
              </a:rPr>
              <a:t>desligamentos, o que resultou em um saldo de +2.402 vínculos formais de emprego. Nesse período, o estoque passou de 59.456 vínculos, em dezembro de 2021, para 62.139 vínculos, em dezembro de 2022, o que corresponde a uma taxa de variação de +4,03%. </a:t>
            </a:r>
            <a:endParaRPr lang="en-US" sz="32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CBEF6B-9621-68F2-DBDB-AB0A0539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xmlns="" id="{2A35FB48-A356-DB49-D1B2-FAD7921D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2BCE99B-C3F5-C7C0-4FBD-0A843923B48B}"/>
              </a:ext>
            </a:extLst>
          </p:cNvPr>
          <p:cNvSpPr/>
          <p:nvPr/>
        </p:nvSpPr>
        <p:spPr>
          <a:xfrm>
            <a:off x="4002088" y="6346825"/>
            <a:ext cx="3692525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xmlns="" id="{AF013A3D-7138-3C80-C7E5-A7614EC9D7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874304"/>
              </p:ext>
            </p:extLst>
          </p:nvPr>
        </p:nvGraphicFramePr>
        <p:xfrm>
          <a:off x="534573" y="457201"/>
          <a:ext cx="10832122" cy="586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0FAA3C-5E96-AE85-036D-68830037A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192" y="105156"/>
            <a:ext cx="10058400" cy="16093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spc="-1" dirty="0">
                <a:solidFill>
                  <a:srgbClr val="000000"/>
                </a:solidFill>
              </a:rPr>
              <a:t>A conjuntura do emprego Em Doze meses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E087883-F70E-DF2E-293E-CA51583E2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63" y="1436688"/>
            <a:ext cx="10826750" cy="514350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spc="-1" dirty="0">
                <a:solidFill>
                  <a:srgbClr val="000000"/>
                </a:solidFill>
              </a:rPr>
              <a:t>Nos últimos doze meses, ocorreram, em Pelotas, </a:t>
            </a:r>
            <a:r>
              <a:rPr lang="pt-BR" sz="3200" spc="-1" dirty="0" smtClean="0">
                <a:solidFill>
                  <a:srgbClr val="000000"/>
                </a:solidFill>
              </a:rPr>
              <a:t>32.904 </a:t>
            </a:r>
            <a:r>
              <a:rPr lang="pt-BR" sz="3200" spc="-1" dirty="0">
                <a:solidFill>
                  <a:srgbClr val="000000"/>
                </a:solidFill>
              </a:rPr>
              <a:t>admissões e </a:t>
            </a:r>
            <a:r>
              <a:rPr lang="pt-BR" sz="3200" spc="-1" dirty="0" smtClean="0">
                <a:solidFill>
                  <a:srgbClr val="000000"/>
                </a:solidFill>
              </a:rPr>
              <a:t>31.865 </a:t>
            </a:r>
            <a:r>
              <a:rPr lang="pt-BR" sz="3200" spc="-1" dirty="0">
                <a:solidFill>
                  <a:srgbClr val="000000"/>
                </a:solidFill>
              </a:rPr>
              <a:t>desligamentos, o que resultou em um saldo de +1.039 vínculos formais de emprego. Nesse período, o estoque passou de 59.456 vínculos, em dezembro de 2021, para 62.139 vínculos, em </a:t>
            </a:r>
            <a:r>
              <a:rPr lang="pt-BR" sz="3200" spc="-1" dirty="0" smtClean="0">
                <a:solidFill>
                  <a:srgbClr val="000000"/>
                </a:solidFill>
              </a:rPr>
              <a:t>dezembro </a:t>
            </a:r>
            <a:r>
              <a:rPr lang="pt-BR" sz="3200" spc="-1" dirty="0">
                <a:solidFill>
                  <a:srgbClr val="000000"/>
                </a:solidFill>
              </a:rPr>
              <a:t>de 2022, o que corresponde a uma taxa de variação de  +1,74%. </a:t>
            </a:r>
            <a:endParaRPr lang="en-US" sz="3600" spc="-1" dirty="0">
              <a:solidFill>
                <a:srgbClr val="00000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F07E9B-AF8C-2EC2-3E86-AE1BD431F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126EF8BE-B7E6-4E5E-ACC6-83ED8002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D52CD4B7-484B-C72F-05DD-F8DA4398CC5D}"/>
              </a:ext>
            </a:extLst>
          </p:cNvPr>
          <p:cNvSpPr/>
          <p:nvPr/>
        </p:nvSpPr>
        <p:spPr>
          <a:xfrm>
            <a:off x="4067175" y="6405563"/>
            <a:ext cx="3690938" cy="260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xmlns="" id="{3F4577C2-AE43-9763-35B9-7B7B0E381F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96386"/>
              </p:ext>
            </p:extLst>
          </p:nvPr>
        </p:nvGraphicFramePr>
        <p:xfrm>
          <a:off x="880534" y="484187"/>
          <a:ext cx="10500229" cy="592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F0D640-225C-D755-E41D-D2F812D5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xmlns="" id="{46BC2498-D4D8-F04E-8BA1-672BC595A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" name="CaixaDeTexto 12">
            <a:extLst>
              <a:ext uri="{FF2B5EF4-FFF2-40B4-BE49-F238E27FC236}">
                <a16:creationId xmlns:a16="http://schemas.microsoft.com/office/drawing/2014/main" xmlns="" id="{5AADE626-167A-2C84-B730-340AB96273E4}"/>
              </a:ext>
            </a:extLst>
          </p:cNvPr>
          <p:cNvSpPr/>
          <p:nvPr/>
        </p:nvSpPr>
        <p:spPr>
          <a:xfrm>
            <a:off x="4249738" y="6242050"/>
            <a:ext cx="3692525" cy="257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spc="-1" dirty="0">
                <a:solidFill>
                  <a:schemeClr val="dk1"/>
                </a:solidFill>
              </a:rPr>
              <a:t>Fonte: Novo CAGED, SEPRT/ME.</a:t>
            </a:r>
            <a:endParaRPr lang="pt-BR" sz="1100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Chart 2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66C2366-409A-CE74-D362-3B4657252B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583891"/>
              </p:ext>
            </p:extLst>
          </p:nvPr>
        </p:nvGraphicFramePr>
        <p:xfrm>
          <a:off x="858129" y="484188"/>
          <a:ext cx="10621107" cy="5757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32C9D6-DC37-7AEF-192B-A4C73633E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5363" name="Espaço Reservado para Conteúdo 5">
            <a:extLst>
              <a:ext uri="{FF2B5EF4-FFF2-40B4-BE49-F238E27FC236}">
                <a16:creationId xmlns:a16="http://schemas.microsoft.com/office/drawing/2014/main" xmlns="" id="{50224E71-417C-85C9-B4D8-AF93422033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3838" y="6213475"/>
            <a:ext cx="3706812" cy="304800"/>
          </a:xfrm>
        </p:spPr>
      </p:pic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xmlns="" id="{C06E9394-66B9-C852-B78F-A53F112B3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764570"/>
              </p:ext>
            </p:extLst>
          </p:nvPr>
        </p:nvGraphicFramePr>
        <p:xfrm>
          <a:off x="618978" y="484188"/>
          <a:ext cx="10888393" cy="57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219</TotalTime>
  <Words>837</Words>
  <Application>Microsoft Office PowerPoint</Application>
  <PresentationFormat>Widescreen</PresentationFormat>
  <Paragraphs>111</Paragraphs>
  <Slides>17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Tipo de Madeira</vt:lpstr>
      <vt:lpstr>Boletim Informativo nº 12 Dezembro DE 2022 A conjuntura do emprego em pelotas-RS </vt:lpstr>
      <vt:lpstr>A conjuntura do emprego em Dezembro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Informativo nº 09 setembro DE 2022 A conjuntura do emprego em pelotas-RS </dc:title>
  <dc:creator>Ana</dc:creator>
  <cp:lastModifiedBy>Ana </cp:lastModifiedBy>
  <cp:revision>80</cp:revision>
  <dcterms:created xsi:type="dcterms:W3CDTF">2023-09-19T18:08:19Z</dcterms:created>
  <dcterms:modified xsi:type="dcterms:W3CDTF">2023-10-24T13:53:51Z</dcterms:modified>
</cp:coreProperties>
</file>