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3C022-2051-404D-B567-7EF5F3CCEFAB}" v="5" dt="2023-10-24T14:07:38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5" autoAdjust="0"/>
    <p:restoredTop sz="96980" autoAdjust="0"/>
  </p:normalViewPr>
  <p:slideViewPr>
    <p:cSldViewPr snapToGrid="0">
      <p:cViewPr>
        <p:scale>
          <a:sx n="80" d="100"/>
          <a:sy n="80" d="100"/>
        </p:scale>
        <p:origin x="36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Observat&#243;rio%202023.2\Emerson\dez.22.%20RG\Dados%20Dezembro%20RG%20202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Dezembro%20Rio%20grande\Dados%20Dezembro%20RG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Dezembro%20Rio%20grande\Dados%20Dezembro%20RG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F:\Observat&#243;rio%202023.2\Emerson\dez.22.%20RG\Dados%20Dezembro%20RG%20202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Dezembro%20Rio%20grande\Dados%20Dezembro%20RG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Dezembro%20Rio%20grande\Dados%20Dezembro%20RG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F:\Observat&#243;rio%202023.2\Emerson\dez.22.%20RG\Dados%20Dezembro%20RG%20202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F:\Observat&#243;rio%202023.2\Emerson\dez.22.%20RG\Dados%20Dezembro%20RG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dezembro de 2022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0586700939242097E-2"/>
          <c:y val="0.2177853456232014"/>
          <c:w val="0.75161737272510354"/>
          <c:h val="0.75810638425648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desl, saldo e estoque 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'!$B$2</c:f>
              <c:numCache>
                <c:formatCode>#,##0</c:formatCode>
                <c:ptCount val="1"/>
                <c:pt idx="0">
                  <c:v>1467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D-4071-BB5C-6AFE8143C42F}"/>
            </c:ext>
          </c:extLst>
        </c:ser>
        <c:ser>
          <c:idx val="1"/>
          <c:order val="1"/>
          <c:tx>
            <c:strRef>
              <c:f>'adm, desl, saldo e estoque 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'!$C$2</c:f>
              <c:numCache>
                <c:formatCode>#,##0</c:formatCode>
                <c:ptCount val="1"/>
                <c:pt idx="0">
                  <c:v>1417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CD-4071-BB5C-6AFE8143C42F}"/>
            </c:ext>
          </c:extLst>
        </c:ser>
        <c:ser>
          <c:idx val="2"/>
          <c:order val="2"/>
          <c:tx>
            <c:strRef>
              <c:f>'adm, desl, saldo e estoque 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BCD-4071-BB5C-6AFE8143C4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11954080"/>
        <c:axId val="-2111950272"/>
      </c:barChart>
      <c:catAx>
        <c:axId val="-2111954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11950272"/>
        <c:crosses val="autoZero"/>
        <c:auto val="1"/>
        <c:lblAlgn val="ctr"/>
        <c:lblOffset val="100"/>
        <c:noMultiLvlLbl val="0"/>
      </c:catAx>
      <c:valAx>
        <c:axId val="-211195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19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425104"/>
        <c:axId val="-13434352"/>
      </c:barChart>
      <c:catAx>
        <c:axId val="-1342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34352"/>
        <c:crosses val="autoZero"/>
        <c:auto val="1"/>
        <c:lblAlgn val="ctr"/>
        <c:lblOffset val="100"/>
        <c:noMultiLvlLbl val="0"/>
      </c:catAx>
      <c:valAx>
        <c:axId val="-1343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Rio Grande, </a:t>
            </a:r>
            <a:r>
              <a:rPr lang="pt-BR" sz="2400" b="1" baseline="0" dirty="0" smtClean="0">
                <a:solidFill>
                  <a:sysClr val="windowText" lastClr="000000"/>
                </a:solidFill>
                <a:latin typeface="Rockwell" panose="02060603020205020403" pitchFamily="18" charset="0"/>
              </a:rPr>
              <a:t>dezembro 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de 2022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981751031535171E-2"/>
          <c:y val="0.26349335740443691"/>
          <c:w val="0.76881877630919382"/>
          <c:h val="0.64183762435288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4584284088501954E-2"/>
                  <c:y val="-5.556350847767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339248371694463E-2"/>
                  <c:y val="-5.556350847767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632446424788816E-2"/>
                  <c:y val="-4.667334712125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2046050318600152E-2"/>
                  <c:y val="8.89016135642857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509928566385033E-2"/>
                  <c:y val="-5.3340968138571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22</c:v>
                </c:pt>
                <c:pt idx="1">
                  <c:v>206</c:v>
                </c:pt>
                <c:pt idx="2">
                  <c:v>90</c:v>
                </c:pt>
                <c:pt idx="3">
                  <c:v>583</c:v>
                </c:pt>
                <c:pt idx="4">
                  <c:v>566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79-40F2-8DBE-422FDB7C8A71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06801946905689E-3"/>
                  <c:y val="-6.66762101732154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079-40F2-8DBE-422FDB7C8A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901563309739672E-2"/>
                  <c:y val="-5.3340968138571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079-40F2-8DBE-422FDB7C8A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925644477883086E-2"/>
                  <c:y val="-2.0002863051964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079-40F2-8DBE-422FDB7C8A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608365256645364E-2"/>
                  <c:y val="-5.5563508477678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704689929219019E-2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079-40F2-8DBE-422FDB7C8A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51</c:v>
                </c:pt>
                <c:pt idx="1">
                  <c:v>250</c:v>
                </c:pt>
                <c:pt idx="2">
                  <c:v>110</c:v>
                </c:pt>
                <c:pt idx="3">
                  <c:v>420</c:v>
                </c:pt>
                <c:pt idx="4">
                  <c:v>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79-40F2-8DBE-422FDB7C8A71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855CB59-D81F-43DA-8FE4-2E926F2B96A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079-40F2-8DBE-422FDB7C8A7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D5F1332-C0DC-4DB3-997A-FE42829C356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079-40F2-8DBE-422FDB7C8A7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813ED63-B0D0-458D-967B-3CFA4E12FE0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79-40F2-8DBE-422FDB7C8A7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2779045451335934E-2"/>
                  <c:y val="-2.2225403391071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62FB8D5-0E00-4A72-B6CC-05B39D04846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79-40F2-8DBE-422FDB7C8A7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-29</c:v>
                </c:pt>
                <c:pt idx="1">
                  <c:v>-44</c:v>
                </c:pt>
                <c:pt idx="2">
                  <c:v>-20</c:v>
                </c:pt>
                <c:pt idx="3">
                  <c:v>163</c:v>
                </c:pt>
                <c:pt idx="4">
                  <c:v>-20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79-40F2-8DBE-422FDB7C8A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428368"/>
        <c:axId val="-13424016"/>
      </c:barChart>
      <c:catAx>
        <c:axId val="-1342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424016"/>
        <c:crosses val="autoZero"/>
        <c:auto val="1"/>
        <c:lblAlgn val="ctr"/>
        <c:lblOffset val="100"/>
        <c:noMultiLvlLbl val="0"/>
      </c:catAx>
      <c:valAx>
        <c:axId val="-1342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31256792480066"/>
          <c:y val="0.5064504420755237"/>
          <c:w val="0.18266335090705593"/>
          <c:h val="0.19502896477571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Dezembro RG 2022.xlsx]tabela dinamica setorial!Tabela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 dirty="0"/>
              <a:t>Movimentação do emprego formal celetista por setor da atividade econômica, admissões, desligamentos e saldos, </a:t>
            </a:r>
            <a:r>
              <a:rPr lang="pt-BR" sz="2400" b="1" i="0" baseline="0" dirty="0" smtClean="0"/>
              <a:t>Rio Grande</a:t>
            </a:r>
            <a:r>
              <a:rPr lang="pt-BR" sz="2400" b="1" i="0" baseline="0" dirty="0"/>
              <a:t>, acumulado do ano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'tabela dinamica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659855827288251E-2"/>
                  <c:y val="-8.719382734014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341161394446197E-2"/>
                  <c:y val="-3.6153538165426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07248699348505E-2"/>
                  <c:y val="-5.10402891747197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958117741995143E-2"/>
                  <c:y val="-7.6560433762079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788554266506499E-2"/>
                  <c:y val="2.3393465871746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setorial'!$B$4:$B$9</c:f>
              <c:numCache>
                <c:formatCode>General</c:formatCode>
                <c:ptCount val="5"/>
                <c:pt idx="0">
                  <c:v>659</c:v>
                </c:pt>
                <c:pt idx="1">
                  <c:v>4809</c:v>
                </c:pt>
                <c:pt idx="2">
                  <c:v>1176</c:v>
                </c:pt>
                <c:pt idx="3">
                  <c:v>2657</c:v>
                </c:pt>
                <c:pt idx="4">
                  <c:v>7888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FB-4973-AB5A-6834FAA2D3DA}"/>
            </c:ext>
          </c:extLst>
        </c:ser>
        <c:ser>
          <c:idx val="1"/>
          <c:order val="1"/>
          <c:tx>
            <c:strRef>
              <c:f>'tabela dinamica setorial'!$C$3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553624349674235E-3"/>
                  <c:y val="-1.9140108440519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022466961604183E-2"/>
                  <c:y val="-3.4026859449813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19711654576502E-2"/>
                  <c:y val="-5.10402891747196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745654786767028E-2"/>
                  <c:y val="-6.16736827527864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397956748186467E-2"/>
                  <c:y val="-2.5520144587359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6FB-4973-AB5A-6834FAA2D3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setorial'!$C$4:$C$9</c:f>
              <c:numCache>
                <c:formatCode>General</c:formatCode>
                <c:ptCount val="5"/>
                <c:pt idx="0">
                  <c:v>609</c:v>
                </c:pt>
                <c:pt idx="1">
                  <c:v>5023</c:v>
                </c:pt>
                <c:pt idx="2">
                  <c:v>1147</c:v>
                </c:pt>
                <c:pt idx="3">
                  <c:v>2565</c:v>
                </c:pt>
                <c:pt idx="4">
                  <c:v>6879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FB-4973-AB5A-6834FAA2D3DA}"/>
            </c:ext>
          </c:extLst>
        </c:ser>
        <c:ser>
          <c:idx val="2"/>
          <c:order val="2"/>
          <c:tx>
            <c:strRef>
              <c:f>'tabela dinamica setorial'!$D$3</c:f>
              <c:strCache>
                <c:ptCount val="1"/>
                <c:pt idx="0">
                  <c:v>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9319711654576482E-2"/>
                  <c:y val="-1.4886751009293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006AD44-E519-4CBF-9984-01107D92C0C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6FB-4973-AB5A-6834FAA2D3D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0298261914706808E-2"/>
                  <c:y val="-2.12667871561332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447392872060216E-2"/>
                  <c:y val="-2.1266787156133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425943132190522E-2"/>
                  <c:y val="-1.70134297249066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setorial'!$D$4:$D$9</c:f>
              <c:numCache>
                <c:formatCode>General</c:formatCode>
                <c:ptCount val="5"/>
                <c:pt idx="0">
                  <c:v>50</c:v>
                </c:pt>
                <c:pt idx="1">
                  <c:v>-214</c:v>
                </c:pt>
                <c:pt idx="2">
                  <c:v>29</c:v>
                </c:pt>
                <c:pt idx="3">
                  <c:v>92</c:v>
                </c:pt>
                <c:pt idx="4">
                  <c:v>1009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FB-4973-AB5A-6834FAA2D3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423472"/>
        <c:axId val="-13426192"/>
      </c:barChart>
      <c:catAx>
        <c:axId val="-1342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426192"/>
        <c:crosses val="autoZero"/>
        <c:auto val="1"/>
        <c:lblAlgn val="ctr"/>
        <c:lblOffset val="100"/>
        <c:noMultiLvlLbl val="0"/>
      </c:catAx>
      <c:valAx>
        <c:axId val="-1342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42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[Dados Dezembro RG 2022.xlsx]12M SET DINÂMICA!Tabela dinâmica5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Movimentação do emprego formal celetista por setor da atividade econômica, admissões, desligamentos e saldos, Rio Grande 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199274569845438E-2"/>
          <c:y val="0.26296971112503797"/>
          <c:w val="0.7603466754155731"/>
          <c:h val="0.64174569238080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2731481481481486E-2"/>
                  <c:y val="-1.78959379391417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194444444444468E-2"/>
                  <c:y val="-6.0398790544603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092592592592636E-2"/>
                  <c:y val="-5.14508215750327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935185185185185E-2"/>
                  <c:y val="-7.8294728483745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287037037037035E-2"/>
                  <c:y val="2.0132930181534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DINÂMICA'!$B$4:$B$9</c:f>
              <c:numCache>
                <c:formatCode>General</c:formatCode>
                <c:ptCount val="5"/>
                <c:pt idx="0">
                  <c:v>683</c:v>
                </c:pt>
                <c:pt idx="1">
                  <c:v>5253</c:v>
                </c:pt>
                <c:pt idx="2">
                  <c:v>1246</c:v>
                </c:pt>
                <c:pt idx="3">
                  <c:v>2834</c:v>
                </c:pt>
                <c:pt idx="4">
                  <c:v>8389</c:v>
                </c:pt>
              </c:numCache>
            </c:numRef>
          </c:val>
        </c:ser>
        <c:ser>
          <c:idx val="1"/>
          <c:order val="1"/>
          <c:tx>
            <c:strRef>
              <c:f>'12M SET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6296296296296294E-3"/>
                  <c:y val="-0.102901643150065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94444444444448E-2"/>
                  <c:y val="-4.0265860363069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98148148148147E-2"/>
                  <c:y val="-4.0265860363069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469E-2"/>
                  <c:y val="-6.2635782786996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2083333333333336E-2"/>
                  <c:y val="-2.684390690871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DINÂMICA'!$C$4:$C$9</c:f>
              <c:numCache>
                <c:formatCode>General</c:formatCode>
                <c:ptCount val="5"/>
                <c:pt idx="0">
                  <c:v>653</c:v>
                </c:pt>
                <c:pt idx="1">
                  <c:v>5376</c:v>
                </c:pt>
                <c:pt idx="2">
                  <c:v>1277</c:v>
                </c:pt>
                <c:pt idx="3">
                  <c:v>2972</c:v>
                </c:pt>
                <c:pt idx="4">
                  <c:v>7340</c:v>
                </c:pt>
              </c:numCache>
            </c:numRef>
          </c:val>
        </c:ser>
        <c:ser>
          <c:idx val="2"/>
          <c:order val="2"/>
          <c:tx>
            <c:strRef>
              <c:f>'12M SET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4305555555555556E-2"/>
                  <c:y val="-1.7895937939141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A7D2512-8AF5-4908-B86E-9C60BFC209C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A7B292-4843-4ABA-9B34-FDC6F8882AA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1705A36-F383-445E-9633-39D3E091113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990740740740741E-2"/>
                  <c:y val="-3.5791875878283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DINÂMICA'!$D$4:$D$9</c:f>
              <c:numCache>
                <c:formatCode>General</c:formatCode>
                <c:ptCount val="5"/>
                <c:pt idx="0">
                  <c:v>30</c:v>
                </c:pt>
                <c:pt idx="1">
                  <c:v>-123</c:v>
                </c:pt>
                <c:pt idx="2">
                  <c:v>-31</c:v>
                </c:pt>
                <c:pt idx="3">
                  <c:v>-138</c:v>
                </c:pt>
                <c:pt idx="4">
                  <c:v>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21215584"/>
        <c:axId val="-2021212320"/>
      </c:barChart>
      <c:catAx>
        <c:axId val="-202121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21212320"/>
        <c:crosses val="autoZero"/>
        <c:auto val="1"/>
        <c:lblAlgn val="ctr"/>
        <c:lblOffset val="100"/>
        <c:noMultiLvlLbl val="0"/>
      </c:catAx>
      <c:valAx>
        <c:axId val="-202121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2121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acumulado do ano de 2022</a:t>
            </a:r>
            <a:endParaRPr lang="pt-BR" sz="20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>
        <c:manualLayout>
          <c:xMode val="edge"/>
          <c:yMode val="edge"/>
          <c:x val="0.10695623037403205"/>
          <c:y val="3.7037018347782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9081471527366465E-2"/>
          <c:y val="0.20500936303601552"/>
          <c:w val="0.75619561436140426"/>
          <c:h val="0.77149263765799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17189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11-4A05-94F6-E60FEDFCFC96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16173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11-4A05-94F6-E60FEDFCFC96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11-4A05-94F6-E60FEDFCFC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5516736"/>
        <c:axId val="-25516192"/>
      </c:barChart>
      <c:catAx>
        <c:axId val="-25516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5516192"/>
        <c:crosses val="autoZero"/>
        <c:auto val="1"/>
        <c:lblAlgn val="ctr"/>
        <c:lblOffset val="100"/>
        <c:noMultiLvlLbl val="0"/>
      </c:catAx>
      <c:valAx>
        <c:axId val="-2551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551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97853152"/>
        <c:axId val="-13424560"/>
      </c:lineChart>
      <c:catAx>
        <c:axId val="-29785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4560"/>
        <c:crosses val="autoZero"/>
        <c:auto val="1"/>
        <c:lblAlgn val="ctr"/>
        <c:lblOffset val="100"/>
        <c:noMultiLvlLbl val="0"/>
      </c:catAx>
      <c:valAx>
        <c:axId val="-1342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9785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435984"/>
        <c:axId val="-13426736"/>
      </c:barChart>
      <c:catAx>
        <c:axId val="-13435984"/>
        <c:scaling>
          <c:orientation val="minMax"/>
        </c:scaling>
        <c:delete val="1"/>
        <c:axPos val="b"/>
        <c:majorTickMark val="none"/>
        <c:minorTickMark val="none"/>
        <c:tickLblPos val="nextTo"/>
        <c:crossAx val="-13426736"/>
        <c:crosses val="autoZero"/>
        <c:auto val="1"/>
        <c:lblAlgn val="ctr"/>
        <c:lblOffset val="100"/>
        <c:noMultiLvlLbl val="0"/>
      </c:catAx>
      <c:valAx>
        <c:axId val="-1342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3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+mn-lt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+mn-lt"/>
              </a:rPr>
              <a:t> do emprego formal celetista, admissões, desligamentos e saldo, Rio Grande, período de doze meses</a:t>
            </a:r>
            <a:endParaRPr lang="pt-BR" sz="2400" b="1" dirty="0">
              <a:solidFill>
                <a:sysClr val="windowText" lastClr="000000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19900905163273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m'!$H$2</c:f>
              <c:numCache>
                <c:formatCode>#,##0</c:formatCode>
                <c:ptCount val="1"/>
                <c:pt idx="0">
                  <c:v>18405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87-4168-89BF-41B95CD1B169}"/>
            </c:ext>
          </c:extLst>
        </c:ser>
        <c:ser>
          <c:idx val="1"/>
          <c:order val="1"/>
          <c:tx>
            <c:strRef>
              <c:f>'12 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m'!$I$2</c:f>
              <c:numCache>
                <c:formatCode>#,##0</c:formatCode>
                <c:ptCount val="1"/>
                <c:pt idx="0">
                  <c:v>17618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87-4168-89BF-41B95CD1B169}"/>
            </c:ext>
          </c:extLst>
        </c:ser>
        <c:ser>
          <c:idx val="2"/>
          <c:order val="2"/>
          <c:tx>
            <c:strRef>
              <c:f>'12 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m'!$J$2</c:f>
              <c:numCache>
                <c:formatCode>#,##0</c:formatCode>
                <c:ptCount val="1"/>
                <c:pt idx="0">
                  <c:v>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787-4168-89BF-41B95CD1B1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428912"/>
        <c:axId val="-13430544"/>
      </c:barChart>
      <c:catAx>
        <c:axId val="-13428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3430544"/>
        <c:crosses val="autoZero"/>
        <c:auto val="1"/>
        <c:lblAlgn val="ctr"/>
        <c:lblOffset val="100"/>
        <c:noMultiLvlLbl val="0"/>
      </c:catAx>
      <c:valAx>
        <c:axId val="-1343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i="0" baseline="0"/>
              <a:t>Evolução mensal dos saldos do emprego formal celetista, Rio Grande, dezembro de 2021 a dezembro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m'!$B$27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E630DA4-9AE6-4478-8EDA-50077E4E8A3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BE3-47DE-B43F-6C8A8D493E0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922CBCD-F0DF-476E-B7B7-0CF3462AF5B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BE3-47DE-B43F-6C8A8D493E0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556C630-BE4C-4FAE-A74E-0F61E6659CB9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1C6-4BC6-9238-DBB32E20805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EC46DED-505E-423D-ABF8-E1058360ACD9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1D5-4688-8F80-E5D7BA8C76B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73E002A-0C57-4F5C-8123-B31B5423A7BA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12-45D3-97CB-7E367915DA3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026A674-4116-46FB-B8C3-81A71B07352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BE3-47DE-B43F-6C8A8D493E0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4974CD8F-1BCB-4879-907B-59FAC59F8BD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BE3-47DE-B43F-6C8A8D493E0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64FA89C3-7867-4CD6-AD08-DB260C36989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C6-4BC6-9238-DBB32E20805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B1A94866-9D4D-4F67-A80D-5A552606FC40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1D5-4688-8F80-E5D7BA8C76B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0585142E-9EE8-4D61-A905-09F04E5C73EE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412-45D3-97CB-7E367915DA3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m'!$A$28:$A$40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'12 m'!$B$28:$B$40</c:f>
              <c:numCache>
                <c:formatCode>#,##0</c:formatCode>
                <c:ptCount val="13"/>
                <c:pt idx="0">
                  <c:v>-229</c:v>
                </c:pt>
                <c:pt idx="1">
                  <c:v>-8</c:v>
                </c:pt>
                <c:pt idx="2">
                  <c:v>246</c:v>
                </c:pt>
                <c:pt idx="3">
                  <c:v>143</c:v>
                </c:pt>
                <c:pt idx="4">
                  <c:v>70</c:v>
                </c:pt>
                <c:pt idx="5">
                  <c:v>-331</c:v>
                </c:pt>
                <c:pt idx="6">
                  <c:v>-114</c:v>
                </c:pt>
                <c:pt idx="7">
                  <c:v>-5</c:v>
                </c:pt>
                <c:pt idx="8" formatCode="General">
                  <c:v>103</c:v>
                </c:pt>
                <c:pt idx="9" formatCode="General">
                  <c:v>141</c:v>
                </c:pt>
                <c:pt idx="10" formatCode="General">
                  <c:v>65</c:v>
                </c:pt>
                <c:pt idx="11" formatCode="General">
                  <c:v>606</c:v>
                </c:pt>
                <c:pt idx="12" formatCode="General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12-45D3-97CB-7E367915DA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21213952"/>
        <c:axId val="-2021209056"/>
      </c:barChart>
      <c:dateAx>
        <c:axId val="-20212139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21209056"/>
        <c:crosses val="autoZero"/>
        <c:auto val="1"/>
        <c:lblOffset val="100"/>
        <c:baseTimeUnit val="months"/>
      </c:dateAx>
      <c:valAx>
        <c:axId val="-202120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2121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3430000"/>
        <c:axId val="-13422928"/>
      </c:lineChart>
      <c:catAx>
        <c:axId val="-1343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2928"/>
        <c:crosses val="autoZero"/>
        <c:auto val="1"/>
        <c:lblAlgn val="ctr"/>
        <c:lblOffset val="100"/>
        <c:noMultiLvlLbl val="0"/>
      </c:catAx>
      <c:valAx>
        <c:axId val="-1342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3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427824"/>
        <c:axId val="-134294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342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9456"/>
        <c:crosses val="autoZero"/>
        <c:auto val="1"/>
        <c:lblAlgn val="ctr"/>
        <c:lblOffset val="100"/>
        <c:noMultiLvlLbl val="0"/>
      </c:catAx>
      <c:valAx>
        <c:axId val="-1342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42782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/>
              <a:t>Evolução mensal dos estoques de emprego formal celetista, Rio Grande, dezembro de 2021 a dezembro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955755877848112E-2"/>
          <c:y val="0.26525805178036521"/>
          <c:w val="0.95704424412215194"/>
          <c:h val="0.56049038021608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 m'!$B$47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0BA-4551-BC1B-C270174C1794}"/>
              </c:ext>
            </c:extLst>
          </c:dPt>
          <c:dLbls>
            <c:dLbl>
              <c:idx val="1"/>
              <c:layout>
                <c:manualLayout>
                  <c:x val="1.1720810659255915E-3"/>
                  <c:y val="-6.8358990092721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48729593330345E-2"/>
                  <c:y val="-0.119076950484095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604053296280002E-3"/>
                  <c:y val="-0.145538495036116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1318511831E-3"/>
                  <c:y val="-0.1124615643460899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883242637023662E-3"/>
                  <c:y val="-0.172000039588137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5162431977767746E-3"/>
                  <c:y val="-0.114666693058758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3915729032577207E-2"/>
                  <c:y val="-2.86666732646895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0659254196E-3"/>
                  <c:y val="-4.4102574253368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m'!$A$48:$A$60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'12 m'!$B$48:$B$60</c:f>
              <c:numCache>
                <c:formatCode>#,##0</c:formatCode>
                <c:ptCount val="13"/>
                <c:pt idx="0">
                  <c:v>36346</c:v>
                </c:pt>
                <c:pt idx="1">
                  <c:v>36495</c:v>
                </c:pt>
                <c:pt idx="2">
                  <c:v>36741</c:v>
                </c:pt>
                <c:pt idx="3">
                  <c:v>36884</c:v>
                </c:pt>
                <c:pt idx="4">
                  <c:v>36954</c:v>
                </c:pt>
                <c:pt idx="5">
                  <c:v>36623</c:v>
                </c:pt>
                <c:pt idx="6">
                  <c:v>36509</c:v>
                </c:pt>
                <c:pt idx="7">
                  <c:v>36504</c:v>
                </c:pt>
                <c:pt idx="8">
                  <c:v>36607</c:v>
                </c:pt>
                <c:pt idx="9">
                  <c:v>36748</c:v>
                </c:pt>
                <c:pt idx="10">
                  <c:v>36813</c:v>
                </c:pt>
                <c:pt idx="11">
                  <c:v>37419</c:v>
                </c:pt>
                <c:pt idx="12">
                  <c:v>37469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54-4FED-8CE1-EA181CFE6B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49403184"/>
        <c:axId val="-1949409712"/>
      </c:barChart>
      <c:dateAx>
        <c:axId val="-19494031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49409712"/>
        <c:crosses val="autoZero"/>
        <c:auto val="1"/>
        <c:lblOffset val="100"/>
        <c:baseTimeUnit val="months"/>
      </c:dateAx>
      <c:valAx>
        <c:axId val="-194940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4940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A9513D70-E49F-BC85-F44C-C1C71B7E6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A0EA06C-1796-78CB-1E7D-C6086B10E0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F903A8-F155-4F34-AE49-89755592FFC5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E1190A5E-EC94-76E1-ACFF-68633D924A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E436F4F5-3196-BAD4-39B5-673B360BE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2587A2D-2100-E69B-302C-BE094E0ECE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74B483B-4A1E-47DE-943B-5109EB43CD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C91F70-7856-464C-98F8-FBD00B669B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739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B423AF69-9E3F-39A6-0547-990A985F6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0DF32E68-2BAE-AA54-C5E8-4AC89533E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7705C820-4B98-1ADA-54D5-CB9B07A45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8D6E74-EB6A-409C-ADB4-702E63C8F75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3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524DF856-9489-6863-9145-6A03E55CA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AC21C957-909A-0333-96FB-BC19FBEAD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xmlns="" id="{9026500D-CC9C-94DD-7EDD-8A8D2007F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B4B764-4DDB-40F0-AF04-854CB7DF21F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9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xmlns="" id="{40ECF41D-3812-8E5E-8D7B-C5D89A85AA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xmlns="" id="{A484081C-7A07-96B9-91F7-BF90643E0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xmlns="" id="{910D145C-FCC1-A0A6-5BE0-F841A691B9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37E239-A10E-4507-AD17-C8CEB8B2ACC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88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59D53E9C-6D4C-AECA-FBCE-DE1D148FE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AC644507-AC92-5A73-15E2-5D17EF566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xmlns="" id="{22A9A53E-0D84-1DB0-907D-660AD71ED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2B463B-0973-45D2-9EE0-1F82E7F9268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72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xmlns="" id="{82ADCBBF-38FA-AA07-EB8C-69EB729A55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xmlns="" id="{43BB5657-6742-8659-F398-993AC8F6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xmlns="" id="{7326D610-400C-64B0-CA8A-4CB1E96DC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25785C-7A43-453A-BB04-0F631E413AE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16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xmlns="" id="{5087DEF9-2AD8-4361-F4BA-A1E192288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xmlns="" id="{77D4DD7A-4E13-C5C8-46F3-00ECD7A47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xmlns="" id="{F63528E5-616C-0EA8-3B03-E5376A566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375D2E-DFD9-4834-90A8-BDE9774CFB9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13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xmlns="" id="{DE2435EC-51CA-517F-B558-23B97B69A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xmlns="" id="{5FED6633-6770-0F27-3312-62371B1BA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xmlns="" id="{35958CEE-2863-2918-968E-12363F46F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82E726-B936-4509-B805-BC388232001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8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23EEEAE3-FAE9-C6CD-F236-58E80DF59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559B63EC-D149-DBB4-2724-003EFB430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39F56AA3-F2FA-73D1-45C2-52003434B7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E3BE67-B3C0-4688-9D02-AA47E872EA6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7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EE09AD22-7A7C-8D04-6BBA-49DAF6E85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F065D740-867A-BDAD-2ACD-87C9CF07D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09A8056E-87E5-84FB-B2ED-063875D0BB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A5D1C8-276F-4134-943F-8F3C48A2CB3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8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20901902-582C-99DA-6608-94CBAE512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45CA9703-F04D-7938-74B3-408A6A81D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E4985658-AD15-2B1B-4BDB-0AEFFEFDF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3ADF80-CE13-48C5-901D-F335520D57E3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06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E31378FD-B21A-8E10-4518-327A1F34F2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04920E08-B8DD-8D3D-C575-8AF0BAC72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BBDC4777-9B05-5DFB-E38E-39EFFA761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410980-6A32-4E98-B63A-457E20EA52D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69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A919A286-B817-E89D-6B42-99A6386D3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15F18A95-E5B8-8EBC-0DA0-1BE2C1D9B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0F697C9B-76AC-59C7-CA90-6733C72DF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5499B0-19E8-42DF-B695-1E198DA6C04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62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F252D87B-9ACA-3D44-4D0B-8D422B0E0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C006712D-D4A7-1E13-65E1-E884B4C4A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B9F19220-CDCA-0B0B-FCFC-E495E0C64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9406E-4FC6-4B5A-A902-AAA3034A131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2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xmlns="" id="{127F341A-2E1D-B4E0-B4A3-326BF3873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xmlns="" id="{2363155C-877A-D96F-AF3D-8B2423A55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xmlns="" id="{D6D6876C-35AC-120F-9813-98D51CFB1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22409C-C64A-4837-9B34-ADDBABCBA7E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21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xmlns="" id="{A92EA29B-3445-1CE4-6A84-1D1CD63CC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xmlns="" id="{9B01AE44-4080-9FD2-9285-3856CD21B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xmlns="" id="{2B522ABC-3A8A-98B1-5268-8F08F276B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BAF5EA-A1C4-4F33-807A-7EA5F694611D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8CF210C-AE73-EF3B-865A-0F2D8776EF37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7762FA5-1EE4-D94E-FD98-CE5A013DD7B2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B091F8E-08FD-66D9-9402-D9C95CB88758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65723CE9-C5B8-D2EB-F223-A37C461DD114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1C4D8440-C3F3-9456-3789-636110145A11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90F294C6-3B47-A3DE-B4F7-94E12D4CE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20E07FD3-E29B-F758-DA25-F425756B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934A-1AC7-4140-A54D-B73241BF52A4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BE88F52-26D2-4884-2CB5-01745A3A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FDFE91C7-2AAB-477A-184F-91AA6DC5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1CE07EFF-7ABE-4294-B394-64941DF574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23487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AB060D-99A3-4AAD-A130-63FD5FEC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61FA2-75F9-4309-94CE-3FD037DC3839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E76551-2FB2-8C99-BCBB-CBE97E9C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0B0D8-55D7-D4A8-216F-466515BD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A83C-2B13-4CEC-A18F-1983195EC5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91225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16A5C0-CEDD-01BD-DA14-7FA88F8F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4EB74-D3C5-42BE-B637-BBD8D3FE1FA7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B67F12-C0D4-0CD9-A6D0-6395EB63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244BBB-38DA-FDEA-2D88-78D70058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B0E9-E898-4E25-B149-CE39EEE11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389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27D9E3-E4AB-3712-680E-ADCC26CD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7A163-E664-478C-A9E0-CF1AA5BB6404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9414FC-0F9E-FAE8-884E-B1FA51B7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F6D74-6C14-799C-22B4-6734681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BA09-FE15-4270-B5AA-CD52C643F1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43037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DBC1C91-0B95-7492-2AE7-B337E6A69AC6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F7212E24-CE16-7805-B4E0-613196E961DF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E94A2456-0DAC-7043-E96B-4253AF8DBB3B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CD81B32B-4A22-B539-C346-47AEEB64D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1BC4EFD-620E-73A8-0B7E-47CED79C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8F62-E208-4EC8-800A-FC937076515C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0773C00A-C73C-032F-1F95-D6474B29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616E367D-C4EC-6554-ED8C-2E2562A8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EEAF0B7-A3A0-40DF-9617-EF186619A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43388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080C45B-857F-A00C-B77B-94D5AC22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4F5A-96F3-4B1B-8A81-19EE44516AC4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7997272-1525-22DF-9271-0C5C2DD4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164D432-9710-CDDD-7916-A409EBED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C910-4711-4640-AF1A-7283094407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8646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071EC4C-7C0B-8185-3242-C164B277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5C95-77A1-4EAD-B929-D22C34A7E446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9F249200-5B1C-7AAC-1AD9-C4058A57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61864705-EAF5-C984-0484-E8D6017E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080F-52E5-4E05-A434-9EAB5ACF20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44903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C523F49-6E87-EC42-C3CB-A735CC66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FC82-5AEA-4F26-A125-07E8B080474C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B5138F5B-CDAF-9E07-C66A-CEE74613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E3D85F6-75E9-2752-7748-07341FAC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4784-E650-4BFD-82C4-AC5C4F8DB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7188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ED33993-21B8-7C22-76D0-C8642695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DF85-EE8D-45AF-B231-B34789116E33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31324FB-4A42-8652-9062-DB47B32E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1EED192-F900-9CCC-9562-15B3A4B9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7676-D764-4557-BA49-A24E26C780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74001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FA64AEA-7395-E4BD-25C0-06E14914853F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3A202073-97B3-F521-F4EB-BC980EB9F6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6F0E1910-960F-2F3A-DCFD-01B67D81856D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9E4FC86D-5C51-78B9-3FFA-BF87AA18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98C4749F-04E3-8BEF-B92F-0A725EE6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928A-04F8-45D5-9CE2-C37782C3B82E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0018FA71-6E07-033C-2B29-F13FCC3A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CFBC53B1-5FD2-71E7-8337-3F3CF8F9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55B6-CBF8-4909-886F-D7492361B3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837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D1736DFA-DAD7-7069-7A9E-6F0482025BBE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31D55E79-304F-2AF4-C807-D870D02B64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259BAB18-E9C4-4F04-6EC3-0AFD244AC719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CFE391C4-E6D8-BDF3-DA01-5F0413EED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509AA949-1840-9A0B-3F2B-D0B3EF4F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8A15-ECF7-4E63-B3D1-8BEA6719651C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7B46E46C-BAA8-FF5E-BB78-C022116E0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3081-F20C-426B-A5DE-88FFDF1610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12903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BC4A03D-5A2E-026A-AA4C-0BB677E4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CDE9117-F28F-E8D8-2215-F172A1202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372AE1-B2A0-4892-7983-33EAA41AB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878D2FC-C9E4-4D6F-9EEE-3396BD1EDE18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55DBB8-D61E-EC6A-54CA-A1404A130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0695427F-4079-870F-021E-7D7C6759EE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ADC021EE-9169-9B63-8097-A6EC940277D0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D46DCEFE-F292-CD41-A8B4-05944AAC7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321D12-79B4-D7B8-2D31-3574E9287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01FF9CBF-24C1-42D4-8BCE-396E15BD98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0" r:id="rId2"/>
    <p:sldLayoutId id="2147484208" r:id="rId3"/>
    <p:sldLayoutId id="2147484201" r:id="rId4"/>
    <p:sldLayoutId id="2147484202" r:id="rId5"/>
    <p:sldLayoutId id="2147484203" r:id="rId6"/>
    <p:sldLayoutId id="2147484204" r:id="rId7"/>
    <p:sldLayoutId id="2147484209" r:id="rId8"/>
    <p:sldLayoutId id="2147484210" r:id="rId9"/>
    <p:sldLayoutId id="2147484205" r:id="rId10"/>
    <p:sldLayoutId id="214748420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D9220A-458B-667A-560F-BA0EA1784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nº12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Dezembro DE 2022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DBD8605-6A27-AC7F-A630-9AFA5BE49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i="1" dirty="0"/>
              <a:t>Pelotas, outubro de 2023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54C2E2-BCCE-BF92-42FA-8184D0B3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</a:t>
            </a:r>
            <a:r>
              <a:rPr lang="pt-BR" sz="4400" dirty="0"/>
              <a:t>setorial do emprego EM </a:t>
            </a:r>
            <a:r>
              <a:rPr lang="pt-BR" sz="4400" dirty="0" smtClean="0"/>
              <a:t>dez</a:t>
            </a:r>
            <a:r>
              <a:rPr lang="pt-BR" sz="4400" dirty="0" smtClean="0"/>
              <a:t>embro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4DC7FF-4085-F53E-CCA4-2B4EE98A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5" y="1121706"/>
            <a:ext cx="11877870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</a:t>
            </a:r>
            <a:r>
              <a:rPr lang="pt-BR" sz="3200" dirty="0" smtClean="0"/>
              <a:t>dez</a:t>
            </a:r>
            <a:r>
              <a:rPr lang="pt-BR" sz="3200" dirty="0" smtClean="0"/>
              <a:t>embro </a:t>
            </a:r>
            <a:r>
              <a:rPr lang="pt-BR" sz="3200" dirty="0"/>
              <a:t>(+50 vínculos) foi puxado principalmente pelo setor </a:t>
            </a:r>
            <a:r>
              <a:rPr lang="pt-BR" sz="3200" dirty="0" smtClean="0"/>
              <a:t>do </a:t>
            </a:r>
            <a:r>
              <a:rPr lang="pt-BR" sz="3200" dirty="0"/>
              <a:t>comércio (+163</a:t>
            </a:r>
            <a:r>
              <a:rPr lang="pt-BR" sz="3200" b="1" dirty="0"/>
              <a:t> </a:t>
            </a:r>
            <a:r>
              <a:rPr lang="pt-BR" sz="3200" dirty="0"/>
              <a:t>vínculos). Já o setor da indústria (</a:t>
            </a:r>
            <a:r>
              <a:rPr lang="pt-BR" sz="3200" dirty="0">
                <a:solidFill>
                  <a:srgbClr val="FF0000"/>
                </a:solidFill>
              </a:rPr>
              <a:t>-44 </a:t>
            </a:r>
            <a:r>
              <a:rPr lang="pt-BR" sz="3200" dirty="0"/>
              <a:t>vínculos</a:t>
            </a:r>
            <a:r>
              <a:rPr lang="pt-BR" sz="3200" dirty="0" smtClean="0"/>
              <a:t>), </a:t>
            </a:r>
            <a:r>
              <a:rPr lang="pt-BR" sz="3200" dirty="0"/>
              <a:t>o setor da agropecuária (</a:t>
            </a:r>
            <a:r>
              <a:rPr lang="pt-BR" sz="3200" dirty="0">
                <a:solidFill>
                  <a:srgbClr val="FF0000"/>
                </a:solidFill>
              </a:rPr>
              <a:t>-29 </a:t>
            </a:r>
            <a:r>
              <a:rPr lang="pt-BR" sz="3200" dirty="0"/>
              <a:t>vínculos), </a:t>
            </a:r>
            <a:r>
              <a:rPr lang="pt-BR" sz="3200" dirty="0" smtClean="0"/>
              <a:t>o de serviços </a:t>
            </a:r>
            <a:r>
              <a:rPr lang="pt-BR" sz="3200" dirty="0"/>
              <a:t>(</a:t>
            </a:r>
            <a:r>
              <a:rPr lang="pt-BR" sz="3200" dirty="0">
                <a:solidFill>
                  <a:srgbClr val="FF0000"/>
                </a:solidFill>
              </a:rPr>
              <a:t>-20 </a:t>
            </a:r>
            <a:r>
              <a:rPr lang="pt-BR" sz="3200" dirty="0"/>
              <a:t>vínculos)  e a construção (</a:t>
            </a:r>
            <a:r>
              <a:rPr lang="pt-BR" sz="3200" dirty="0">
                <a:solidFill>
                  <a:srgbClr val="FF0000"/>
                </a:solidFill>
              </a:rPr>
              <a:t>-20 </a:t>
            </a:r>
            <a:r>
              <a:rPr lang="pt-BR" sz="3200" dirty="0"/>
              <a:t>vínculos) apresentaram  saldos negativos.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185D4C-CED5-E9E4-E604-E78AE9FAF3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FCCF99-BC97-B7DF-6DC2-31CE9ECDEA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27DFF07-DA49-304C-D99E-C53D58216CE8}"/>
              </a:ext>
            </a:extLst>
          </p:cNvPr>
          <p:cNvSpPr txBox="1"/>
          <p:nvPr/>
        </p:nvSpPr>
        <p:spPr>
          <a:xfrm>
            <a:off x="4249738" y="6321425"/>
            <a:ext cx="3692525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C41C8475-5E29-021B-3B19-6D159D9B16FE}"/>
              </a:ext>
            </a:extLst>
          </p:cNvPr>
          <p:cNvGraphicFramePr>
            <a:graphicFrameLocks/>
          </p:cNvGraphicFramePr>
          <p:nvPr/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F88E61D-3241-2FB8-16D8-CD1737E56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237415"/>
              </p:ext>
            </p:extLst>
          </p:nvPr>
        </p:nvGraphicFramePr>
        <p:xfrm>
          <a:off x="671803" y="605739"/>
          <a:ext cx="1084839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F8A41E-9697-C245-AC69-F674CEFFF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4CCB56-6610-24B2-2E70-62271BC6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4943751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 no acumulado do ano </a:t>
            </a:r>
            <a:r>
              <a:rPr lang="pt-BR" sz="3200" dirty="0" smtClean="0"/>
              <a:t>(+</a:t>
            </a:r>
            <a:r>
              <a:rPr lang="pt-BR" sz="3200" dirty="0" smtClean="0"/>
              <a:t>1.01</a:t>
            </a:r>
            <a:r>
              <a:rPr lang="pt-BR" sz="3200" dirty="0" smtClean="0"/>
              <a:t>6 </a:t>
            </a:r>
            <a:r>
              <a:rPr lang="pt-BR" sz="3200" dirty="0"/>
              <a:t>vínculos) foi puxado principalmente pelo setor de serviços (+1.009 vínculos), seguido pela indústria (+92 vínculos), pela agropecuária (+50 vínculos) e </a:t>
            </a:r>
            <a:r>
              <a:rPr lang="pt-BR" sz="3200" dirty="0" smtClean="0"/>
              <a:t>pela </a:t>
            </a:r>
            <a:r>
              <a:rPr lang="pt-BR" sz="3200" dirty="0"/>
              <a:t>construção (+29 vínculos). O comércio (</a:t>
            </a:r>
            <a:r>
              <a:rPr lang="pt-BR" sz="3200" dirty="0">
                <a:solidFill>
                  <a:srgbClr val="FF0000"/>
                </a:solidFill>
              </a:rPr>
              <a:t>-214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49ECDF2-E3AA-6640-6C21-DF56E1349C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0126CF9-AE4F-833F-AA5B-07231487FF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5596BE4-CBB9-8700-6283-0208FB2ABA1E}"/>
              </a:ext>
            </a:extLst>
          </p:cNvPr>
          <p:cNvSpPr txBox="1"/>
          <p:nvPr/>
        </p:nvSpPr>
        <p:spPr>
          <a:xfrm>
            <a:off x="4249738" y="6484938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F46F277A-3448-DEED-729D-4448466340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011641"/>
              </p:ext>
            </p:extLst>
          </p:nvPr>
        </p:nvGraphicFramePr>
        <p:xfrm>
          <a:off x="485193" y="513183"/>
          <a:ext cx="11262048" cy="597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4AD00B-9B0E-758A-C583-76FB03F3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BA9DF5F-1369-5931-05EF-84F218EB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 no período de doze meses </a:t>
            </a:r>
            <a:r>
              <a:rPr lang="pt-BR" sz="3200" dirty="0" smtClean="0"/>
              <a:t>(+</a:t>
            </a:r>
            <a:r>
              <a:rPr lang="pt-BR" sz="3200" dirty="0" smtClean="0"/>
              <a:t>787</a:t>
            </a:r>
            <a:r>
              <a:rPr lang="pt-BR" sz="3200" dirty="0" smtClean="0"/>
              <a:t> </a:t>
            </a:r>
            <a:r>
              <a:rPr lang="pt-BR" sz="3200" dirty="0"/>
              <a:t>vínculos) foi puxado principalmente pelo setor de serviços </a:t>
            </a:r>
            <a:r>
              <a:rPr lang="pt-BR" sz="3200" dirty="0" smtClean="0"/>
              <a:t>(+</a:t>
            </a:r>
            <a:r>
              <a:rPr lang="pt-BR" sz="3200" dirty="0" smtClean="0"/>
              <a:t>999</a:t>
            </a:r>
            <a:r>
              <a:rPr lang="pt-BR" sz="3200" dirty="0" smtClean="0"/>
              <a:t> </a:t>
            </a:r>
            <a:r>
              <a:rPr lang="pt-BR" sz="3200" dirty="0"/>
              <a:t>vínculos), seguido pela agropecuária </a:t>
            </a:r>
            <a:r>
              <a:rPr lang="pt-BR" sz="3200" dirty="0" smtClean="0"/>
              <a:t>(+</a:t>
            </a:r>
            <a:r>
              <a:rPr lang="pt-BR" sz="3200" dirty="0" smtClean="0"/>
              <a:t>30</a:t>
            </a:r>
            <a:r>
              <a:rPr lang="pt-BR" sz="3200" dirty="0" smtClean="0"/>
              <a:t> vínculos). A indústria (</a:t>
            </a:r>
            <a:r>
              <a:rPr lang="pt-BR" sz="3200" dirty="0" smtClean="0">
                <a:solidFill>
                  <a:srgbClr val="FF0000"/>
                </a:solidFill>
              </a:rPr>
              <a:t>-138 </a:t>
            </a:r>
            <a:r>
              <a:rPr lang="pt-BR" sz="3200" dirty="0" smtClean="0"/>
              <a:t>vínculos), o </a:t>
            </a:r>
            <a:r>
              <a:rPr lang="pt-BR" sz="3200" dirty="0"/>
              <a:t>comércio (</a:t>
            </a:r>
            <a:r>
              <a:rPr lang="pt-BR" sz="3200" dirty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123 </a:t>
            </a:r>
            <a:r>
              <a:rPr lang="pt-BR" sz="3200" dirty="0"/>
              <a:t>vínculos) e a </a:t>
            </a:r>
            <a:r>
              <a:rPr lang="pt-BR" sz="3200" dirty="0" smtClean="0"/>
              <a:t>construção</a:t>
            </a:r>
            <a:r>
              <a:rPr lang="pt-BR" sz="3200" dirty="0" smtClean="0"/>
              <a:t> (</a:t>
            </a:r>
            <a:r>
              <a:rPr lang="pt-BR" sz="3200" dirty="0" smtClean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31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apresentaram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282EB3-11B0-D193-27E9-84D8FEA278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8C2828-62EA-9A2B-6B5C-7116D348F4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686B82D-A48D-ED97-080F-B4E0040CF6BD}"/>
              </a:ext>
            </a:extLst>
          </p:cNvPr>
          <p:cNvSpPr txBox="1"/>
          <p:nvPr/>
        </p:nvSpPr>
        <p:spPr>
          <a:xfrm>
            <a:off x="4249738" y="63103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041195"/>
              </p:ext>
            </p:extLst>
          </p:nvPr>
        </p:nvGraphicFramePr>
        <p:xfrm>
          <a:off x="844062" y="633046"/>
          <a:ext cx="10972800" cy="567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316219-AC92-FFB2-DE75-398BB2FA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xmlns="" id="{333D4D58-6B63-CC72-0E3D-8A5533155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6410" y="1544716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  <a:endParaRPr lang="pt-BR" altLang="pt-BR" sz="3200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dirty="0" smtClean="0"/>
              <a:t>Dados </a:t>
            </a:r>
            <a:r>
              <a:rPr lang="pt-BR" altLang="pt-BR" dirty="0"/>
              <a:t>atualizados em </a:t>
            </a:r>
            <a:r>
              <a:rPr lang="pt-BR" altLang="pt-BR" dirty="0" smtClean="0"/>
              <a:t>19/05/2023.</a:t>
            </a:r>
            <a:endParaRPr lang="pt-BR" altLang="pt-BR" sz="1400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D8988F-E6AD-AFC9-A4DA-15748701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C4A6EF-C709-464A-186F-8B5A5B4F8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39850"/>
            <a:ext cx="11657013" cy="52832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500" b="1" dirty="0"/>
              <a:t>OBSERVATÓRIO SOCIAL DO TRABALHO (IFISP/UFPEL)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/>
              <a:t>Fundador do Observatório: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/>
              <a:t>Prof. Francisco E. Beckenkamp </a:t>
            </a:r>
            <a:r>
              <a:rPr lang="pt-BR" sz="2300" b="1" dirty="0" smtClean="0"/>
              <a:t>Vargas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sz="2300" spc="-1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300" spc="-1" dirty="0" smtClean="0">
                <a:solidFill>
                  <a:srgbClr val="000000"/>
                </a:solidFill>
              </a:rPr>
              <a:t>Coordenador: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</a:t>
            </a:r>
            <a:r>
              <a:rPr lang="pt-BR" sz="2300" b="1" dirty="0"/>
              <a:t>Magno e Silva Barbosa (</a:t>
            </a:r>
            <a:r>
              <a:rPr lang="pt-BR" sz="2300" b="1" dirty="0" err="1"/>
              <a:t>PPGS</a:t>
            </a:r>
            <a:r>
              <a:rPr lang="pt-BR" sz="2300" b="1" dirty="0"/>
              <a:t>/UFPel)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dirty="0"/>
              <a:t>Coordenadora: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b="1" dirty="0"/>
              <a:t>Prof.ª Ana Paula F. D’Avila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dirty="0"/>
              <a:t>Bolsista de Iniciação Cientifica: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b="1" dirty="0"/>
              <a:t>Emerson Goularte Junior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4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016237-A199-AD3F-5135-4A560A70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Dezembro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5CFED086-E973-15BF-4672-788E7DD4A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058863"/>
            <a:ext cx="11791950" cy="538638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000" dirty="0"/>
              <a:t>	Segundo o Novo CAGED (Cadastro Geral de Empregados e Desempregados) da Secretaria Especial de Previdência e Trabalho do Ministério da Economia, no mês de dezembro de 2022 ocorreram, em Rio Grande, 1.467 admissões e 1.417 desligamentos, resultando em um saldo de +50 vínculos formais de emprego celetista. Com isso, a taxa de variação do emprego formal foi de +0,13%, com o estoque passando de 37.419 vínculos, em novembro, para 37.469 vínculos, em dezembro de 2022.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63CDA04-CBB3-4C24-848F-AD58430BBA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601C77-1CD5-43BD-D9A5-3091FF263A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76B161C-BFD7-0A72-4DAD-69E6113D7058}"/>
              </a:ext>
            </a:extLst>
          </p:cNvPr>
          <p:cNvSpPr txBox="1"/>
          <p:nvPr/>
        </p:nvSpPr>
        <p:spPr>
          <a:xfrm>
            <a:off x="4454525" y="62976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6596118-17F2-89AA-6FE0-70C12D351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517349"/>
              </p:ext>
            </p:extLst>
          </p:nvPr>
        </p:nvGraphicFramePr>
        <p:xfrm>
          <a:off x="582930" y="502920"/>
          <a:ext cx="11064240" cy="5794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4D5102-0F9D-9CD7-6A2E-1BB4A4EA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AE2BA260-714D-5812-4442-E0E5FD87F4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268413"/>
            <a:ext cx="11657013" cy="38481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3300" dirty="0"/>
              <a:t>	</a:t>
            </a:r>
            <a:r>
              <a:rPr lang="pt-BR" altLang="pt-BR" sz="3200" dirty="0"/>
              <a:t>No acumulado do ano, ocorreram, em Rio Grande, 17.189 admissões e 16.173 desligamentos, o que resultou em um saldo de +1.016 vínculos formais de emprego. Nesse período, o estoque passou de 36.346 vínculos, em dezembro de 2021, para 37.469 vínculos, em dezembro de 2022, o que corresponde a uma taxa de variação de +2,79%. 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2DC645-9FDC-9A8C-E834-185CA429BC5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C9F5671-D09C-781B-E73D-27E04E0A41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17F30B7-E625-A3C9-5BBB-500476CDD829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E12EDCF4-AE29-CDD7-5ED2-8BF4164312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61583"/>
              </p:ext>
            </p:extLst>
          </p:nvPr>
        </p:nvGraphicFramePr>
        <p:xfrm>
          <a:off x="640081" y="325437"/>
          <a:ext cx="11032516" cy="594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D4891D-C6A9-E18E-F98C-F54D0FB0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2CF1B906-9CD8-2DD6-CDCC-BA87DFD0AB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212850"/>
            <a:ext cx="11752263" cy="5205413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Rio Grande, 18.405 admissões e 17.618 desligamentos, o que resultou em um saldo de +787 vínculos formais de emprego. Nesse período, o estoque passou de 36.346 vínculos, em dezembro de 2021, para 37.469 vínculos, em dezembro de 2022, o que corresponde a uma taxa de variação de  +2,16%.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DDF239-C8B9-2BB8-3580-6B4DC6C1B27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43145F-C675-D358-BC81-279F957B0B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7B78B52E-C440-900B-3ACA-CC9C9C8C87A9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473F0B3E-058B-ECB4-819C-93F9C242143F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5B37666D-93F3-8D85-B7F3-F3C1CA0177CC}"/>
              </a:ext>
            </a:extLst>
          </p:cNvPr>
          <p:cNvGraphicFramePr>
            <a:graphicFrameLocks/>
          </p:cNvGraphicFramePr>
          <p:nvPr/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35B6547-6ACA-75F6-E7EC-4F1EBC0590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078835"/>
              </p:ext>
            </p:extLst>
          </p:nvPr>
        </p:nvGraphicFramePr>
        <p:xfrm>
          <a:off x="678287" y="613507"/>
          <a:ext cx="10916815" cy="562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D46622-1AED-8985-727F-DD733E0A98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AB5E09-4913-3FFA-69A6-5F9EF13198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6D3792C3-7FD0-7062-E50E-4C9B3A89E8A8}"/>
              </a:ext>
            </a:extLst>
          </p:cNvPr>
          <p:cNvSpPr txBox="1"/>
          <p:nvPr/>
        </p:nvSpPr>
        <p:spPr>
          <a:xfrm>
            <a:off x="4038600" y="6329363"/>
            <a:ext cx="3833813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B20630B9-98C2-9879-2BEA-2966C412A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646537"/>
              </p:ext>
            </p:extLst>
          </p:nvPr>
        </p:nvGraphicFramePr>
        <p:xfrm>
          <a:off x="644237" y="440532"/>
          <a:ext cx="10931236" cy="588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28A37-2995-5CA6-CB53-74518729FA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E5DAC2C-B719-9BF3-6409-D7054944A1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C4B2D1B-EF44-C78E-0DD0-EF70938E84DB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FB3A9C8B-2B10-1472-97E7-8DC55BBEA7FD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347D1641-98FD-E8E9-73F5-9059CA298B25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25E52B8-B3DF-DD97-3B7D-FB6E70E7D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806846"/>
              </p:ext>
            </p:extLst>
          </p:nvPr>
        </p:nvGraphicFramePr>
        <p:xfrm>
          <a:off x="678285" y="613507"/>
          <a:ext cx="10835428" cy="56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445</Words>
  <Application>Microsoft Office PowerPoint</Application>
  <PresentationFormat>Widescreen</PresentationFormat>
  <Paragraphs>137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nº12 Dezembro DE 2022 A conjuntura do emprego em RIO GRANDE-RS</vt:lpstr>
      <vt:lpstr>A conjuntura do emprego em Dezembro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dezembro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08 Desembro DE 2022 A conjuntura do emprego em RIO GRANDE-RS</dc:title>
  <dc:creator/>
  <cp:lastModifiedBy/>
  <cp:revision>6</cp:revision>
  <dcterms:created xsi:type="dcterms:W3CDTF">2018-01-27T01:43:35Z</dcterms:created>
  <dcterms:modified xsi:type="dcterms:W3CDTF">2023-10-24T17:07:46Z</dcterms:modified>
</cp:coreProperties>
</file>