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7" autoAdjust="0"/>
    <p:restoredTop sz="96980" autoAdjust="0"/>
  </p:normalViewPr>
  <p:slideViewPr>
    <p:cSldViewPr snapToGrid="0">
      <p:cViewPr>
        <p:scale>
          <a:sx n="66" d="100"/>
          <a:sy n="66" d="100"/>
        </p:scale>
        <p:origin x="1056" y="41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Julho%202022%20Pelotas\Dados%20Pelotas%20Julho%20202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Julho%202022%20Pelotas\Dados%20Pelotas%20Julho%202022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E:\2023\Observat&#243;rio%20Social%20do%20Trabalho\BOLETINS\Emerson%20-%20atualiza&#231;&#227;o%20boletins%20Pel%20e%20RG%20-%20MAR&#199;O%202022%20E%20ABRIL%20PELOTAS%2022\boletimedadosdejulho2022pelotas\Dados%20Pelotas%20Julho%202022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Julho%202022%20Pelotas\Dados%20Pelotas%20Julho%202022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Julho%202022%20Pelotas\Dados%20Pelotas%20Julho%202022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>
              <a:defRPr sz="2200"/>
            </a:pPr>
            <a:r>
              <a:rPr lang="pt-BR" sz="2200"/>
              <a:t>Movimentação do emprego formal celetista, admissões, desligamentos e saldo, Pelotas, julho de 2022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001104721407982E-2"/>
          <c:y val="0.18293914980244086"/>
          <c:w val="0.75197176434517399"/>
          <c:h val="0.79242107245999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'Adm, Desl e Saldo jul 22 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 e Saldo jul 22 '!$B$2</c:f>
              <c:numCache>
                <c:formatCode>#,##0</c:formatCode>
                <c:ptCount val="1"/>
                <c:pt idx="0">
                  <c:v>2186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7-4762-89D0-B9FD47D2B441}"/>
            </c:ext>
          </c:extLst>
        </c:ser>
        <c:ser>
          <c:idx val="1"/>
          <c:order val="1"/>
          <c:tx>
            <c:strRef>
              <c:f>'Adm, Desl e Saldo jul 22 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 e Saldo jul 22 '!$C$2</c:f>
              <c:numCache>
                <c:formatCode>#,##0</c:formatCode>
                <c:ptCount val="1"/>
                <c:pt idx="0">
                  <c:v>2188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7-4762-89D0-B9FD47D2B441}"/>
            </c:ext>
          </c:extLst>
        </c:ser>
        <c:ser>
          <c:idx val="2"/>
          <c:order val="2"/>
          <c:tx>
            <c:strRef>
              <c:f>'Adm, Desl e Saldo jul 22 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'Adm, Desl e Saldo jul 22 '!$D$2</c:f>
              <c:numCache>
                <c:formatCode>General</c:formatCode>
                <c:ptCount val="1"/>
                <c:pt idx="0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77-4762-89D0-B9FD47D2B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9604959"/>
        <c:axId val="1"/>
      </c:barChart>
      <c:catAx>
        <c:axId val="1849604959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84960495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169621803791925"/>
          <c:y val="0.50335013123359584"/>
          <c:w val="0.18478315581552371"/>
          <c:h val="0.22000734908136488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estoques de emprego formal celetista, Pelotas, julho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de 2021 a julho de 2022</a:t>
            </a:r>
            <a:endParaRPr lang="en-US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23643044569482777"/>
          <c:w val="0.9382909413722228"/>
          <c:h val="0.57812952002827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12m'!$L$22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 w="0">
              <a:solidFill>
                <a:schemeClr val="tx1"/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930-4337-868D-6190FE98075B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D62-4019-A0B9-DE956D0A67E6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D62-4019-A0B9-DE956D0A67E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930-4337-868D-6190FE98075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D62-4019-A0B9-DE956D0A67E6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930-4337-868D-6190FE98075B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6D62-4019-A0B9-DE956D0A67E6}"/>
              </c:ext>
            </c:extLst>
          </c:dPt>
          <c:dLbls>
            <c:dLbl>
              <c:idx val="1"/>
              <c:layout>
                <c:manualLayout>
                  <c:x val="-9.3766493927742757E-3"/>
                  <c:y val="-7.15981287237105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2-4019-A0B9-DE956D0A67E6}"/>
                </c:ext>
              </c:extLst>
            </c:dLbl>
            <c:dLbl>
              <c:idx val="3"/>
              <c:layout>
                <c:manualLayout>
                  <c:x val="-3.5162435222903538E-3"/>
                  <c:y val="-6.26483626332466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2-4019-A0B9-DE956D0A67E6}"/>
                </c:ext>
              </c:extLst>
            </c:dLbl>
            <c:dLbl>
              <c:idx val="4"/>
              <c:layout>
                <c:manualLayout>
                  <c:x val="-4.6883246963871812E-3"/>
                  <c:y val="-3.1324181316623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2-4019-A0B9-DE956D0A67E6}"/>
                </c:ext>
              </c:extLst>
            </c:dLbl>
            <c:dLbl>
              <c:idx val="5"/>
              <c:layout>
                <c:manualLayout>
                  <c:x val="-8.2045682186775784E-3"/>
                  <c:y val="-6.26483626332467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2-4019-A0B9-DE956D0A67E6}"/>
                </c:ext>
              </c:extLst>
            </c:dLbl>
            <c:dLbl>
              <c:idx val="7"/>
              <c:layout>
                <c:manualLayout>
                  <c:x val="-8.5951626513240184E-17"/>
                  <c:y val="-5.59360380653988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2-4019-A0B9-DE956D0A67E6}"/>
                </c:ext>
              </c:extLst>
            </c:dLbl>
            <c:dLbl>
              <c:idx val="8"/>
              <c:layout>
                <c:manualLayout>
                  <c:x val="-3.5162435222903538E-3"/>
                  <c:y val="-7.6073011768942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2-4019-A0B9-DE956D0A67E6}"/>
                </c:ext>
              </c:extLst>
            </c:dLbl>
            <c:dLbl>
              <c:idx val="10"/>
              <c:layout>
                <c:manualLayout>
                  <c:x val="-1.1720811740967845E-3"/>
                  <c:y val="-8.0547894814174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2-4019-A0B9-DE956D0A67E6}"/>
                </c:ext>
              </c:extLst>
            </c:dLbl>
            <c:dLbl>
              <c:idx val="12"/>
              <c:layout>
                <c:manualLayout>
                  <c:x val="-2.3441623481935689E-3"/>
                  <c:y val="-7.38355702463264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2-4019-A0B9-DE956D0A67E6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'período de 12m'!$K$23:$K$35</c:f>
              <c:numCache>
                <c:formatCode>mmm\-yy</c:formatCode>
                <c:ptCount val="13"/>
                <c:pt idx="0">
                  <c:v>44378</c:v>
                </c:pt>
                <c:pt idx="1">
                  <c:v>44409</c:v>
                </c:pt>
                <c:pt idx="2">
                  <c:v>44440</c:v>
                </c:pt>
                <c:pt idx="3">
                  <c:v>44470</c:v>
                </c:pt>
                <c:pt idx="4">
                  <c:v>44501</c:v>
                </c:pt>
                <c:pt idx="5">
                  <c:v>44531</c:v>
                </c:pt>
                <c:pt idx="6">
                  <c:v>44562</c:v>
                </c:pt>
                <c:pt idx="7">
                  <c:v>44593</c:v>
                </c:pt>
                <c:pt idx="8">
                  <c:v>44621</c:v>
                </c:pt>
                <c:pt idx="9">
                  <c:v>44652</c:v>
                </c:pt>
                <c:pt idx="10">
                  <c:v>44682</c:v>
                </c:pt>
                <c:pt idx="11">
                  <c:v>44713</c:v>
                </c:pt>
                <c:pt idx="12">
                  <c:v>44743</c:v>
                </c:pt>
              </c:numCache>
            </c:numRef>
          </c:cat>
          <c:val>
            <c:numRef>
              <c:f>'período de 12m'!$L$23:$L$35</c:f>
              <c:numCache>
                <c:formatCode>#,##0</c:formatCode>
                <c:ptCount val="13"/>
                <c:pt idx="0">
                  <c:v>57943</c:v>
                </c:pt>
                <c:pt idx="1">
                  <c:v>58284</c:v>
                </c:pt>
                <c:pt idx="2">
                  <c:v>58510</c:v>
                </c:pt>
                <c:pt idx="3">
                  <c:v>58944</c:v>
                </c:pt>
                <c:pt idx="4">
                  <c:v>60819</c:v>
                </c:pt>
                <c:pt idx="5">
                  <c:v>59456</c:v>
                </c:pt>
                <c:pt idx="6">
                  <c:v>59597</c:v>
                </c:pt>
                <c:pt idx="7">
                  <c:v>60011</c:v>
                </c:pt>
                <c:pt idx="8">
                  <c:v>60534</c:v>
                </c:pt>
                <c:pt idx="9">
                  <c:v>60729</c:v>
                </c:pt>
                <c:pt idx="10">
                  <c:v>60657</c:v>
                </c:pt>
                <c:pt idx="11">
                  <c:v>60966</c:v>
                </c:pt>
                <c:pt idx="12">
                  <c:v>60964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2-4019-A0B9-DE956D0A6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9619359"/>
        <c:axId val="1"/>
      </c:barChart>
      <c:dateAx>
        <c:axId val="1849619359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4961935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>
              <a:defRPr sz="2200"/>
            </a:pPr>
            <a:r>
              <a:rPr lang="pt-BR" sz="2200"/>
              <a:t>Movimentação do emprego formal celetista por setor da atividade econômica, admissões, desligamentos e saldos, julho de 2022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1592982516676751E-2"/>
          <c:y val="0.23274575981807624"/>
          <c:w val="0.77279742854713374"/>
          <c:h val="0.68540912529421949"/>
        </c:manualLayout>
      </c:layout>
      <c:barChart>
        <c:barDir val="col"/>
        <c:grouping val="clustered"/>
        <c:varyColors val="0"/>
        <c:ser>
          <c:idx val="0"/>
          <c:order val="0"/>
          <c:tx>
            <c:v>Admissões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7.61958244688191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3C-454A-A4DD-C4D498D94FD0}"/>
                </c:ext>
              </c:extLst>
            </c:dLbl>
            <c:dLbl>
              <c:idx val="1"/>
              <c:layout>
                <c:manualLayout>
                  <c:x val="-2.235831649270899E-3"/>
                  <c:y val="-6.0956659575055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3C-454A-A4DD-C4D498D94FD0}"/>
                </c:ext>
              </c:extLst>
            </c:dLbl>
            <c:dLbl>
              <c:idx val="2"/>
              <c:layout>
                <c:manualLayout>
                  <c:x val="-2.235831649270899E-3"/>
                  <c:y val="-7.83728480250710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3C-454A-A4DD-C4D498D94FD0}"/>
                </c:ext>
              </c:extLst>
            </c:dLbl>
            <c:dLbl>
              <c:idx val="3"/>
              <c:layout>
                <c:manualLayout>
                  <c:x val="-3.3537474739063484E-3"/>
                  <c:y val="-5.00715417937954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57-4EBC-97A3-3E9E0C104C1F}"/>
                </c:ext>
              </c:extLst>
            </c:dLbl>
            <c:dLbl>
              <c:idx val="4"/>
              <c:layout>
                <c:manualLayout>
                  <c:x val="-4.9188296283959772E-2"/>
                  <c:y val="-2.1770235562519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57-4EBC-97A3-3E9E0C104C1F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julho 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julho '!$B$2:$B$6</c:f>
              <c:numCache>
                <c:formatCode>General</c:formatCode>
                <c:ptCount val="5"/>
                <c:pt idx="0">
                  <c:v>24</c:v>
                </c:pt>
                <c:pt idx="1">
                  <c:v>741</c:v>
                </c:pt>
                <c:pt idx="2">
                  <c:v>376</c:v>
                </c:pt>
                <c:pt idx="3" formatCode="#,##0">
                  <c:v>166</c:v>
                </c:pt>
                <c:pt idx="4" formatCode="#,##0">
                  <c:v>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C-454A-A4DD-C4D498D94FD0}"/>
            </c:ext>
          </c:extLst>
        </c:ser>
        <c:ser>
          <c:idx val="1"/>
          <c:order val="1"/>
          <c:tx>
            <c:v>Desligamentos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70094004562835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3C-454A-A4DD-C4D498D94FD0}"/>
                </c:ext>
              </c:extLst>
            </c:dLbl>
            <c:dLbl>
              <c:idx val="1"/>
              <c:layout>
                <c:manualLayout>
                  <c:x val="3.5773306388334383E-2"/>
                  <c:y val="-4.57174946812914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57-4EBC-97A3-3E9E0C104C1F}"/>
                </c:ext>
              </c:extLst>
            </c:dLbl>
            <c:dLbl>
              <c:idx val="2"/>
              <c:layout>
                <c:manualLayout>
                  <c:x val="1.9004569018802559E-2"/>
                  <c:y val="-6.3133683131307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57-4EBC-97A3-3E9E0C104C1F}"/>
                </c:ext>
              </c:extLst>
            </c:dLbl>
            <c:dLbl>
              <c:idx val="3"/>
              <c:layout>
                <c:manualLayout>
                  <c:x val="2.0122484843438006E-2"/>
                  <c:y val="-4.5717494681291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3C-454A-A4DD-C4D498D94FD0}"/>
                </c:ext>
              </c:extLst>
            </c:dLbl>
            <c:dLbl>
              <c:idx val="4"/>
              <c:layout>
                <c:manualLayout>
                  <c:x val="-3.3537474739063484E-3"/>
                  <c:y val="-3.48323769000315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3C-454A-A4DD-C4D498D94FD0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julho 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julho '!$C$2:$C$6</c:f>
              <c:numCache>
                <c:formatCode>#,##0</c:formatCode>
                <c:ptCount val="5"/>
                <c:pt idx="0" formatCode="General">
                  <c:v>14</c:v>
                </c:pt>
                <c:pt idx="1">
                  <c:v>701</c:v>
                </c:pt>
                <c:pt idx="2" formatCode="General">
                  <c:v>323</c:v>
                </c:pt>
                <c:pt idx="3">
                  <c:v>234</c:v>
                </c:pt>
                <c:pt idx="4" formatCode="General">
                  <c:v>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3C-454A-A4DD-C4D498D94FD0}"/>
            </c:ext>
          </c:extLst>
        </c:ser>
        <c:ser>
          <c:idx val="2"/>
          <c:order val="2"/>
          <c:tx>
            <c:v>Saldo</c:v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550D8B0A-4E13-42B5-A66D-C726404A30A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E3C-454A-A4DD-C4D498D94FD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890FFF6-1BE4-4D87-A64F-F4AF1B98504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E3C-454A-A4DD-C4D498D94FD0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julho 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julho '!$D$2:$D$6</c:f>
              <c:numCache>
                <c:formatCode>General</c:formatCode>
                <c:ptCount val="5"/>
                <c:pt idx="0">
                  <c:v>10</c:v>
                </c:pt>
                <c:pt idx="1">
                  <c:v>40</c:v>
                </c:pt>
                <c:pt idx="2">
                  <c:v>53</c:v>
                </c:pt>
                <c:pt idx="3" formatCode="#,##0">
                  <c:v>-68</c:v>
                </c:pt>
                <c:pt idx="4">
                  <c:v>-37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3C-454A-A4DD-C4D498D94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83690015"/>
        <c:axId val="1"/>
      </c:barChart>
      <c:catAx>
        <c:axId val="1783690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78369001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974313815344612"/>
          <c:y val="0.43207986488054739"/>
          <c:w val="0.188574794642384"/>
          <c:h val="0.32304766841634219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 sz="2000" b="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[Dados Pelotas Julho 2022.xls]acumulado do ano set dinâmica!Tabela dinâmica2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/>
              <a:t>Movimentação do emprego formal celetista por setor da atividade econômica, admissões, desligamentos e saldos, Pelotas, acumulado do ano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2396310973480088E-2"/>
          <c:y val="0.21706186649838274"/>
          <c:w val="0.76480121538887968"/>
          <c:h val="0.69788473089659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 set dinâmica'!$B$3:$B$4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612556603529733E-2"/>
                  <c:y val="-5.45353953610045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36-4960-9E94-5DF2EB3AC3D1}"/>
                </c:ext>
              </c:extLst>
            </c:dLbl>
            <c:dLbl>
              <c:idx val="1"/>
              <c:layout>
                <c:manualLayout>
                  <c:x val="-2.6125566035297351E-2"/>
                  <c:y val="-4.58097321032438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36-4960-9E94-5DF2EB3AC3D1}"/>
                </c:ext>
              </c:extLst>
            </c:dLbl>
            <c:dLbl>
              <c:idx val="2"/>
              <c:layout>
                <c:manualLayout>
                  <c:x val="-1.703841263171561E-2"/>
                  <c:y val="-2.61769897732821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36-4960-9E94-5DF2EB3AC3D1}"/>
                </c:ext>
              </c:extLst>
            </c:dLbl>
            <c:dLbl>
              <c:idx val="3"/>
              <c:layout>
                <c:manualLayout>
                  <c:x val="-1.1358941754477101E-3"/>
                  <c:y val="-6.5442474433205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736-4960-9E94-5DF2EB3AC3D1}"/>
                </c:ext>
              </c:extLst>
            </c:dLbl>
            <c:dLbl>
              <c:idx val="4"/>
              <c:layout>
                <c:manualLayout>
                  <c:x val="-4.770755536880390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736-4960-9E94-5DF2EB3AC3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 set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do ano set dinâmica'!$B$5:$B$10</c:f>
              <c:numCache>
                <c:formatCode>General</c:formatCode>
                <c:ptCount val="5"/>
                <c:pt idx="0">
                  <c:v>142</c:v>
                </c:pt>
                <c:pt idx="1">
                  <c:v>5314</c:v>
                </c:pt>
                <c:pt idx="2">
                  <c:v>2791</c:v>
                </c:pt>
                <c:pt idx="3">
                  <c:v>1843</c:v>
                </c:pt>
                <c:pt idx="4">
                  <c:v>7021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6-4960-9E94-5DF2EB3AC3D1}"/>
            </c:ext>
          </c:extLst>
        </c:ser>
        <c:ser>
          <c:idx val="1"/>
          <c:order val="1"/>
          <c:tx>
            <c:strRef>
              <c:f>'acumulado do ano set dinâmica'!$C$3:$C$4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717883508954202E-3"/>
                  <c:y val="-4.5809732103243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36-4960-9E94-5DF2EB3AC3D1}"/>
                </c:ext>
              </c:extLst>
            </c:dLbl>
            <c:dLbl>
              <c:idx val="1"/>
              <c:layout>
                <c:manualLayout>
                  <c:x val="2.7261460210745041E-2"/>
                  <c:y val="-2.83584055877223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36-4960-9E94-5DF2EB3AC3D1}"/>
                </c:ext>
              </c:extLst>
            </c:dLbl>
            <c:dLbl>
              <c:idx val="2"/>
              <c:layout>
                <c:manualLayout>
                  <c:x val="3.1805036912535882E-2"/>
                  <c:y val="-4.14469004743634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36-4960-9E94-5DF2EB3AC3D1}"/>
                </c:ext>
              </c:extLst>
            </c:dLbl>
            <c:dLbl>
              <c:idx val="3"/>
              <c:layout>
                <c:manualLayout>
                  <c:x val="4.0892190316117474E-2"/>
                  <c:y val="-3.49026530310429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36-4960-9E94-5DF2EB3AC3D1}"/>
                </c:ext>
              </c:extLst>
            </c:dLbl>
            <c:dLbl>
              <c:idx val="4"/>
              <c:layout>
                <c:manualLayout>
                  <c:x val="3.634861361432664E-2"/>
                  <c:y val="-2.3995573958842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736-4960-9E94-5DF2EB3AC3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 set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do ano set dinâmica'!$C$5:$C$10</c:f>
              <c:numCache>
                <c:formatCode>General</c:formatCode>
                <c:ptCount val="5"/>
                <c:pt idx="0">
                  <c:v>115</c:v>
                </c:pt>
                <c:pt idx="1">
                  <c:v>5248</c:v>
                </c:pt>
                <c:pt idx="2">
                  <c:v>2448</c:v>
                </c:pt>
                <c:pt idx="3">
                  <c:v>2026</c:v>
                </c:pt>
                <c:pt idx="4">
                  <c:v>6057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6-4960-9E94-5DF2EB3AC3D1}"/>
            </c:ext>
          </c:extLst>
        </c:ser>
        <c:ser>
          <c:idx val="2"/>
          <c:order val="2"/>
          <c:tx>
            <c:strRef>
              <c:f>'acumulado do ano set dinâmica'!$D$3:$D$4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0446095158058758E-2"/>
                  <c:y val="-2.3995573958842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36-4960-9E94-5DF2EB3AC3D1}"/>
                </c:ext>
              </c:extLst>
            </c:dLbl>
            <c:dLbl>
              <c:idx val="2"/>
              <c:layout>
                <c:manualLayout>
                  <c:x val="1.249483592992481E-2"/>
                  <c:y val="-1.74513265155214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36-4960-9E94-5DF2EB3AC3D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0A37757-D1D3-44D0-B11C-FEDF3670AA1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736-4960-9E94-5DF2EB3AC3D1}"/>
                </c:ext>
              </c:extLst>
            </c:dLbl>
            <c:dLbl>
              <c:idx val="4"/>
              <c:layout>
                <c:manualLayout>
                  <c:x val="1.13589417544771E-2"/>
                  <c:y val="-2.83584055877224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736-4960-9E94-5DF2EB3AC3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 set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do ano set dinâmica'!$D$5:$D$10</c:f>
              <c:numCache>
                <c:formatCode>General</c:formatCode>
                <c:ptCount val="5"/>
                <c:pt idx="0">
                  <c:v>27</c:v>
                </c:pt>
                <c:pt idx="1">
                  <c:v>66</c:v>
                </c:pt>
                <c:pt idx="2">
                  <c:v>343</c:v>
                </c:pt>
                <c:pt idx="3">
                  <c:v>-183</c:v>
                </c:pt>
                <c:pt idx="4">
                  <c:v>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36-4960-9E94-5DF2EB3AC3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1295600"/>
        <c:axId val="1022193600"/>
      </c:barChart>
      <c:catAx>
        <c:axId val="75129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022193600"/>
        <c:crosses val="autoZero"/>
        <c:auto val="1"/>
        <c:lblAlgn val="ctr"/>
        <c:lblOffset val="100"/>
        <c:noMultiLvlLbl val="0"/>
      </c:catAx>
      <c:valAx>
        <c:axId val="102219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5129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Pelotas Julho 2022.xls]Planilha3!Tabela dinâmica3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 "/>
                <a:ea typeface="+mn-ea"/>
                <a:cs typeface="+mn-cs"/>
              </a:defRPr>
            </a:pPr>
            <a:r>
              <a:rPr lang="pt-BR" sz="2200" b="1" i="0" u="none" strike="noStrike" kern="1200" baseline="0" dirty="0">
                <a:solidFill>
                  <a:sysClr val="windowText" lastClr="000000"/>
                </a:solidFill>
                <a:latin typeface="Rockwell "/>
              </a:rPr>
              <a:t>Movimentação do emprego formal celetista por setor da atividade econômica, admissões,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Rockwell 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10609615229088E-2"/>
          <c:y val="0.21732077277084347"/>
          <c:w val="0.75037751493946048"/>
          <c:h val="0.697063545708540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Planilha3!$B$3:$B$4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091821240366054E-3"/>
                  <c:y val="-7.3517769064308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1BE-4521-87E2-EBBFBC4D7B79}"/>
                </c:ext>
              </c:extLst>
            </c:dLbl>
            <c:dLbl>
              <c:idx val="1"/>
              <c:layout>
                <c:manualLayout>
                  <c:x val="-4.4367284961464241E-2"/>
                  <c:y val="-6.05440451117834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10.101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1BE-4521-87E2-EBBFBC4D7B79}"/>
                </c:ext>
              </c:extLst>
            </c:dLbl>
            <c:dLbl>
              <c:idx val="2"/>
              <c:layout>
                <c:manualLayout>
                  <c:x val="-3.882137434128119E-2"/>
                  <c:y val="-6.48686197626252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BE-4521-87E2-EBBFBC4D7B79}"/>
                </c:ext>
              </c:extLst>
            </c:dLbl>
            <c:dLbl>
              <c:idx val="3"/>
              <c:layout>
                <c:manualLayout>
                  <c:x val="-6.6550927442196326E-3"/>
                  <c:y val="-5.1894895810100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C-4849-AE71-FFCEDB972970}"/>
                </c:ext>
              </c:extLst>
            </c:dLbl>
            <c:dLbl>
              <c:idx val="4"/>
              <c:layout>
                <c:manualLayout>
                  <c:x val="-5.4349924077793668E-2"/>
                  <c:y val="-6.486861976262511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12.237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DBC-4849-AE71-FFCEDB972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Planilha3!$B$5:$B$10</c:f>
              <c:numCache>
                <c:formatCode>General</c:formatCode>
                <c:ptCount val="5"/>
                <c:pt idx="0">
                  <c:v>220</c:v>
                </c:pt>
                <c:pt idx="1">
                  <c:v>10101</c:v>
                </c:pt>
                <c:pt idx="2">
                  <c:v>4896</c:v>
                </c:pt>
                <c:pt idx="3">
                  <c:v>5184</c:v>
                </c:pt>
                <c:pt idx="4">
                  <c:v>12237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BE-4521-87E2-EBBFBC4D7B79}"/>
            </c:ext>
          </c:extLst>
        </c:ser>
        <c:ser>
          <c:idx val="1"/>
          <c:order val="1"/>
          <c:tx>
            <c:strRef>
              <c:f>Planilha3!$C$3:$C$4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183642480732109E-3"/>
                  <c:y val="-2.16228732542083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BE-4521-87E2-EBBFBC4D7B79}"/>
                </c:ext>
              </c:extLst>
            </c:dLbl>
            <c:dLbl>
              <c:idx val="1"/>
              <c:layout>
                <c:manualLayout>
                  <c:x val="3.2166281597061516E-2"/>
                  <c:y val="-6.486861976262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BE-4521-87E2-EBBFBC4D7B79}"/>
                </c:ext>
              </c:extLst>
            </c:dLbl>
            <c:dLbl>
              <c:idx val="2"/>
              <c:layout>
                <c:manualLayout>
                  <c:x val="1.1091821240366055E-2"/>
                  <c:y val="-6.9193194413466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C-4849-AE71-FFCEDB972970}"/>
                </c:ext>
              </c:extLst>
            </c:dLbl>
            <c:dLbl>
              <c:idx val="3"/>
              <c:layout>
                <c:manualLayout>
                  <c:x val="2.9947917348988346E-2"/>
                  <c:y val="-7.78423437151501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BE-4521-87E2-EBBFBC4D7B79}"/>
                </c:ext>
              </c:extLst>
            </c:dLbl>
            <c:dLbl>
              <c:idx val="4"/>
              <c:layout>
                <c:manualLayout>
                  <c:x val="2.4402006728805319E-2"/>
                  <c:y val="-3.243430988131255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10.396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1BE-4521-87E2-EBBFBC4D7B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Planilha3!$C$5:$C$10</c:f>
              <c:numCache>
                <c:formatCode>General</c:formatCode>
                <c:ptCount val="5"/>
                <c:pt idx="0">
                  <c:v>167</c:v>
                </c:pt>
                <c:pt idx="1">
                  <c:v>9271</c:v>
                </c:pt>
                <c:pt idx="2">
                  <c:v>4490</c:v>
                </c:pt>
                <c:pt idx="3">
                  <c:v>5369</c:v>
                </c:pt>
                <c:pt idx="4">
                  <c:v>10396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BE-4521-87E2-EBBFBC4D7B79}"/>
            </c:ext>
          </c:extLst>
        </c:ser>
        <c:ser>
          <c:idx val="2"/>
          <c:order val="2"/>
          <c:tx>
            <c:strRef>
              <c:f>Planilha3!$D$3:$D$4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292824604768714E-2"/>
                  <c:y val="-1.94605859287875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BC-4849-AE71-FFCEDB972970}"/>
                </c:ext>
              </c:extLst>
            </c:dLbl>
            <c:dLbl>
              <c:idx val="1"/>
              <c:layout>
                <c:manualLayout>
                  <c:x val="1.6637731860549041E-2"/>
                  <c:y val="-1.94605859287876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C-4849-AE71-FFCEDB972970}"/>
                </c:ext>
              </c:extLst>
            </c:dLbl>
            <c:dLbl>
              <c:idx val="2"/>
              <c:layout>
                <c:manualLayout>
                  <c:x val="6.6550927442196326E-3"/>
                  <c:y val="-3.4596597206733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BC-4849-AE71-FFCEDB9729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A9B9257-25E0-410B-9852-5EB7A6A76A6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BE-4521-87E2-EBBFBC4D7B79}"/>
                </c:ext>
              </c:extLst>
            </c:dLbl>
            <c:dLbl>
              <c:idx val="4"/>
              <c:layout>
                <c:manualLayout>
                  <c:x val="1.2201003364402659E-2"/>
                  <c:y val="-3.8921171857575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BE-4521-87E2-EBBFBC4D7B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Planilha3!$D$5:$D$10</c:f>
              <c:numCache>
                <c:formatCode>General</c:formatCode>
                <c:ptCount val="5"/>
                <c:pt idx="0">
                  <c:v>53</c:v>
                </c:pt>
                <c:pt idx="1">
                  <c:v>830</c:v>
                </c:pt>
                <c:pt idx="2">
                  <c:v>406</c:v>
                </c:pt>
                <c:pt idx="3">
                  <c:v>-185</c:v>
                </c:pt>
                <c:pt idx="4">
                  <c:v>1851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BE-4521-87E2-EBBFBC4D7B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7483311"/>
        <c:axId val="1997488111"/>
      </c:barChart>
      <c:catAx>
        <c:axId val="1997483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97488111"/>
        <c:crosses val="autoZero"/>
        <c:auto val="1"/>
        <c:lblAlgn val="ctr"/>
        <c:lblOffset val="100"/>
        <c:noMultiLvlLbl val="0"/>
      </c:catAx>
      <c:valAx>
        <c:axId val="199748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97483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 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 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 "/>
              </a:rPr>
              <a:t> do emprego formal celetista, admissões, desligamentos e saldo, acumulado do ano de 2022</a:t>
            </a:r>
            <a:endParaRPr lang="pt-BR" sz="2200" b="1">
              <a:solidFill>
                <a:sysClr val="windowText" lastClr="000000"/>
              </a:solidFill>
              <a:latin typeface="Rockwell 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932293531097948E-2"/>
          <c:y val="0.18342439372203581"/>
          <c:w val="0.7513013998085446"/>
          <c:h val="0.79274581614046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ano'!$G$1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ano'!$G$2</c:f>
              <c:numCache>
                <c:formatCode>#,##0</c:formatCode>
                <c:ptCount val="1"/>
                <c:pt idx="0">
                  <c:v>17121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1-496F-AECF-8AC4A8B587A6}"/>
            </c:ext>
          </c:extLst>
        </c:ser>
        <c:ser>
          <c:idx val="1"/>
          <c:order val="1"/>
          <c:tx>
            <c:strRef>
              <c:f>'acumulado do ano'!$H$1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CF4-4CAE-98A9-8E12228DFF7B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15894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1-496F-AECF-8AC4A8B587A6}"/>
            </c:ext>
          </c:extLst>
        </c:ser>
        <c:ser>
          <c:idx val="2"/>
          <c:order val="2"/>
          <c:tx>
            <c:strRef>
              <c:f>'acumulado do ano'!$I$1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E1-496F-AECF-8AC4A8B58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9617439"/>
        <c:axId val="1"/>
      </c:barChart>
      <c:catAx>
        <c:axId val="1849617439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4961743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48404238112003"/>
          <c:y val="0.49251843525103156"/>
          <c:w val="0.18174698084550417"/>
          <c:h val="0.23083902354151276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>
              <a:defRPr sz="2200"/>
            </a:pPr>
            <a:r>
              <a:rPr lang="pt-BR" sz="2200"/>
              <a:t>Movimentação do emprego formal celetista, admissões, desligamentos e saldo, Pelotas, período de doze meses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2985412596493336E-2"/>
          <c:y val="0.1684821753128963"/>
          <c:w val="0.73641252174626737"/>
          <c:h val="0.8066978979636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'período de 12m'!$H$2</c:f>
              <c:numCache>
                <c:formatCode>#,##0</c:formatCode>
                <c:ptCount val="1"/>
                <c:pt idx="0">
                  <c:v>32648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D-4605-B780-0087F072CF2F}"/>
            </c:ext>
          </c:extLst>
        </c:ser>
        <c:ser>
          <c:idx val="1"/>
          <c:order val="1"/>
          <c:tx>
            <c:strRef>
              <c:f>'período de 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'período de 12m'!$I$2</c:f>
              <c:numCache>
                <c:formatCode>#,##0</c:formatCode>
                <c:ptCount val="1"/>
                <c:pt idx="0">
                  <c:v>29693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D-4605-B780-0087F072CF2F}"/>
            </c:ext>
          </c:extLst>
        </c:ser>
        <c:ser>
          <c:idx val="2"/>
          <c:order val="2"/>
          <c:tx>
            <c:strRef>
              <c:f>'período de 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'período de 12m'!$J$2</c:f>
              <c:numCache>
                <c:formatCode>#,##0</c:formatCode>
                <c:ptCount val="1"/>
                <c:pt idx="0">
                  <c:v>2955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2D-4605-B780-0087F072C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9605919"/>
        <c:axId val="1"/>
      </c:barChart>
      <c:catAx>
        <c:axId val="1849605919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84960591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251210609393797"/>
          <c:y val="0.42889028810658247"/>
          <c:w val="0.19248680201260149"/>
          <c:h val="0.29446719949855577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 dos s</a:t>
            </a: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aldos do emprego formal celetistas, Pelotas, julho de 2021 a julho de 2022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'período de 12m'!$B$23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94D-4D23-84AF-FCAEA263839D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4D-4D23-84AF-FCAEA263839D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94D-4D23-84AF-FCAEA263839D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4D-4D23-84AF-FCAEA263839D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94D-4D23-84AF-FCAEA263839D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BD1-478E-BD01-4D3C8E66E08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D1-478E-BD01-4D3C8E66E08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BD1-478E-BD01-4D3C8E66E08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BD1-478E-BD01-4D3C8E66E082}"/>
              </c:ext>
            </c:extLst>
          </c:dPt>
          <c:dLbls>
            <c:dLbl>
              <c:idx val="5"/>
              <c:tx>
                <c:rich>
                  <a:bodyPr/>
                  <a:lstStyle/>
                  <a:p>
                    <a:fld id="{F184EA23-ED41-493C-96BC-6DE71EFA02C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BD1-478E-BD01-4D3C8E66E08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43E8CA2-A7AC-4913-9983-B90959DB5DC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BD1-478E-BD01-4D3C8E66E08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DF9AD697-EB86-436B-8262-B9A178E3059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BD1-478E-BD01-4D3C8E66E08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4FA0B75B-69F0-49B5-8703-289B9D2D458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BD1-478E-BD01-4D3C8E66E082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'período de 12m'!$A$24:$A$36</c:f>
              <c:numCache>
                <c:formatCode>mmm\-yy</c:formatCode>
                <c:ptCount val="13"/>
                <c:pt idx="0">
                  <c:v>44378</c:v>
                </c:pt>
                <c:pt idx="1">
                  <c:v>44409</c:v>
                </c:pt>
                <c:pt idx="2">
                  <c:v>44440</c:v>
                </c:pt>
                <c:pt idx="3">
                  <c:v>44470</c:v>
                </c:pt>
                <c:pt idx="4">
                  <c:v>44501</c:v>
                </c:pt>
                <c:pt idx="5">
                  <c:v>44531</c:v>
                </c:pt>
                <c:pt idx="6">
                  <c:v>44562</c:v>
                </c:pt>
                <c:pt idx="7">
                  <c:v>44593</c:v>
                </c:pt>
                <c:pt idx="8">
                  <c:v>44621</c:v>
                </c:pt>
                <c:pt idx="9">
                  <c:v>44652</c:v>
                </c:pt>
                <c:pt idx="10">
                  <c:v>44682</c:v>
                </c:pt>
                <c:pt idx="11">
                  <c:v>44713</c:v>
                </c:pt>
                <c:pt idx="12">
                  <c:v>44743</c:v>
                </c:pt>
              </c:numCache>
            </c:numRef>
          </c:cat>
          <c:val>
            <c:numRef>
              <c:f>'período de 12m'!$B$24:$B$36</c:f>
              <c:numCache>
                <c:formatCode>General</c:formatCode>
                <c:ptCount val="13"/>
                <c:pt idx="0">
                  <c:v>215</c:v>
                </c:pt>
                <c:pt idx="1">
                  <c:v>341</c:v>
                </c:pt>
                <c:pt idx="2">
                  <c:v>226</c:v>
                </c:pt>
                <c:pt idx="3">
                  <c:v>434</c:v>
                </c:pt>
                <c:pt idx="4" formatCode="#,##0">
                  <c:v>1875</c:v>
                </c:pt>
                <c:pt idx="5" formatCode="#,##0">
                  <c:v>-1363</c:v>
                </c:pt>
                <c:pt idx="6">
                  <c:v>-140</c:v>
                </c:pt>
                <c:pt idx="7">
                  <c:v>414</c:v>
                </c:pt>
                <c:pt idx="8">
                  <c:v>523</c:v>
                </c:pt>
                <c:pt idx="9">
                  <c:v>195</c:v>
                </c:pt>
                <c:pt idx="10">
                  <c:v>-72</c:v>
                </c:pt>
                <c:pt idx="11">
                  <c:v>309</c:v>
                </c:pt>
                <c:pt idx="12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D1-478E-BD01-4D3C8E66E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9614079"/>
        <c:axId val="1"/>
      </c:barChart>
      <c:dateAx>
        <c:axId val="1849614079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49614079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0.07639</cdr:x>
      <cdr:y>0.70984</cdr:y>
    </cdr:from>
    <cdr:to>
      <cdr:x>0.07639</cdr:x>
      <cdr:y>0.77685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80A42B4B-31E1-0029-A7A0-543BDC1EEBAD}"/>
            </a:ext>
          </a:extLst>
        </cdr:cNvPr>
        <cdr:cNvCxnSpPr/>
      </cdr:nvCxnSpPr>
      <cdr:spPr>
        <a:xfrm xmlns:a="http://schemas.openxmlformats.org/drawingml/2006/main">
          <a:off x="867771" y="4140967"/>
          <a:ext cx="0" cy="3909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0.11611</cdr:x>
      <cdr:y>0.74976</cdr:y>
    </cdr:from>
    <cdr:to>
      <cdr:x>0.11611</cdr:x>
      <cdr:y>0.78727</cdr:y>
    </cdr:to>
    <cdr:cxnSp macro="">
      <cdr:nvCxnSpPr>
        <cdr:cNvPr id="4" name="Conector reto 3">
          <a:extLst xmlns:a="http://schemas.openxmlformats.org/drawingml/2006/main">
            <a:ext uri="{FF2B5EF4-FFF2-40B4-BE49-F238E27FC236}">
              <a16:creationId xmlns:a16="http://schemas.microsoft.com/office/drawing/2014/main" id="{4FE884D4-1984-8444-E17C-56303B07EAD6}"/>
            </a:ext>
          </a:extLst>
        </cdr:cNvPr>
        <cdr:cNvCxnSpPr/>
      </cdr:nvCxnSpPr>
      <cdr:spPr>
        <a:xfrm xmlns:a="http://schemas.openxmlformats.org/drawingml/2006/main">
          <a:off x="1319098" y="4373832"/>
          <a:ext cx="0" cy="2188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0.23053</cdr:x>
      <cdr:y>0.31125</cdr:y>
    </cdr:from>
    <cdr:to>
      <cdr:x>0.23053</cdr:x>
      <cdr:y>0.38061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id="{4FE884D4-1984-8444-E17C-56303B07EAD6}"/>
            </a:ext>
          </a:extLst>
        </cdr:cNvPr>
        <cdr:cNvCxnSpPr/>
      </cdr:nvCxnSpPr>
      <cdr:spPr>
        <a:xfrm xmlns:a="http://schemas.openxmlformats.org/drawingml/2006/main">
          <a:off x="2618875" y="1815736"/>
          <a:ext cx="0" cy="4046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0.38449</cdr:x>
      <cdr:y>0.5</cdr:y>
    </cdr:from>
    <cdr:to>
      <cdr:x>0.38449</cdr:x>
      <cdr:y>0.59474</cdr:y>
    </cdr:to>
    <cdr:cxnSp macro="">
      <cdr:nvCxnSpPr>
        <cdr:cNvPr id="7" name="Conector reto 6">
          <a:extLst xmlns:a="http://schemas.openxmlformats.org/drawingml/2006/main">
            <a:ext uri="{FF2B5EF4-FFF2-40B4-BE49-F238E27FC236}">
              <a16:creationId xmlns:a16="http://schemas.microsoft.com/office/drawing/2014/main" id="{A4B69F81-9AD4-C914-D24C-CB5DCFD05B81}"/>
            </a:ext>
          </a:extLst>
        </cdr:cNvPr>
        <cdr:cNvCxnSpPr/>
      </cdr:nvCxnSpPr>
      <cdr:spPr>
        <a:xfrm xmlns:a="http://schemas.openxmlformats.org/drawingml/2006/main">
          <a:off x="4367942" y="2916826"/>
          <a:ext cx="0" cy="55268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0.73793</cdr:x>
      <cdr:y>0.23641</cdr:y>
    </cdr:from>
    <cdr:to>
      <cdr:x>0.73793</cdr:x>
      <cdr:y>0.27491</cdr:y>
    </cdr:to>
    <cdr:cxnSp macro="">
      <cdr:nvCxnSpPr>
        <cdr:cNvPr id="8" name="Conector reto 7">
          <a:extLst xmlns:a="http://schemas.openxmlformats.org/drawingml/2006/main">
            <a:ext uri="{FF2B5EF4-FFF2-40B4-BE49-F238E27FC236}">
              <a16:creationId xmlns:a16="http://schemas.microsoft.com/office/drawing/2014/main" id="{A4B69F81-9AD4-C914-D24C-CB5DCFD05B81}"/>
            </a:ext>
          </a:extLst>
        </cdr:cNvPr>
        <cdr:cNvCxnSpPr/>
      </cdr:nvCxnSpPr>
      <cdr:spPr>
        <a:xfrm xmlns:a="http://schemas.openxmlformats.org/drawingml/2006/main">
          <a:off x="8383167" y="1379105"/>
          <a:ext cx="0" cy="22464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0.59083</cdr:x>
      <cdr:y>0.60984</cdr:y>
    </cdr:from>
    <cdr:to>
      <cdr:x>0.60369</cdr:x>
      <cdr:y>0.6645</cdr:y>
    </cdr:to>
    <cdr:cxnSp macro="">
      <cdr:nvCxnSpPr>
        <cdr:cNvPr id="12" name="Conector reto 11">
          <a:extLst xmlns:a="http://schemas.openxmlformats.org/drawingml/2006/main">
            <a:ext uri="{FF2B5EF4-FFF2-40B4-BE49-F238E27FC236}">
              <a16:creationId xmlns:a16="http://schemas.microsoft.com/office/drawing/2014/main" id="{AD0F494F-FE84-C53B-7FDF-F766D03990E7}"/>
            </a:ext>
          </a:extLst>
        </cdr:cNvPr>
        <cdr:cNvCxnSpPr/>
      </cdr:nvCxnSpPr>
      <cdr:spPr>
        <a:xfrm xmlns:a="http://schemas.openxmlformats.org/drawingml/2006/main" flipH="1">
          <a:off x="6712025" y="3557591"/>
          <a:ext cx="146132" cy="31886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0.42693</cdr:x>
      <cdr:y>0.5499</cdr:y>
    </cdr:from>
    <cdr:to>
      <cdr:x>0.4387</cdr:x>
      <cdr:y>0.62103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:a16="http://schemas.microsoft.com/office/drawing/2014/main" id="{B1C36D0A-781A-E659-3E34-B2E50C233FC6}"/>
            </a:ext>
          </a:extLst>
        </cdr:cNvPr>
        <cdr:cNvCxnSpPr/>
      </cdr:nvCxnSpPr>
      <cdr:spPr>
        <a:xfrm xmlns:a="http://schemas.openxmlformats.org/drawingml/2006/main" flipH="1">
          <a:off x="4850071" y="3207905"/>
          <a:ext cx="133693" cy="4149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0.27541</cdr:x>
      <cdr:y>0.35062</cdr:y>
    </cdr:from>
    <cdr:to>
      <cdr:x>0.30439</cdr:x>
      <cdr:y>0.40553</cdr:y>
    </cdr:to>
    <cdr:cxnSp macro="">
      <cdr:nvCxnSpPr>
        <cdr:cNvPr id="13" name="Conector reto 12">
          <a:extLst xmlns:a="http://schemas.openxmlformats.org/drawingml/2006/main">
            <a:ext uri="{FF2B5EF4-FFF2-40B4-BE49-F238E27FC236}">
              <a16:creationId xmlns:a16="http://schemas.microsoft.com/office/drawing/2014/main" id="{F66AA7AB-E1EE-FA90-12C6-1A9C17EB5312}"/>
            </a:ext>
          </a:extLst>
        </cdr:cNvPr>
        <cdr:cNvCxnSpPr/>
      </cdr:nvCxnSpPr>
      <cdr:spPr>
        <a:xfrm xmlns:a="http://schemas.openxmlformats.org/drawingml/2006/main" flipH="1">
          <a:off x="3128784" y="2045396"/>
          <a:ext cx="329213" cy="3203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0.53197</cdr:x>
      <cdr:y>0.65099</cdr:y>
    </cdr:from>
    <cdr:to>
      <cdr:x>0.54679</cdr:x>
      <cdr:y>0.7057</cdr:y>
    </cdr:to>
    <cdr:cxnSp macro="">
      <cdr:nvCxnSpPr>
        <cdr:cNvPr id="16" name="Conector reto 15">
          <a:extLst xmlns:a="http://schemas.openxmlformats.org/drawingml/2006/main">
            <a:ext uri="{FF2B5EF4-FFF2-40B4-BE49-F238E27FC236}">
              <a16:creationId xmlns:a16="http://schemas.microsoft.com/office/drawing/2014/main" id="{0AE2B29A-1D16-7C00-5D33-F72104C4E2AD}"/>
            </a:ext>
          </a:extLst>
        </cdr:cNvPr>
        <cdr:cNvCxnSpPr/>
      </cdr:nvCxnSpPr>
      <cdr:spPr>
        <a:xfrm xmlns:a="http://schemas.openxmlformats.org/drawingml/2006/main">
          <a:off x="6043425" y="3797642"/>
          <a:ext cx="168396" cy="3191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0.67457</cdr:x>
      <cdr:y>0.25142</cdr:y>
    </cdr:from>
    <cdr:to>
      <cdr:x>0.702</cdr:x>
      <cdr:y>0.29417</cdr:y>
    </cdr:to>
    <cdr:cxnSp macro="">
      <cdr:nvCxnSpPr>
        <cdr:cNvPr id="18" name="Conector reto 17">
          <a:extLst xmlns:a="http://schemas.openxmlformats.org/drawingml/2006/main">
            <a:ext uri="{FF2B5EF4-FFF2-40B4-BE49-F238E27FC236}">
              <a16:creationId xmlns:a16="http://schemas.microsoft.com/office/drawing/2014/main" id="{39306216-5C73-6FF1-E68F-C6EB9F9FD34C}"/>
            </a:ext>
          </a:extLst>
        </cdr:cNvPr>
        <cdr:cNvCxnSpPr/>
      </cdr:nvCxnSpPr>
      <cdr:spPr>
        <a:xfrm xmlns:a="http://schemas.openxmlformats.org/drawingml/2006/main">
          <a:off x="7663346" y="1466686"/>
          <a:ext cx="311728" cy="2493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ckwell" panose="02060603020205020403" pitchFamily="18" charset="0"/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ckwell" panose="02060603020205020403" pitchFamily="18" charset="0"/>
              </a:defRPr>
            </a:lvl1pPr>
          </a:lstStyle>
          <a:p>
            <a:fld id="{25891A0A-B3C8-445F-809B-C96D15FD34E6}" type="datetimeFigureOut">
              <a:rPr lang="pt-BR" smtClean="0"/>
              <a:pPr/>
              <a:t>08/08/2023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ckwell" panose="02060603020205020403" pitchFamily="18" charset="0"/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ckwell" panose="02060603020205020403" pitchFamily="18" charset="0"/>
              </a:defRPr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08/08/2023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07</a:t>
            </a:r>
            <a:br>
              <a:rPr lang="pt-BR" sz="5400" dirty="0"/>
            </a:br>
            <a:r>
              <a:rPr lang="pt-BR" sz="5400" dirty="0"/>
              <a:t>julho DE 2022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julho 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Pelotas, no mês de julho (</a:t>
            </a:r>
            <a:r>
              <a:rPr lang="pt-BR" sz="3200" dirty="0">
                <a:solidFill>
                  <a:srgbClr val="FF0000"/>
                </a:solidFill>
              </a:rPr>
              <a:t>-2 </a:t>
            </a:r>
            <a:r>
              <a:rPr lang="pt-BR" sz="3200" dirty="0"/>
              <a:t>vínculos), foi puxado principalmente pelo setor da indústria (</a:t>
            </a:r>
            <a:r>
              <a:rPr lang="pt-BR" sz="3200" dirty="0">
                <a:solidFill>
                  <a:srgbClr val="FF0000"/>
                </a:solidFill>
              </a:rPr>
              <a:t>-68 </a:t>
            </a:r>
            <a:r>
              <a:rPr lang="pt-BR" sz="3200" dirty="0"/>
              <a:t>vínculos),  seguido pelo setor de serviços (</a:t>
            </a:r>
            <a:r>
              <a:rPr lang="pt-BR" sz="3200" dirty="0">
                <a:solidFill>
                  <a:srgbClr val="FF0000"/>
                </a:solidFill>
              </a:rPr>
              <a:t>-37 </a:t>
            </a:r>
            <a:r>
              <a:rPr lang="pt-BR" sz="3200" dirty="0"/>
              <a:t>vínculos). Os demais setores apresentaram saldo positivo puxado pelo setor da construção civil (+53 vínculos), seguido pelo comércio (+40 vínculos) e pela agropecuária (+10 vínculos).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6C886AD-5914-2CC0-1C64-4A512C2AF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548512"/>
              </p:ext>
            </p:extLst>
          </p:nvPr>
        </p:nvGraphicFramePr>
        <p:xfrm>
          <a:off x="437322" y="487017"/>
          <a:ext cx="11360426" cy="5833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(+1.227 vínculos) foi puxado principalmente pelo setor de serviços (+974 vínculos), seguido pelo setor da construção (+343 vínculos) e pelo comércio (+66 vínculos). O setor da agropecuária (+27 vínculos) também apresentou saldo positivo. Já o setor da indústria (</a:t>
            </a:r>
            <a:r>
              <a:rPr lang="pt-BR" sz="3200" dirty="0">
                <a:solidFill>
                  <a:srgbClr val="FF0000"/>
                </a:solidFill>
              </a:rPr>
              <a:t>-183 </a:t>
            </a:r>
            <a:r>
              <a:rPr lang="pt-BR" sz="3200" dirty="0"/>
              <a:t>vínculos ) apresentou saldo negativo.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8873A84-ADB0-1A2B-EF6A-22CFE5DF85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545936"/>
              </p:ext>
            </p:extLst>
          </p:nvPr>
        </p:nvGraphicFramePr>
        <p:xfrm>
          <a:off x="529936" y="498763"/>
          <a:ext cx="11180619" cy="582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5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Pelotas no período de doze meses (+2.955 vínculos) foi puxado principalmente pelo setor de serviços (+1.851 vínculos), seguido pelo comércio (+830 vínculos) e pelo setor da construção civil (+406 vínculos). A agropecuária (+53 vínculos) também registrou saldo positivo. O setor da indústria (</a:t>
            </a:r>
            <a:r>
              <a:rPr lang="pt-BR" sz="3100" dirty="0">
                <a:solidFill>
                  <a:srgbClr val="FF0000"/>
                </a:solidFill>
              </a:rPr>
              <a:t>-185 </a:t>
            </a:r>
            <a:r>
              <a:rPr lang="pt-BR" sz="3100" dirty="0"/>
              <a:t>vínculos) foi o único que apresentou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C332A5C-5021-061C-8B12-F3161B0AB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635778"/>
              </p:ext>
            </p:extLst>
          </p:nvPr>
        </p:nvGraphicFramePr>
        <p:xfrm>
          <a:off x="447261" y="447261"/>
          <a:ext cx="11449878" cy="5873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altLang="pt-BR" sz="2400" dirty="0"/>
              <a:t>Dados atualizados em: 19/05/2023.</a:t>
            </a:r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 eaLnBrk="1" hangingPunct="1">
              <a:spcBef>
                <a:spcPts val="1213"/>
              </a:spcBef>
              <a:spcAft>
                <a:spcPts val="13"/>
              </a:spcAft>
              <a:buFont typeface="Wingdings" panose="05000000000000000000" pitchFamily="2" charset="2"/>
              <a:buNone/>
              <a:defRPr/>
            </a:pPr>
            <a:r>
              <a:rPr lang="pt-BR" altLang="pt-BR" sz="2400" dirty="0">
                <a:solidFill>
                  <a:srgbClr val="000000"/>
                </a:solidFill>
                <a:ea typeface="Microsoft YaHei" panose="020B0503020204020204" pitchFamily="34" charset="-122"/>
              </a:rPr>
              <a:t>Coordenador:</a:t>
            </a:r>
          </a:p>
          <a:p>
            <a:pPr marL="0" indent="0" eaLnBrk="1" hangingPunct="1">
              <a:spcBef>
                <a:spcPts val="1213"/>
              </a:spcBef>
              <a:spcAft>
                <a:spcPts val="13"/>
              </a:spcAft>
              <a:buFont typeface="Wingdings" panose="05000000000000000000" pitchFamily="2" charset="2"/>
              <a:buNone/>
              <a:defRPr/>
            </a:pPr>
            <a:r>
              <a:rPr lang="pt-BR" altLang="pt-BR" sz="2400" b="1" dirty="0">
                <a:solidFill>
                  <a:srgbClr val="000000"/>
                </a:solidFill>
                <a:ea typeface="Microsoft YaHei" panose="020B0503020204020204" pitchFamily="34" charset="-122"/>
              </a:rPr>
              <a:t>Prof. Attila Magno e Silva Barbosa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Coordenadora adjunta:</a:t>
            </a:r>
          </a:p>
          <a:p>
            <a:pPr marL="0" indent="0">
              <a:buNone/>
            </a:pPr>
            <a:r>
              <a:rPr lang="pt-BR" sz="2400" b="1" dirty="0"/>
              <a:t>Prof.ª Ana Paula F. D’Avila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Cientifica:</a:t>
            </a:r>
          </a:p>
          <a:p>
            <a:pPr marL="0" indent="0">
              <a:buNone/>
            </a:pPr>
            <a:r>
              <a:rPr lang="pt-BR" sz="2300" b="1" dirty="0"/>
              <a:t>Emerson </a:t>
            </a:r>
            <a:r>
              <a:rPr lang="pt-BR" sz="2300" b="1" dirty="0" err="1"/>
              <a:t>Goularte</a:t>
            </a:r>
            <a:r>
              <a:rPr lang="pt-BR" sz="2300" b="1" dirty="0"/>
              <a:t> Junior </a:t>
            </a:r>
            <a:endParaRPr lang="pt-BR" sz="23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julho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julho de 2022 ocorreram, em Pelotas,  2.186 admissões e  2.188 desligamentos, resultando em um saldo de </a:t>
            </a:r>
            <a:r>
              <a:rPr lang="pt-BR" sz="2800" dirty="0">
                <a:solidFill>
                  <a:srgbClr val="FF0000"/>
                </a:solidFill>
              </a:rPr>
              <a:t>-2 </a:t>
            </a:r>
            <a:r>
              <a:rPr lang="pt-BR" sz="2800" dirty="0"/>
              <a:t>vínculos formais de emprego celetista. Com isso, a taxa de variação do emprego formal foi de </a:t>
            </a:r>
            <a:r>
              <a:rPr lang="pt-BR" sz="2800" dirty="0">
                <a:solidFill>
                  <a:srgbClr val="FF0000"/>
                </a:solidFill>
              </a:rPr>
              <a:t>-0,00</a:t>
            </a:r>
            <a:r>
              <a:rPr lang="pt-BR" sz="2800" dirty="0"/>
              <a:t>% com o estoque passando de 60.966 vínculos em junho de 2022, para  60.964 vínculos em julho de 2022.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5B02E79-C14A-00E3-0FCB-E42BF3ADF4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174774"/>
              </p:ext>
            </p:extLst>
          </p:nvPr>
        </p:nvGraphicFramePr>
        <p:xfrm>
          <a:off x="457200" y="609600"/>
          <a:ext cx="11324122" cy="5669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17.121 admissões e 15.894 desligamentos, o que resultou em um saldo de +1.227 vínculos formais de emprego. Nesse período, o estoque passou de 59.456 vínculos, em dezembro de 2021, para 60.964 vínculos, em julho de 2022, o que corresponde a uma taxa de variação de +2,06%.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4F1DC46-FABE-6F3E-78D7-AB2116FD6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685001"/>
              </p:ext>
            </p:extLst>
          </p:nvPr>
        </p:nvGraphicFramePr>
        <p:xfrm>
          <a:off x="547007" y="408214"/>
          <a:ext cx="11283043" cy="5862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32.648 admissões e 29.693 desligamentos, o que resultou em um saldo de +2.955 vínculos formais de emprego. Nesse período, o estoque passou de 57.943 vínculos, em julho de 2021, para 60.964 vínculos, em julho de 2022, o que corresponde a uma taxa de variação de  +5,09%.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29651E0-77DA-B8AA-FC54-08D888077B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629622"/>
              </p:ext>
            </p:extLst>
          </p:nvPr>
        </p:nvGraphicFramePr>
        <p:xfrm>
          <a:off x="637591" y="613507"/>
          <a:ext cx="10916816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CC328AE-85F8-EDF1-643D-F2706CCAB8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516561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9F8CCF0-247C-60B4-40F5-18E60C4949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375381"/>
              </p:ext>
            </p:extLst>
          </p:nvPr>
        </p:nvGraphicFramePr>
        <p:xfrm>
          <a:off x="678285" y="61346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6A6B433-7DFB-5348-7D9B-879B3D3147C7}"/>
              </a:ext>
            </a:extLst>
          </p:cNvPr>
          <p:cNvCxnSpPr>
            <a:cxnSpLocks/>
          </p:cNvCxnSpPr>
          <p:nvPr/>
        </p:nvCxnSpPr>
        <p:spPr>
          <a:xfrm>
            <a:off x="2360487" y="3429000"/>
            <a:ext cx="0" cy="365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DC684923-9C86-4B6E-9240-2DB952954B29}"/>
              </a:ext>
            </a:extLst>
          </p:cNvPr>
          <p:cNvCxnSpPr>
            <a:cxnSpLocks/>
          </p:cNvCxnSpPr>
          <p:nvPr/>
        </p:nvCxnSpPr>
        <p:spPr>
          <a:xfrm>
            <a:off x="3947817" y="3044536"/>
            <a:ext cx="0" cy="384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E0424429-7745-73EE-4A05-8B30A3AE2A49}"/>
              </a:ext>
            </a:extLst>
          </p:cNvPr>
          <p:cNvCxnSpPr>
            <a:cxnSpLocks/>
          </p:cNvCxnSpPr>
          <p:nvPr/>
        </p:nvCxnSpPr>
        <p:spPr>
          <a:xfrm>
            <a:off x="4697056" y="2083377"/>
            <a:ext cx="0" cy="25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2B7A247-C95F-B6CE-430F-7C7481532286}"/>
              </a:ext>
            </a:extLst>
          </p:cNvPr>
          <p:cNvCxnSpPr/>
          <p:nvPr/>
        </p:nvCxnSpPr>
        <p:spPr>
          <a:xfrm>
            <a:off x="5492051" y="2820092"/>
            <a:ext cx="0" cy="365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0C47A695-3B95-3A0D-D0D1-18C835074C0B}"/>
              </a:ext>
            </a:extLst>
          </p:cNvPr>
          <p:cNvCxnSpPr>
            <a:cxnSpLocks/>
          </p:cNvCxnSpPr>
          <p:nvPr/>
        </p:nvCxnSpPr>
        <p:spPr>
          <a:xfrm>
            <a:off x="7058599" y="2431473"/>
            <a:ext cx="0" cy="388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74A3FB5A-F87D-67BB-33DB-E07972B8749A}"/>
              </a:ext>
            </a:extLst>
          </p:cNvPr>
          <p:cNvCxnSpPr>
            <a:cxnSpLocks/>
          </p:cNvCxnSpPr>
          <p:nvPr/>
        </p:nvCxnSpPr>
        <p:spPr>
          <a:xfrm>
            <a:off x="7840543" y="2078182"/>
            <a:ext cx="0" cy="395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155B342F-386F-CC69-2995-08099457D184}"/>
              </a:ext>
            </a:extLst>
          </p:cNvPr>
          <p:cNvCxnSpPr>
            <a:cxnSpLocks/>
          </p:cNvCxnSpPr>
          <p:nvPr/>
        </p:nvCxnSpPr>
        <p:spPr>
          <a:xfrm>
            <a:off x="9419086" y="1958815"/>
            <a:ext cx="0" cy="5152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5B84D3D-FF92-2262-09AE-162D5BC0174D}"/>
              </a:ext>
            </a:extLst>
          </p:cNvPr>
          <p:cNvCxnSpPr>
            <a:cxnSpLocks/>
          </p:cNvCxnSpPr>
          <p:nvPr/>
        </p:nvCxnSpPr>
        <p:spPr>
          <a:xfrm>
            <a:off x="10967915" y="1808018"/>
            <a:ext cx="0" cy="475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ersonalizada 1">
    <a:majorFont>
      <a:latin typeface="Rockwell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ersonalizada 1">
    <a:majorFont>
      <a:latin typeface="Rockwell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ersonalizada 1">
    <a:majorFont>
      <a:latin typeface="Rockwell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ersonalizada 1">
    <a:majorFont>
      <a:latin typeface="Rockwell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988</Words>
  <Application>Microsoft Office PowerPoint</Application>
  <PresentationFormat>Widescreen</PresentationFormat>
  <Paragraphs>128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Rockwell</vt:lpstr>
      <vt:lpstr>Rockwell </vt:lpstr>
      <vt:lpstr>Rockwell Condensed</vt:lpstr>
      <vt:lpstr>Wingdings</vt:lpstr>
      <vt:lpstr>Tipo de Madeira</vt:lpstr>
      <vt:lpstr>Boletim Informativo nº 07 julho DE 2022 A conjuntura do emprego em pelotas-RS</vt:lpstr>
      <vt:lpstr>A conjuntura do emprego em julho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2023-08-08T13:08:54Z</dcterms:modified>
</cp:coreProperties>
</file>