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21" r:id="rId9"/>
    <p:sldId id="298" r:id="rId10"/>
    <p:sldId id="294" r:id="rId11"/>
    <p:sldId id="305" r:id="rId12"/>
    <p:sldId id="315" r:id="rId13"/>
    <p:sldId id="322" r:id="rId14"/>
    <p:sldId id="323" r:id="rId15"/>
    <p:sldId id="32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17" autoAdjust="0"/>
    <p:restoredTop sz="96980" autoAdjust="0"/>
  </p:normalViewPr>
  <p:slideViewPr>
    <p:cSldViewPr snapToGrid="0">
      <p:cViewPr>
        <p:scale>
          <a:sx n="45" d="100"/>
          <a:sy n="45" d="100"/>
        </p:scale>
        <p:origin x="1166" y="8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2023\Observat&#243;rio%20Social%20do%20Trabalho\Observat&#243;rio%20Social%20do%20Trabalho\BOLETINS%20PUBLICADOS%202022\PELOTAS%202022\MAIO%202022\Dados%20maio%202022%20Pelotas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2023\Observat&#243;rio%20Social%20do%20Trabalho\Observat&#243;rio%20Social%20do%20Trabalho\BOLETINS%20PUBLICADOS%202022\PELOTAS%202022\MAIO%202022\Dados%20maio%202022%20Pelotas.xls" TargetMode="External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2023\Observat&#243;rio%20Social%20do%20Trabalho\Observat&#243;rio%20Social%20do%20Trabalho\BOLETINS%20PUBLICADOS%202022\PELOTAS%202022\MAIO%202022\Dados%20maio%202022%20Pelotas.xls" TargetMode="External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3\Observat&#243;rio%20Social%20do%20Trabalho\Observat&#243;rio%20Social%20do%20Trabalho\BOLETINS%20PUBLICADOS%202022\PELOTAS%202022\MAIO%202022\Dados%20maio%202022%20Pelotas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3\Observat&#243;rio%20Social%20do%20Trabalho\Observat&#243;rio%20Social%20do%20Trabalho\BOLETINS%20PUBLICADOS%202022\PELOTAS%202022\MAIO%202022\Dados%20maio%202022%20Pelotas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2023\Observat&#243;rio%20Social%20do%20Trabalho\Observat&#243;rio%20Social%20do%20Trabalho\BOLETINS%20PUBLICADOS%202022\PELOTAS%202022\MAIO%202022\Dados%20maio%202022%20Pelota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23\Observat&#243;rio%20Social%20do%20Trabalho\Observat&#243;rio%20Social%20do%20Trabalho\BOLETINS%20PUBLICADOS%202022\PELOTAS%202022\MAIO%202022\Dados%20maio%202022%20Pelotas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2023\Observat&#243;rio%20Social%20do%20Trabalho\Observat&#243;rio%20Social%20do%20Trabalho\BOLETINS%20PUBLICADOS%202022\PELOTAS%202022\MAIO%202022\Dados%20maio%202022%20Pelotas.xls" TargetMode="External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saldos, Pelotas, maio de 2022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'Adm, Desl e Saldo'!$B$2</c:f>
              <c:numCache>
                <c:formatCode>#,##0</c:formatCode>
                <c:ptCount val="1"/>
                <c:pt idx="0">
                  <c:v>2329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14-4C62-AB87-E8053988E874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'Adm, Desl e Saldo'!$C$2</c:f>
              <c:numCache>
                <c:formatCode>#,##0</c:formatCode>
                <c:ptCount val="1"/>
                <c:pt idx="0">
                  <c:v>2401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14-4C62-AB87-E8053988E874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A14-4C62-AB87-E8053988E8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'Adm, Desl e Saldo'!$D$2</c:f>
              <c:numCache>
                <c:formatCode>General</c:formatCode>
                <c:ptCount val="1"/>
                <c:pt idx="0">
                  <c:v>-72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14-4C62-AB87-E8053988E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1422191"/>
        <c:axId val="1"/>
      </c:barChart>
      <c:catAx>
        <c:axId val="361422191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6142219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064093231488318"/>
          <c:y val="0.44116373841262257"/>
          <c:w val="0.21333993980238256"/>
          <c:h val="0.23479011314451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</a:t>
            </a:r>
            <a:r>
              <a:rPr lang="en-US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mensal dos e</a:t>
            </a:r>
            <a:r>
              <a:rPr lang="en-US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stoques de emprego formal</a:t>
            </a:r>
            <a:r>
              <a:rPr lang="en-US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celetista, Pelotas, maio de 2021 a maio de 2022</a:t>
            </a:r>
            <a:endParaRPr lang="en-US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6788465281525131E-2"/>
          <c:y val="0.18720673219727679"/>
          <c:w val="0.94031864180341029"/>
          <c:h val="0.62735323352582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'Período de doze meses'!$K$20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441623481935689E-3"/>
                  <c:y val="-2.013693915658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43-46B6-9DE0-68F5F536B121}"/>
                </c:ext>
              </c:extLst>
            </c:dLbl>
            <c:dLbl>
              <c:idx val="1"/>
              <c:layout>
                <c:manualLayout>
                  <c:x val="-3.5162435222903751E-3"/>
                  <c:y val="-7.83104532915583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43-46B6-9DE0-68F5F536B121}"/>
                </c:ext>
              </c:extLst>
            </c:dLbl>
            <c:dLbl>
              <c:idx val="2"/>
              <c:layout>
                <c:manualLayout>
                  <c:x val="3.51624352229035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43-46B6-9DE0-68F5F536B121}"/>
                </c:ext>
              </c:extLst>
            </c:dLbl>
            <c:dLbl>
              <c:idx val="3"/>
              <c:layout>
                <c:manualLayout>
                  <c:x val="-1.7581217611451812E-2"/>
                  <c:y val="-6.71232456784786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43-46B6-9DE0-68F5F536B121}"/>
                </c:ext>
              </c:extLst>
            </c:dLbl>
            <c:dLbl>
              <c:idx val="5"/>
              <c:layout>
                <c:manualLayout>
                  <c:x val="-1.1720811740967845E-3"/>
                  <c:y val="-4.027394740708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43-46B6-9DE0-68F5F536B121}"/>
                </c:ext>
              </c:extLst>
            </c:dLbl>
            <c:dLbl>
              <c:idx val="6"/>
              <c:layout>
                <c:manualLayout>
                  <c:x val="-3.5162435222903538E-3"/>
                  <c:y val="-3.57990643618552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43-46B6-9DE0-68F5F536B121}"/>
                </c:ext>
              </c:extLst>
            </c:dLbl>
            <c:dLbl>
              <c:idx val="8"/>
              <c:layout>
                <c:manualLayout>
                  <c:x val="-3.5162435222903538E-3"/>
                  <c:y val="-0.100684868517717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43-46B6-9DE0-68F5F536B121}"/>
                </c:ext>
              </c:extLst>
            </c:dLbl>
            <c:dLbl>
              <c:idx val="10"/>
              <c:layout>
                <c:manualLayout>
                  <c:x val="-1.0548730566870975E-2"/>
                  <c:y val="-6.04109211106307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43-46B6-9DE0-68F5F536B121}"/>
                </c:ext>
              </c:extLst>
            </c:dLbl>
            <c:dLbl>
              <c:idx val="11"/>
              <c:layout>
                <c:manualLayout>
                  <c:x val="1.8753298785548551E-2"/>
                  <c:y val="-2.4611856748775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43-46B6-9DE0-68F5F536B121}"/>
                </c:ext>
              </c:extLst>
            </c:dLbl>
            <c:dLbl>
              <c:idx val="12"/>
              <c:layout>
                <c:manualLayout>
                  <c:x val="-5.8604058704839227E-3"/>
                  <c:y val="-0.114109517653413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43-46B6-9DE0-68F5F536B1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'Período de doze meses'!$J$21:$J$33</c:f>
              <c:numCache>
                <c:formatCode>mmm\-yy</c:formatCode>
                <c:ptCount val="13"/>
                <c:pt idx="0">
                  <c:v>44317</c:v>
                </c:pt>
                <c:pt idx="1">
                  <c:v>44348</c:v>
                </c:pt>
                <c:pt idx="2">
                  <c:v>44378</c:v>
                </c:pt>
                <c:pt idx="3">
                  <c:v>44409</c:v>
                </c:pt>
                <c:pt idx="4">
                  <c:v>44440</c:v>
                </c:pt>
                <c:pt idx="5">
                  <c:v>44470</c:v>
                </c:pt>
                <c:pt idx="6">
                  <c:v>44501</c:v>
                </c:pt>
                <c:pt idx="7">
                  <c:v>44531</c:v>
                </c:pt>
                <c:pt idx="8">
                  <c:v>44562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  <c:pt idx="12">
                  <c:v>44682</c:v>
                </c:pt>
              </c:numCache>
            </c:numRef>
          </c:cat>
          <c:val>
            <c:numRef>
              <c:f>'Período de doze meses'!$K$21:$K$33</c:f>
              <c:numCache>
                <c:formatCode>#,##0</c:formatCode>
                <c:ptCount val="13"/>
                <c:pt idx="0">
                  <c:v>57347</c:v>
                </c:pt>
                <c:pt idx="1">
                  <c:v>57728</c:v>
                </c:pt>
                <c:pt idx="2">
                  <c:v>57943</c:v>
                </c:pt>
                <c:pt idx="3">
                  <c:v>58284</c:v>
                </c:pt>
                <c:pt idx="4">
                  <c:v>58510</c:v>
                </c:pt>
                <c:pt idx="5">
                  <c:v>58944</c:v>
                </c:pt>
                <c:pt idx="6">
                  <c:v>60819</c:v>
                </c:pt>
                <c:pt idx="7">
                  <c:v>59456</c:v>
                </c:pt>
                <c:pt idx="8">
                  <c:v>59597</c:v>
                </c:pt>
                <c:pt idx="9">
                  <c:v>60011</c:v>
                </c:pt>
                <c:pt idx="10">
                  <c:v>60534</c:v>
                </c:pt>
                <c:pt idx="11">
                  <c:v>60729</c:v>
                </c:pt>
                <c:pt idx="12">
                  <c:v>60657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43-46B6-9DE0-68F5F536B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9405407"/>
        <c:axId val="1"/>
      </c:barChart>
      <c:dateAx>
        <c:axId val="599405407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9940540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Pelotas maio de 2022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7896590946290228E-2"/>
          <c:y val="0.25113046811031164"/>
          <c:w val="0.7728602433800319"/>
          <c:h val="0.65462796815386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maio'!$B$1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760473727226465E-2"/>
                  <c:y val="-5.75251302242122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70-4581-8772-BEBA5CA0B2BC}"/>
                </c:ext>
              </c:extLst>
            </c:dLbl>
            <c:dLbl>
              <c:idx val="1"/>
              <c:layout>
                <c:manualLayout>
                  <c:x val="-2.9777490363573057E-2"/>
                  <c:y val="-3.54000801379766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70-4581-8772-BEBA5CA0B2BC}"/>
                </c:ext>
              </c:extLst>
            </c:dLbl>
            <c:dLbl>
              <c:idx val="2"/>
              <c:layout>
                <c:manualLayout>
                  <c:x val="-2.5196337999946392E-2"/>
                  <c:y val="-5.08876151983415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070-4581-8772-BEBA5CA0B2BC}"/>
                </c:ext>
              </c:extLst>
            </c:dLbl>
            <c:dLbl>
              <c:idx val="3"/>
              <c:layout>
                <c:manualLayout>
                  <c:x val="-2.7486914181759744E-2"/>
                  <c:y val="-3.98250901552237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070-4581-8772-BEBA5CA0B2BC}"/>
                </c:ext>
              </c:extLst>
            </c:dLbl>
            <c:dLbl>
              <c:idx val="4"/>
              <c:layout>
                <c:manualLayout>
                  <c:x val="-5.7264404545332801E-3"/>
                  <c:y val="-4.2037595163847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070-4581-8772-BEBA5CA0B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maio'!$A$2:$A$6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maio'!$B$2:$B$6</c:f>
              <c:numCache>
                <c:formatCode>General</c:formatCode>
                <c:ptCount val="5"/>
                <c:pt idx="0">
                  <c:v>23</c:v>
                </c:pt>
                <c:pt idx="1">
                  <c:v>793</c:v>
                </c:pt>
                <c:pt idx="2">
                  <c:v>381</c:v>
                </c:pt>
                <c:pt idx="3" formatCode="#,##0">
                  <c:v>209</c:v>
                </c:pt>
                <c:pt idx="4" formatCode="#,##0">
                  <c:v>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0-4581-8772-BEBA5CA0B2BC}"/>
            </c:ext>
          </c:extLst>
        </c:ser>
        <c:ser>
          <c:idx val="1"/>
          <c:order val="1"/>
          <c:tx>
            <c:strRef>
              <c:f>'Setorial maio'!$C$1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4358642727199472E-3"/>
                  <c:y val="-9.29252103621888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70-4581-8772-BEBA5CA0B2BC}"/>
                </c:ext>
              </c:extLst>
            </c:dLbl>
            <c:dLbl>
              <c:idx val="1"/>
              <c:layout>
                <c:manualLayout>
                  <c:x val="3.2068066545386367E-2"/>
                  <c:y val="-2.43375550948589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70-4581-8772-BEBA5CA0B2BC}"/>
                </c:ext>
              </c:extLst>
            </c:dLbl>
            <c:dLbl>
              <c:idx val="2"/>
              <c:layout>
                <c:manualLayout>
                  <c:x val="2.9777490363573057E-2"/>
                  <c:y val="-4.20375951638473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070-4581-8772-BEBA5CA0B2BC}"/>
                </c:ext>
              </c:extLst>
            </c:dLbl>
            <c:dLbl>
              <c:idx val="3"/>
              <c:layout>
                <c:manualLayout>
                  <c:x val="1.8324609454506414E-2"/>
                  <c:y val="-3.0975070120729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070-4581-8772-BEBA5CA0B2BC}"/>
                </c:ext>
              </c:extLst>
            </c:dLbl>
            <c:dLbl>
              <c:idx val="4"/>
              <c:layout>
                <c:manualLayout>
                  <c:x val="3.2068066545386284E-2"/>
                  <c:y val="-2.43375550948589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070-4581-8772-BEBA5CA0B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maio'!$A$2:$A$6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maio'!$C$2:$C$6</c:f>
              <c:numCache>
                <c:formatCode>#,##0</c:formatCode>
                <c:ptCount val="5"/>
                <c:pt idx="0" formatCode="General">
                  <c:v>10</c:v>
                </c:pt>
                <c:pt idx="1">
                  <c:v>811</c:v>
                </c:pt>
                <c:pt idx="2" formatCode="General">
                  <c:v>425</c:v>
                </c:pt>
                <c:pt idx="3">
                  <c:v>303</c:v>
                </c:pt>
                <c:pt idx="4" formatCode="General">
                  <c:v>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0-4581-8772-BEBA5CA0B2BC}"/>
            </c:ext>
          </c:extLst>
        </c:ser>
        <c:ser>
          <c:idx val="2"/>
          <c:order val="2"/>
          <c:tx>
            <c:strRef>
              <c:f>'Setorial maio'!$D$1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3743457090879851E-2"/>
                  <c:y val="-1.77000400689882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070-4581-8772-BEBA5CA0B2B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C547E69-E453-40E6-8245-D7317B36982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070-4581-8772-BEBA5CA0B2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478B2C6-CA53-43D0-9B6F-BD3943E1F82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070-4581-8772-BEBA5CA0B2B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CA25871-BE0E-4DF6-B440-0CDB0C9556D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070-4581-8772-BEBA5CA0B2BC}"/>
                </c:ext>
              </c:extLst>
            </c:dLbl>
            <c:dLbl>
              <c:idx val="4"/>
              <c:layout>
                <c:manualLayout>
                  <c:x val="1.1452880909066477E-2"/>
                  <c:y val="-5.53126252155885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070-4581-8772-BEBA5CA0B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maio'!$A$2:$A$6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maio'!$D$2:$D$6</c:f>
              <c:numCache>
                <c:formatCode>General</c:formatCode>
                <c:ptCount val="5"/>
                <c:pt idx="0">
                  <c:v>13</c:v>
                </c:pt>
                <c:pt idx="1">
                  <c:v>-18</c:v>
                </c:pt>
                <c:pt idx="2">
                  <c:v>-44</c:v>
                </c:pt>
                <c:pt idx="3" formatCode="#,##0">
                  <c:v>-94</c:v>
                </c:pt>
                <c:pt idx="4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70-4581-8772-BEBA5CA0B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30106175"/>
        <c:axId val="1"/>
      </c:barChart>
      <c:catAx>
        <c:axId val="730106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010617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08261625136358"/>
          <c:y val="0.54280449916491846"/>
          <c:w val="0.18991697711396879"/>
          <c:h val="0.198050290235848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maio 2022 Pelotas.xls]dinâmica acumulado ano set!Tabela dinâmica3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/>
              <a:t>Movimentação do emprego formal celetista por setor da atividade econômica, admissões, desligamentos e saldos, Pelotas, acumulado do ano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501367399005196E-2"/>
          <c:y val="0.2508303793061526"/>
          <c:w val="0.77149129086136958"/>
          <c:h val="0.65667053849275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acumulado ano set'!$B$3:$B$4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8275058275058279E-3"/>
                  <c:y val="-1.30295810818690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FD-42E5-8179-B77120773A13}"/>
                </c:ext>
              </c:extLst>
            </c:dLbl>
            <c:dLbl>
              <c:idx val="1"/>
              <c:layout>
                <c:manualLayout>
                  <c:x val="-4.1958041958041939E-2"/>
                  <c:y val="-8.03490833381923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FD-42E5-8179-B77120773A13}"/>
                </c:ext>
              </c:extLst>
            </c:dLbl>
            <c:dLbl>
              <c:idx val="2"/>
              <c:layout>
                <c:manualLayout>
                  <c:x val="-3.0303030303030346E-2"/>
                  <c:y val="-7.81774864912141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FD-42E5-8179-B77120773A13}"/>
                </c:ext>
              </c:extLst>
            </c:dLbl>
            <c:dLbl>
              <c:idx val="3"/>
              <c:layout>
                <c:manualLayout>
                  <c:x val="-3.2634032634032722E-2"/>
                  <c:y val="-6.29763085623669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FD-42E5-8179-B77120773A13}"/>
                </c:ext>
              </c:extLst>
            </c:dLbl>
            <c:dLbl>
              <c:idx val="4"/>
              <c:layout>
                <c:manualLayout>
                  <c:x val="-3.37995337995338E-2"/>
                  <c:y val="-3.0402355857694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FD-42E5-8179-B77120773A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 set'!$A$5:$A$10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 set'!$B$5:$B$10</c:f>
              <c:numCache>
                <c:formatCode>General</c:formatCode>
                <c:ptCount val="5"/>
                <c:pt idx="0">
                  <c:v>94</c:v>
                </c:pt>
                <c:pt idx="1">
                  <c:v>3823</c:v>
                </c:pt>
                <c:pt idx="2">
                  <c:v>2005</c:v>
                </c:pt>
                <c:pt idx="3">
                  <c:v>1385</c:v>
                </c:pt>
                <c:pt idx="4">
                  <c:v>5223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D-42E5-8179-B77120773A13}"/>
            </c:ext>
          </c:extLst>
        </c:ser>
        <c:ser>
          <c:idx val="1"/>
          <c:order val="1"/>
          <c:tx>
            <c:strRef>
              <c:f>'dinâmica acumulado ano set'!$C$3:$C$4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29763085623670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FD-42E5-8179-B77120773A13}"/>
                </c:ext>
              </c:extLst>
            </c:dLbl>
            <c:dLbl>
              <c:idx val="1"/>
              <c:layout>
                <c:manualLayout>
                  <c:x val="2.9137529137529136E-2"/>
                  <c:y val="-4.99467274804979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FD-42E5-8179-B77120773A13}"/>
                </c:ext>
              </c:extLst>
            </c:dLbl>
            <c:dLbl>
              <c:idx val="2"/>
              <c:layout>
                <c:manualLayout>
                  <c:x val="2.3310023310023312E-2"/>
                  <c:y val="-9.772185811401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FD-42E5-8179-B77120773A13}"/>
                </c:ext>
              </c:extLst>
            </c:dLbl>
            <c:dLbl>
              <c:idx val="3"/>
              <c:layout>
                <c:manualLayout>
                  <c:x val="1.3986013986013986E-2"/>
                  <c:y val="-5.21183243274761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FD-42E5-8179-B77120773A13}"/>
                </c:ext>
              </c:extLst>
            </c:dLbl>
            <c:dLbl>
              <c:idx val="4"/>
              <c:layout>
                <c:manualLayout>
                  <c:x val="2.9137529137529053E-2"/>
                  <c:y val="-1.73727747758253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EFD-42E5-8179-B77120773A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 set'!$A$5:$A$10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 set'!$C$5:$C$10</c:f>
              <c:numCache>
                <c:formatCode>General</c:formatCode>
                <c:ptCount val="5"/>
                <c:pt idx="0">
                  <c:v>90</c:v>
                </c:pt>
                <c:pt idx="1">
                  <c:v>3819</c:v>
                </c:pt>
                <c:pt idx="2">
                  <c:v>1806</c:v>
                </c:pt>
                <c:pt idx="3">
                  <c:v>1564</c:v>
                </c:pt>
                <c:pt idx="4">
                  <c:v>4331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FD-42E5-8179-B77120773A13}"/>
            </c:ext>
          </c:extLst>
        </c:ser>
        <c:ser>
          <c:idx val="2"/>
          <c:order val="2"/>
          <c:tx>
            <c:strRef>
              <c:f>'dinâmica acumulado ano set'!$D$3:$D$4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8.1585081585081373E-3"/>
                  <c:y val="-1.73727747758252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FD-42E5-8179-B77120773A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FBE941F-E448-4A53-A7D2-D621F305CBF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EFD-42E5-8179-B77120773A13}"/>
                </c:ext>
              </c:extLst>
            </c:dLbl>
            <c:dLbl>
              <c:idx val="2"/>
              <c:layout>
                <c:manualLayout>
                  <c:x val="8.1585081585081581E-3"/>
                  <c:y val="-1.7372774775825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FD-42E5-8179-B77120773A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04D98F8-29C6-4ADF-AB03-48A41A22D7D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EFD-42E5-8179-B77120773A13}"/>
                </c:ext>
              </c:extLst>
            </c:dLbl>
            <c:dLbl>
              <c:idx val="4"/>
              <c:layout>
                <c:manualLayout>
                  <c:x val="2.2144522144522057E-2"/>
                  <c:y val="-3.90887432456070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FD-42E5-8179-B77120773A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acumulado ano set'!$A$5:$A$10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acumulado ano set'!$D$5:$D$10</c:f>
              <c:numCache>
                <c:formatCode>General</c:formatCode>
                <c:ptCount val="5"/>
                <c:pt idx="0">
                  <c:v>4</c:v>
                </c:pt>
                <c:pt idx="1">
                  <c:v>-6</c:v>
                </c:pt>
                <c:pt idx="2">
                  <c:v>199</c:v>
                </c:pt>
                <c:pt idx="3">
                  <c:v>-179</c:v>
                </c:pt>
                <c:pt idx="4">
                  <c:v>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FD-42E5-8179-B77120773A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0103775"/>
        <c:axId val="730110975"/>
      </c:barChart>
      <c:catAx>
        <c:axId val="730103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30110975"/>
        <c:crosses val="autoZero"/>
        <c:auto val="1"/>
        <c:lblAlgn val="ctr"/>
        <c:lblOffset val="100"/>
        <c:noMultiLvlLbl val="0"/>
      </c:catAx>
      <c:valAx>
        <c:axId val="730110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30103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49615476387127"/>
          <c:y val="0.399801410033222"/>
          <c:w val="0.18384184057412403"/>
          <c:h val="0.21452333192721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maio 2022 Pelotas.xls]dinâmica 12m setorial!Tabela dinâmica6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 dirty="0"/>
              <a:t>Movimentação do emprego formal celetista por setor da atividade econômica, admissões, desligamentos e saldos, Pelotas,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'dinâmica 12m setorial'!$B$3:$B$4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9.2879251305474555E-3"/>
                  <c:y val="-8.7395278349660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17-4F1F-86BB-9FB3C47F2722}"/>
                </c:ext>
              </c:extLst>
            </c:dLbl>
            <c:dLbl>
              <c:idx val="1"/>
              <c:layout>
                <c:manualLayout>
                  <c:x val="-2.0897831543731774E-2"/>
                  <c:y val="-4.58825211335717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10.004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D17-4F1F-86BB-9FB3C47F2722}"/>
                </c:ext>
              </c:extLst>
            </c:dLbl>
            <c:dLbl>
              <c:idx val="2"/>
              <c:layout>
                <c:manualLayout>
                  <c:x val="-2.9024766032960843E-2"/>
                  <c:y val="-6.7731340720987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17-4F1F-86BB-9FB3C47F2722}"/>
                </c:ext>
              </c:extLst>
            </c:dLbl>
            <c:dLbl>
              <c:idx val="3"/>
              <c:layout>
                <c:manualLayout>
                  <c:x val="-1.160990641318432E-2"/>
                  <c:y val="-8.95801603084021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D17-4F1F-86BB-9FB3C47F27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11.876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2D17-4F1F-86BB-9FB3C47F27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12m setorial'!$A$5:$A$10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12m setorial'!$B$5:$B$10</c:f>
              <c:numCache>
                <c:formatCode>General</c:formatCode>
                <c:ptCount val="5"/>
                <c:pt idx="0">
                  <c:v>183</c:v>
                </c:pt>
                <c:pt idx="1">
                  <c:v>10004</c:v>
                </c:pt>
                <c:pt idx="2">
                  <c:v>4805</c:v>
                </c:pt>
                <c:pt idx="3">
                  <c:v>5370</c:v>
                </c:pt>
                <c:pt idx="4">
                  <c:v>11876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7-4F1F-86BB-9FB3C47F2722}"/>
            </c:ext>
          </c:extLst>
        </c:ser>
        <c:ser>
          <c:idx val="1"/>
          <c:order val="1"/>
          <c:tx>
            <c:strRef>
              <c:f>'dinâmica 12m setorial'!$C$3:$C$4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642291271428717E-17"/>
                  <c:y val="-3.9327875257347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17-4F1F-86BB-9FB3C47F2722}"/>
                </c:ext>
              </c:extLst>
            </c:dLbl>
            <c:dLbl>
              <c:idx val="1"/>
              <c:layout>
                <c:manualLayout>
                  <c:x val="1.9736840902413344E-2"/>
                  <c:y val="-1.9663937628673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17-4F1F-86BB-9FB3C47F2722}"/>
                </c:ext>
              </c:extLst>
            </c:dLbl>
            <c:dLbl>
              <c:idx val="2"/>
              <c:layout>
                <c:manualLayout>
                  <c:x val="1.8575850261094911E-2"/>
                  <c:y val="-5.02522850510549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D17-4F1F-86BB-9FB3C47F2722}"/>
                </c:ext>
              </c:extLst>
            </c:dLbl>
            <c:dLbl>
              <c:idx val="3"/>
              <c:layout>
                <c:manualLayout>
                  <c:x val="2.4380803467686986E-2"/>
                  <c:y val="-3.714299329860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D17-4F1F-86BB-9FB3C47F2722}"/>
                </c:ext>
              </c:extLst>
            </c:dLbl>
            <c:dLbl>
              <c:idx val="4"/>
              <c:layout>
                <c:manualLayout>
                  <c:x val="2.3219812826368553E-2"/>
                  <c:y val="-2.184881958741515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9.986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2D17-4F1F-86BB-9FB3C47F27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12m setorial'!$A$5:$A$10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12m setorial'!$C$5:$C$10</c:f>
              <c:numCache>
                <c:formatCode>General</c:formatCode>
                <c:ptCount val="5"/>
                <c:pt idx="0">
                  <c:v>157</c:v>
                </c:pt>
                <c:pt idx="1">
                  <c:v>9047</c:v>
                </c:pt>
                <c:pt idx="2">
                  <c:v>4485</c:v>
                </c:pt>
                <c:pt idx="3">
                  <c:v>5489</c:v>
                </c:pt>
                <c:pt idx="4">
                  <c:v>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17-4F1F-86BB-9FB3C47F2722}"/>
            </c:ext>
          </c:extLst>
        </c:ser>
        <c:ser>
          <c:idx val="2"/>
          <c:order val="2"/>
          <c:tx>
            <c:strRef>
              <c:f>'dinâmica 12m setorial'!$D$3:$D$4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8575850261094932E-2"/>
                  <c:y val="-2.84034654636396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17-4F1F-86BB-9FB3C47F2722}"/>
                </c:ext>
              </c:extLst>
            </c:dLbl>
            <c:dLbl>
              <c:idx val="1"/>
              <c:layout>
                <c:manualLayout>
                  <c:x val="1.9736840902413386E-2"/>
                  <c:y val="-5.68069309272793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17-4F1F-86BB-9FB3C47F2722}"/>
                </c:ext>
              </c:extLst>
            </c:dLbl>
            <c:dLbl>
              <c:idx val="2"/>
              <c:layout>
                <c:manualLayout>
                  <c:x val="1.0448915771865802E-2"/>
                  <c:y val="-1.7479055669932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D17-4F1F-86BB-9FB3C47F27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32E8BF5-5E63-4BBD-B68D-715AEEBA5B5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D17-4F1F-86BB-9FB3C47F2722}"/>
                </c:ext>
              </c:extLst>
            </c:dLbl>
            <c:dLbl>
              <c:idx val="4"/>
              <c:layout>
                <c:manualLayout>
                  <c:x val="1.9736840902413344E-2"/>
                  <c:y val="-1.31092917524490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D17-4F1F-86BB-9FB3C47F27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12m setorial'!$A$5:$A$10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12m setorial'!$D$5:$D$10</c:f>
              <c:numCache>
                <c:formatCode>General</c:formatCode>
                <c:ptCount val="5"/>
                <c:pt idx="0">
                  <c:v>26</c:v>
                </c:pt>
                <c:pt idx="1">
                  <c:v>947</c:v>
                </c:pt>
                <c:pt idx="2">
                  <c:v>320</c:v>
                </c:pt>
                <c:pt idx="3">
                  <c:v>-119</c:v>
                </c:pt>
                <c:pt idx="4">
                  <c:v>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17-4F1F-86BB-9FB3C47F27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1420271"/>
        <c:axId val="361422671"/>
      </c:barChart>
      <c:catAx>
        <c:axId val="361420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361422671"/>
        <c:crosses val="autoZero"/>
        <c:auto val="1"/>
        <c:lblAlgn val="ctr"/>
        <c:lblOffset val="100"/>
        <c:noMultiLvlLbl val="0"/>
      </c:catAx>
      <c:valAx>
        <c:axId val="361422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361420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2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en-US" sz="22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</a:t>
            </a:r>
            <a:r>
              <a:rPr lang="en-US" sz="22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emprego</a:t>
            </a:r>
            <a:r>
              <a:rPr lang="en-US" sz="22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formal </a:t>
            </a:r>
            <a:r>
              <a:rPr lang="en-US" sz="2200" b="1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celetista</a:t>
            </a:r>
            <a:r>
              <a:rPr lang="en-US" sz="22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admissões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desligamentos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e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saldo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, Pelotas,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acumulado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</a:t>
            </a:r>
            <a:r>
              <a:rPr lang="en-US" sz="2200" b="1" baseline="0" dirty="0" err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ano</a:t>
            </a:r>
            <a:r>
              <a:rPr lang="en-US" sz="22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2022</a:t>
            </a:r>
            <a:endParaRPr lang="en-US" sz="22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7363572334052605E-2"/>
          <c:y val="0.18950673736578949"/>
          <c:w val="0.73784436061797898"/>
          <c:h val="0.7855790268146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ano'!$B$10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ano'!$B$11</c:f>
              <c:numCache>
                <c:formatCode>#,##0</c:formatCode>
                <c:ptCount val="1"/>
                <c:pt idx="0">
                  <c:v>12530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4-4834-9335-B1E616464035}"/>
            </c:ext>
          </c:extLst>
        </c:ser>
        <c:ser>
          <c:idx val="1"/>
          <c:order val="1"/>
          <c:tx>
            <c:strRef>
              <c:f>'Acumulado do ano'!$C$10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ano'!$C$11</c:f>
              <c:numCache>
                <c:formatCode>#,##0</c:formatCode>
                <c:ptCount val="1"/>
                <c:pt idx="0">
                  <c:v>11610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4-4834-9335-B1E616464035}"/>
            </c:ext>
          </c:extLst>
        </c:ser>
        <c:ser>
          <c:idx val="2"/>
          <c:order val="2"/>
          <c:tx>
            <c:strRef>
              <c:f>'Acumulado do ano'!$D$10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ano'!$D$11</c:f>
              <c:numCache>
                <c:formatCode>#,##0</c:formatCode>
                <c:ptCount val="1"/>
                <c:pt idx="0">
                  <c:v>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14-4834-9335-B1E616464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2084463"/>
        <c:axId val="1"/>
      </c:barChart>
      <c:catAx>
        <c:axId val="652084463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2084463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835712694451841"/>
          <c:y val="0.58552596117521027"/>
          <c:w val="0.21333993980238256"/>
          <c:h val="0.23479011314451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período de doze meses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8452218261055398E-2"/>
          <c:y val="0.17750760321234166"/>
          <c:w val="0.74094573537323194"/>
          <c:h val="0.79767247006418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'Período de doze meses'!$I$1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'Período de doze meses'!$I$2</c:f>
              <c:numCache>
                <c:formatCode>#,##0</c:formatCode>
                <c:ptCount val="1"/>
                <c:pt idx="0">
                  <c:v>32238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7-4373-90BD-C39737484315}"/>
            </c:ext>
          </c:extLst>
        </c:ser>
        <c:ser>
          <c:idx val="1"/>
          <c:order val="1"/>
          <c:tx>
            <c:strRef>
              <c:f>'Período de doze meses'!$J$1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'Período de doze meses'!$J$2</c:f>
              <c:numCache>
                <c:formatCode>#,##0</c:formatCode>
                <c:ptCount val="1"/>
                <c:pt idx="0">
                  <c:v>29164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97-4373-90BD-C39737484315}"/>
            </c:ext>
          </c:extLst>
        </c:ser>
        <c:ser>
          <c:idx val="2"/>
          <c:order val="2"/>
          <c:tx>
            <c:strRef>
              <c:f>'Período de doze meses'!$K$1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'Período de doze meses'!$K$2</c:f>
              <c:numCache>
                <c:formatCode>#,##0</c:formatCode>
                <c:ptCount val="1"/>
                <c:pt idx="0">
                  <c:v>3074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97-4373-90BD-C39737484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9400607"/>
        <c:axId val="1"/>
      </c:barChart>
      <c:catAx>
        <c:axId val="599400607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99400607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550774947761433"/>
          <c:y val="0.53335038047642913"/>
          <c:w val="0.23317643265599394"/>
          <c:h val="0.255080616749596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</a:t>
            </a:r>
            <a:r>
              <a:rPr lang="en-US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mensal dos s</a:t>
            </a:r>
            <a:r>
              <a:rPr lang="en-US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aldos do emprego</a:t>
            </a:r>
            <a:r>
              <a:rPr lang="en-US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formal celetista, Pelotas, maio de 2021 a maio de 2022</a:t>
            </a:r>
            <a:endParaRPr lang="en-US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'Período de doze meses'!$B$21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3B4-4CF8-A4F4-9D0BE0C3985E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B4-4CF8-A4F4-9D0BE0C3985E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B4-4CF8-A4F4-9D0BE0C3985E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B4-4CF8-A4F4-9D0BE0C3985E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B4-4CF8-A4F4-9D0BE0C3985E}"/>
              </c:ext>
            </c:extLst>
          </c:dPt>
          <c:dLbls>
            <c:dLbl>
              <c:idx val="7"/>
              <c:tx>
                <c:rich>
                  <a:bodyPr/>
                  <a:lstStyle/>
                  <a:p>
                    <a:fld id="{9472A886-4437-46EC-A452-7C473CC769E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3B4-4CF8-A4F4-9D0BE0C3985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47FE22D7-5DCC-41B7-9B8C-E17376DE2CB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3B4-4CF8-A4F4-9D0BE0C3985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AB72301C-0949-4ABD-AAC7-153CCC9E1AD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B4-4CF8-A4F4-9D0BE0C398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'Período de doze meses'!$A$22:$A$34</c:f>
              <c:numCache>
                <c:formatCode>mmm\-yy</c:formatCode>
                <c:ptCount val="13"/>
                <c:pt idx="0">
                  <c:v>44317</c:v>
                </c:pt>
                <c:pt idx="1">
                  <c:v>44348</c:v>
                </c:pt>
                <c:pt idx="2">
                  <c:v>44378</c:v>
                </c:pt>
                <c:pt idx="3">
                  <c:v>44409</c:v>
                </c:pt>
                <c:pt idx="4">
                  <c:v>44440</c:v>
                </c:pt>
                <c:pt idx="5">
                  <c:v>44470</c:v>
                </c:pt>
                <c:pt idx="6">
                  <c:v>44501</c:v>
                </c:pt>
                <c:pt idx="7">
                  <c:v>44531</c:v>
                </c:pt>
                <c:pt idx="8">
                  <c:v>44562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  <c:pt idx="12">
                  <c:v>44682</c:v>
                </c:pt>
              </c:numCache>
            </c:numRef>
          </c:cat>
          <c:val>
            <c:numRef>
              <c:f>'Período de doze meses'!$B$22:$B$34</c:f>
              <c:numCache>
                <c:formatCode>General</c:formatCode>
                <c:ptCount val="13"/>
                <c:pt idx="0">
                  <c:v>45</c:v>
                </c:pt>
                <c:pt idx="1">
                  <c:v>381</c:v>
                </c:pt>
                <c:pt idx="2">
                  <c:v>215</c:v>
                </c:pt>
                <c:pt idx="3">
                  <c:v>341</c:v>
                </c:pt>
                <c:pt idx="4">
                  <c:v>226</c:v>
                </c:pt>
                <c:pt idx="5">
                  <c:v>434</c:v>
                </c:pt>
                <c:pt idx="6" formatCode="#,##0">
                  <c:v>1875</c:v>
                </c:pt>
                <c:pt idx="7" formatCode="#,##0">
                  <c:v>-1363</c:v>
                </c:pt>
                <c:pt idx="8">
                  <c:v>-140</c:v>
                </c:pt>
                <c:pt idx="9">
                  <c:v>414</c:v>
                </c:pt>
                <c:pt idx="10">
                  <c:v>523</c:v>
                </c:pt>
                <c:pt idx="11">
                  <c:v>195</c:v>
                </c:pt>
                <c:pt idx="12">
                  <c:v>-72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B4-4CF8-A4F4-9D0BE0C398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9401087"/>
        <c:axId val="1"/>
      </c:barChart>
      <c:dateAx>
        <c:axId val="599401087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9940108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0.06937</cdr:x>
      <cdr:y>0.71559</cdr:y>
    </cdr:from>
    <cdr:to>
      <cdr:x>0.08246</cdr:x>
      <cdr:y>0.78386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70E51D49-E1CA-6F14-9729-6A6B5DEF9C6C}"/>
            </a:ext>
          </a:extLst>
        </cdr:cNvPr>
        <cdr:cNvCxnSpPr/>
      </cdr:nvCxnSpPr>
      <cdr:spPr>
        <a:xfrm xmlns:a="http://schemas.openxmlformats.org/drawingml/2006/main">
          <a:off x="769257" y="4107543"/>
          <a:ext cx="145143" cy="3918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0.10602</cdr:x>
      <cdr:y>0.69283</cdr:y>
    </cdr:from>
    <cdr:to>
      <cdr:x>0.11518</cdr:x>
      <cdr:y>0.77627</cdr:y>
    </cdr:to>
    <cdr:cxnSp macro="">
      <cdr:nvCxnSpPr>
        <cdr:cNvPr id="7" name="Conector reto 6">
          <a:extLst xmlns:a="http://schemas.openxmlformats.org/drawingml/2006/main">
            <a:ext uri="{FF2B5EF4-FFF2-40B4-BE49-F238E27FC236}">
              <a16:creationId xmlns:a16="http://schemas.microsoft.com/office/drawing/2014/main" id="{97E29CCA-3C2E-65A6-5468-6EEC4E423B4B}"/>
            </a:ext>
          </a:extLst>
        </cdr:cNvPr>
        <cdr:cNvCxnSpPr/>
      </cdr:nvCxnSpPr>
      <cdr:spPr>
        <a:xfrm xmlns:a="http://schemas.openxmlformats.org/drawingml/2006/main" flipH="1">
          <a:off x="1175657" y="3976915"/>
          <a:ext cx="101600" cy="4789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0.14398</cdr:x>
      <cdr:y>0.75352</cdr:y>
    </cdr:from>
    <cdr:to>
      <cdr:x>0.15445</cdr:x>
      <cdr:y>0.78386</cdr:y>
    </cdr:to>
    <cdr:cxnSp macro="">
      <cdr:nvCxnSpPr>
        <cdr:cNvPr id="13" name="Conector reto 12">
          <a:extLst xmlns:a="http://schemas.openxmlformats.org/drawingml/2006/main">
            <a:ext uri="{FF2B5EF4-FFF2-40B4-BE49-F238E27FC236}">
              <a16:creationId xmlns:a16="http://schemas.microsoft.com/office/drawing/2014/main" id="{1CF7F44A-FA6F-54D5-D46E-B6C98EB29005}"/>
            </a:ext>
          </a:extLst>
        </cdr:cNvPr>
        <cdr:cNvCxnSpPr/>
      </cdr:nvCxnSpPr>
      <cdr:spPr>
        <a:xfrm xmlns:a="http://schemas.openxmlformats.org/drawingml/2006/main" flipH="1">
          <a:off x="1596571" y="4325258"/>
          <a:ext cx="116115" cy="1741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0.21335</cdr:x>
      <cdr:y>0.31102</cdr:y>
    </cdr:from>
    <cdr:to>
      <cdr:x>0.2356</cdr:x>
      <cdr:y>0.36159</cdr:y>
    </cdr:to>
    <cdr:cxnSp macro="">
      <cdr:nvCxnSpPr>
        <cdr:cNvPr id="20" name="Conector reto 19">
          <a:extLst xmlns:a="http://schemas.openxmlformats.org/drawingml/2006/main">
            <a:ext uri="{FF2B5EF4-FFF2-40B4-BE49-F238E27FC236}">
              <a16:creationId xmlns:a16="http://schemas.microsoft.com/office/drawing/2014/main" id="{A7421AA4-ED51-BAC6-BAE7-6C08D21EBB17}"/>
            </a:ext>
          </a:extLst>
        </cdr:cNvPr>
        <cdr:cNvCxnSpPr/>
      </cdr:nvCxnSpPr>
      <cdr:spPr>
        <a:xfrm xmlns:a="http://schemas.openxmlformats.org/drawingml/2006/main">
          <a:off x="2365829" y="1785258"/>
          <a:ext cx="246742" cy="29028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0.26702</cdr:x>
      <cdr:y>0.32113</cdr:y>
    </cdr:from>
    <cdr:to>
      <cdr:x>0.28534</cdr:x>
      <cdr:y>0.35147</cdr:y>
    </cdr:to>
    <cdr:cxnSp macro="">
      <cdr:nvCxnSpPr>
        <cdr:cNvPr id="23" name="Conector reto 22">
          <a:extLst xmlns:a="http://schemas.openxmlformats.org/drawingml/2006/main">
            <a:ext uri="{FF2B5EF4-FFF2-40B4-BE49-F238E27FC236}">
              <a16:creationId xmlns:a16="http://schemas.microsoft.com/office/drawing/2014/main" id="{F1A8D98D-9942-DF40-02FB-17BB7631CC6E}"/>
            </a:ext>
          </a:extLst>
        </cdr:cNvPr>
        <cdr:cNvCxnSpPr/>
      </cdr:nvCxnSpPr>
      <cdr:spPr>
        <a:xfrm xmlns:a="http://schemas.openxmlformats.org/drawingml/2006/main" flipH="1">
          <a:off x="2960914" y="1843315"/>
          <a:ext cx="203200" cy="1741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0.37696</cdr:x>
      <cdr:y>0.52089</cdr:y>
    </cdr:from>
    <cdr:to>
      <cdr:x>0.39725</cdr:x>
      <cdr:y>0.58537</cdr:y>
    </cdr:to>
    <cdr:cxnSp macro="">
      <cdr:nvCxnSpPr>
        <cdr:cNvPr id="26" name="Conector reto 25">
          <a:extLst xmlns:a="http://schemas.openxmlformats.org/drawingml/2006/main">
            <a:ext uri="{FF2B5EF4-FFF2-40B4-BE49-F238E27FC236}">
              <a16:creationId xmlns:a16="http://schemas.microsoft.com/office/drawing/2014/main" id="{45BC8896-838D-9892-358D-6286504BD6AC}"/>
            </a:ext>
          </a:extLst>
        </cdr:cNvPr>
        <cdr:cNvCxnSpPr/>
      </cdr:nvCxnSpPr>
      <cdr:spPr>
        <a:xfrm xmlns:a="http://schemas.openxmlformats.org/drawingml/2006/main">
          <a:off x="4180114" y="2989943"/>
          <a:ext cx="224972" cy="3701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0.43063</cdr:x>
      <cdr:y>0.5</cdr:y>
    </cdr:from>
    <cdr:to>
      <cdr:x>0.45026</cdr:x>
      <cdr:y>0.55629</cdr:y>
    </cdr:to>
    <cdr:cxnSp macro="">
      <cdr:nvCxnSpPr>
        <cdr:cNvPr id="28" name="Conector reto 27">
          <a:extLst xmlns:a="http://schemas.openxmlformats.org/drawingml/2006/main">
            <a:ext uri="{FF2B5EF4-FFF2-40B4-BE49-F238E27FC236}">
              <a16:creationId xmlns:a16="http://schemas.microsoft.com/office/drawing/2014/main" id="{7E327573-8CAB-1574-596A-73DB3929D0C8}"/>
            </a:ext>
          </a:extLst>
        </cdr:cNvPr>
        <cdr:cNvCxnSpPr/>
      </cdr:nvCxnSpPr>
      <cdr:spPr>
        <a:xfrm xmlns:a="http://schemas.openxmlformats.org/drawingml/2006/main" flipH="1">
          <a:off x="4775199" y="2870050"/>
          <a:ext cx="217714" cy="3230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0.52618</cdr:x>
      <cdr:y>0.63214</cdr:y>
    </cdr:from>
    <cdr:to>
      <cdr:x>0.53927</cdr:x>
      <cdr:y>0.67007</cdr:y>
    </cdr:to>
    <cdr:cxnSp macro="">
      <cdr:nvCxnSpPr>
        <cdr:cNvPr id="35" name="Conector reto 34">
          <a:extLst xmlns:a="http://schemas.openxmlformats.org/drawingml/2006/main">
            <a:ext uri="{FF2B5EF4-FFF2-40B4-BE49-F238E27FC236}">
              <a16:creationId xmlns:a16="http://schemas.microsoft.com/office/drawing/2014/main" id="{C44673BC-63ED-924D-4AD2-0F0A2B3DE6ED}"/>
            </a:ext>
          </a:extLst>
        </cdr:cNvPr>
        <cdr:cNvCxnSpPr/>
      </cdr:nvCxnSpPr>
      <cdr:spPr>
        <a:xfrm xmlns:a="http://schemas.openxmlformats.org/drawingml/2006/main">
          <a:off x="5834743" y="3628572"/>
          <a:ext cx="145143" cy="2177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0.57788</cdr:x>
      <cdr:y>0.58157</cdr:y>
    </cdr:from>
    <cdr:to>
      <cdr:x>0.59555</cdr:x>
      <cdr:y>0.63088</cdr:y>
    </cdr:to>
    <cdr:cxnSp macro="">
      <cdr:nvCxnSpPr>
        <cdr:cNvPr id="40" name="Conector reto 39">
          <a:extLst xmlns:a="http://schemas.openxmlformats.org/drawingml/2006/main">
            <a:ext uri="{FF2B5EF4-FFF2-40B4-BE49-F238E27FC236}">
              <a16:creationId xmlns:a16="http://schemas.microsoft.com/office/drawing/2014/main" id="{5F26806D-6BDF-471A-FD9A-13F11C29FADD}"/>
            </a:ext>
          </a:extLst>
        </cdr:cNvPr>
        <cdr:cNvCxnSpPr/>
      </cdr:nvCxnSpPr>
      <cdr:spPr>
        <a:xfrm xmlns:a="http://schemas.openxmlformats.org/drawingml/2006/main" flipH="1">
          <a:off x="6408056" y="3338286"/>
          <a:ext cx="195944" cy="283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0.74476</cdr:x>
      <cdr:y>0.29079</cdr:y>
    </cdr:from>
    <cdr:to>
      <cdr:x>0.7644</cdr:x>
      <cdr:y>0.32872</cdr:y>
    </cdr:to>
    <cdr:cxnSp macro="">
      <cdr:nvCxnSpPr>
        <cdr:cNvPr id="42" name="Conector reto 41">
          <a:extLst xmlns:a="http://schemas.openxmlformats.org/drawingml/2006/main">
            <a:ext uri="{FF2B5EF4-FFF2-40B4-BE49-F238E27FC236}">
              <a16:creationId xmlns:a16="http://schemas.microsoft.com/office/drawing/2014/main" id="{EB691619-61A9-DDCD-2A3B-DA34169CC5DB}"/>
            </a:ext>
          </a:extLst>
        </cdr:cNvPr>
        <cdr:cNvCxnSpPr/>
      </cdr:nvCxnSpPr>
      <cdr:spPr>
        <a:xfrm xmlns:a="http://schemas.openxmlformats.org/drawingml/2006/main" flipH="1">
          <a:off x="8258628" y="1669143"/>
          <a:ext cx="217715" cy="2177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0.69503</cdr:x>
      <cdr:y>0.24021</cdr:y>
    </cdr:from>
    <cdr:to>
      <cdr:x>0.7055</cdr:x>
      <cdr:y>0.28826</cdr:y>
    </cdr:to>
    <cdr:cxnSp macro="">
      <cdr:nvCxnSpPr>
        <cdr:cNvPr id="45" name="Conector reto 44">
          <a:extLst xmlns:a="http://schemas.openxmlformats.org/drawingml/2006/main">
            <a:ext uri="{FF2B5EF4-FFF2-40B4-BE49-F238E27FC236}">
              <a16:creationId xmlns:a16="http://schemas.microsoft.com/office/drawing/2014/main" id="{CD9F1A6E-CFF6-C0EA-59DE-E83AF8FC39C5}"/>
            </a:ext>
          </a:extLst>
        </cdr:cNvPr>
        <cdr:cNvCxnSpPr/>
      </cdr:nvCxnSpPr>
      <cdr:spPr>
        <a:xfrm xmlns:a="http://schemas.openxmlformats.org/drawingml/2006/main" flipH="1" flipV="1">
          <a:off x="7707086" y="1378857"/>
          <a:ext cx="116114" cy="2757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0.76206</cdr:x>
      <cdr:y>0.68272</cdr:y>
    </cdr:from>
    <cdr:to>
      <cdr:x>0.77356</cdr:x>
      <cdr:y>0.74593</cdr:y>
    </cdr:to>
    <cdr:cxnSp macro="">
      <cdr:nvCxnSpPr>
        <cdr:cNvPr id="49" name="Conector reto 48">
          <a:extLst xmlns:a="http://schemas.openxmlformats.org/drawingml/2006/main">
            <a:ext uri="{FF2B5EF4-FFF2-40B4-BE49-F238E27FC236}">
              <a16:creationId xmlns:a16="http://schemas.microsoft.com/office/drawing/2014/main" id="{D4D5D9AB-52CC-AC19-777A-1C3C3BC23C09}"/>
            </a:ext>
          </a:extLst>
        </cdr:cNvPr>
        <cdr:cNvCxnSpPr/>
      </cdr:nvCxnSpPr>
      <cdr:spPr>
        <a:xfrm xmlns:a="http://schemas.openxmlformats.org/drawingml/2006/main" flipV="1">
          <a:off x="8450384" y="3918858"/>
          <a:ext cx="127559" cy="3628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C235B846-57A9-F87D-C701-E41FEBFEE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78995945-E9C1-D4FA-D846-6C84A472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E9FA8472-E978-501D-E421-D62F0057A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87215-9028-4C7B-B41C-1714B3E821FC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9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4D77A28E-3351-8654-DE2F-629A1CD73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779D3C4D-B9BC-AAD1-70EA-91C78086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AC0AC5FA-AFF6-2E95-FCB8-77453CC76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B5AE1E-2AA1-4BDD-B3B2-DE617590BE1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1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35487DEE-A6BE-933F-99B7-3A7958B24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8653BC22-F3DF-45B2-007F-B42B7C3C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72448190-05FA-9282-FF41-E52C70F0C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58B4A-26BC-4A38-8C2A-7FADFDB12B32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8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5456F1DC-BEC9-2A19-4EA4-E30AE350F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451EEC68-AE3D-C0A7-4581-7440796C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7E946606-1ADE-B56D-434F-DA2AACDDC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EF9F4-DE08-4228-BE39-2D828DAF29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05</a:t>
            </a:r>
            <a:br>
              <a:rPr lang="pt-BR" sz="5400" dirty="0"/>
            </a:br>
            <a:r>
              <a:rPr lang="pt-BR" sz="5400" dirty="0"/>
              <a:t>maio DE 2022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julho de 2023.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negativo do emprego formal no mercado de trabalho de Pelotas, no mês de maio (</a:t>
            </a:r>
            <a:r>
              <a:rPr lang="pt-BR" sz="3200" dirty="0">
                <a:solidFill>
                  <a:srgbClr val="FF0000"/>
                </a:solidFill>
              </a:rPr>
              <a:t>-72 </a:t>
            </a:r>
            <a:r>
              <a:rPr lang="pt-BR" sz="3200" dirty="0"/>
              <a:t>vínculos), foi puxado principalmente pelo setor da indústria (</a:t>
            </a:r>
            <a:r>
              <a:rPr lang="pt-BR" sz="3200" dirty="0">
                <a:solidFill>
                  <a:srgbClr val="FF0000"/>
                </a:solidFill>
              </a:rPr>
              <a:t>-94 </a:t>
            </a:r>
            <a:r>
              <a:rPr lang="pt-BR" sz="3200" dirty="0"/>
              <a:t>vínculos), seguido pelo setor da construção (</a:t>
            </a:r>
            <a:r>
              <a:rPr lang="pt-BR" sz="3200" dirty="0">
                <a:solidFill>
                  <a:srgbClr val="FF0000"/>
                </a:solidFill>
              </a:rPr>
              <a:t>-44 </a:t>
            </a:r>
            <a:r>
              <a:rPr lang="pt-BR" sz="3200" dirty="0"/>
              <a:t>vínculos) e pelo setor do comércio (</a:t>
            </a:r>
            <a:r>
              <a:rPr lang="pt-BR" sz="3200" dirty="0">
                <a:solidFill>
                  <a:srgbClr val="FF0000"/>
                </a:solidFill>
              </a:rPr>
              <a:t>-18 </a:t>
            </a:r>
            <a:r>
              <a:rPr lang="pt-BR" sz="3200" dirty="0"/>
              <a:t>vínculos). O setor de serviços (+71 vínculos) e da agropecuária (+13 vínculos) apresentaram saldos positivos. </a:t>
            </a:r>
            <a:endParaRPr lang="pt-BR" sz="34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407F2E5A-A480-BA1E-48F3-BB6573F3F3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775367"/>
              </p:ext>
            </p:extLst>
          </p:nvPr>
        </p:nvGraphicFramePr>
        <p:xfrm>
          <a:off x="609600" y="580571"/>
          <a:ext cx="11088913" cy="574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48C56-C494-BE17-6B63-2B71B988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22627-7288-632F-FBE6-5412DD3D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200" dirty="0"/>
              <a:t>O desempenho positivo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do emprego formal no mercado de trabalho de Pelotas no acumulado do ano (+920 vínculos) foi puxado principalmente pelo setor de serviços (+902 vínculos), seguido pelo setor da construção (+199 vínculos). A agropecuária (+4 vínculos) também registrou saldo positivo. O setor da indústria (</a:t>
            </a:r>
            <a:r>
              <a:rPr lang="pt-BR" sz="3200" dirty="0">
                <a:solidFill>
                  <a:srgbClr val="FF0000"/>
                </a:solidFill>
              </a:rPr>
              <a:t>-179 </a:t>
            </a:r>
            <a:r>
              <a:rPr lang="pt-BR" sz="3200" dirty="0"/>
              <a:t>vínculos ) apresentou saldo negativo, assim como o setor do comércio (</a:t>
            </a:r>
            <a:r>
              <a:rPr lang="pt-BR" sz="3200" dirty="0">
                <a:solidFill>
                  <a:srgbClr val="FF0000"/>
                </a:solidFill>
              </a:rPr>
              <a:t>-6 </a:t>
            </a:r>
            <a:r>
              <a:rPr lang="pt-BR" sz="3200" dirty="0"/>
              <a:t>vínculos).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89C35005-9CB8-CD2B-C8A9-D4322D1AE9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17250"/>
              </p:ext>
            </p:extLst>
          </p:nvPr>
        </p:nvGraphicFramePr>
        <p:xfrm>
          <a:off x="655320" y="472440"/>
          <a:ext cx="10896600" cy="5848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89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9E3E9-696B-4B61-AC93-D9A08CCA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2D9FC-56B4-A800-0369-3CE5361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5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Pelotas no período de doze meses (+3.074 vínculos) foi puxado principalmente pelo setor de serviços (+1.900 vínculos), seguido pelo comércio (+947 vínculos) e pelo setor da construção civil (+320 vínculos). A agropecuária (+26 vínculos) também registrou saldo positivo. A indústria (</a:t>
            </a:r>
            <a:r>
              <a:rPr lang="pt-BR" sz="3200" dirty="0">
                <a:solidFill>
                  <a:srgbClr val="FF0000"/>
                </a:solidFill>
              </a:rPr>
              <a:t>-119 </a:t>
            </a:r>
            <a:r>
              <a:rPr lang="pt-BR" sz="3200" dirty="0"/>
              <a:t>vínculos) apresentou saldo negativo. </a:t>
            </a:r>
            <a:endParaRPr lang="pt-BR" sz="34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5ECD52D-989E-DA48-1DB4-ADF5F97D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161222"/>
              </p:ext>
            </p:extLst>
          </p:nvPr>
        </p:nvGraphicFramePr>
        <p:xfrm>
          <a:off x="677333" y="508000"/>
          <a:ext cx="10938934" cy="5812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88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altLang="pt-BR" sz="3200" dirty="0"/>
              <a:t>Dados atualizados em: 19/05/2023.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 eaLnBrk="1" hangingPunct="1">
              <a:lnSpc>
                <a:spcPct val="90000"/>
              </a:lnSpc>
              <a:spcBef>
                <a:spcPts val="1213"/>
              </a:spcBef>
              <a:spcAft>
                <a:spcPts val="13"/>
              </a:spcAft>
              <a:buNone/>
            </a:pPr>
            <a:r>
              <a:rPr lang="pt-BR" altLang="pt-BR" sz="2000" dirty="0">
                <a:solidFill>
                  <a:srgbClr val="000000"/>
                </a:solidFill>
                <a:ea typeface="Microsoft YaHei" panose="020B0503020204020204" pitchFamily="34" charset="-122"/>
              </a:rPr>
              <a:t>Coordenador:</a:t>
            </a:r>
          </a:p>
          <a:p>
            <a:pPr marL="0" indent="0" eaLnBrk="1" hangingPunct="1">
              <a:lnSpc>
                <a:spcPct val="90000"/>
              </a:lnSpc>
              <a:spcBef>
                <a:spcPts val="1213"/>
              </a:spcBef>
              <a:spcAft>
                <a:spcPts val="13"/>
              </a:spcAft>
              <a:buNone/>
            </a:pPr>
            <a:r>
              <a:rPr lang="pt-BR" altLang="pt-BR" sz="2000" b="1" dirty="0">
                <a:solidFill>
                  <a:srgbClr val="000000"/>
                </a:solidFill>
                <a:ea typeface="Microsoft YaHei" panose="020B0503020204020204" pitchFamily="34" charset="-122"/>
              </a:rPr>
              <a:t>Attila Magno e Silva Barbosa</a:t>
            </a:r>
          </a:p>
          <a:p>
            <a:pPr eaLnBrk="1" hangingPunct="1">
              <a:lnSpc>
                <a:spcPct val="90000"/>
              </a:lnSpc>
              <a:spcBef>
                <a:spcPts val="1213"/>
              </a:spcBef>
              <a:spcAft>
                <a:spcPts val="13"/>
              </a:spcAft>
            </a:pPr>
            <a:endParaRPr lang="pt-BR" altLang="pt-BR" sz="2000" b="1" dirty="0">
              <a:solidFill>
                <a:srgbClr val="000000"/>
              </a:solidFill>
              <a:ea typeface="Microsoft YaHei" panose="020B0503020204020204" pitchFamily="34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213"/>
              </a:spcBef>
              <a:spcAft>
                <a:spcPts val="13"/>
              </a:spcAft>
              <a:buSzPct val="85000"/>
              <a:buNone/>
            </a:pPr>
            <a:r>
              <a:rPr lang="pt-BR" altLang="pt-BR" sz="2000" dirty="0">
                <a:solidFill>
                  <a:srgbClr val="000000"/>
                </a:solidFill>
                <a:ea typeface="Microsoft YaHei" panose="020B0503020204020204" pitchFamily="34" charset="-122"/>
              </a:rPr>
              <a:t>Coordenadora adjunta:</a:t>
            </a:r>
          </a:p>
          <a:p>
            <a:pPr marL="0" indent="0" eaLnBrk="1" hangingPunct="1">
              <a:lnSpc>
                <a:spcPct val="90000"/>
              </a:lnSpc>
              <a:spcBef>
                <a:spcPts val="1213"/>
              </a:spcBef>
              <a:spcAft>
                <a:spcPts val="13"/>
              </a:spcAft>
              <a:buSzPct val="85000"/>
              <a:buNone/>
            </a:pPr>
            <a:r>
              <a:rPr lang="pt-BR" altLang="pt-BR" sz="2000" b="1" dirty="0">
                <a:solidFill>
                  <a:srgbClr val="000000"/>
                </a:solidFill>
                <a:ea typeface="Microsoft YaHei" panose="020B0503020204020204" pitchFamily="34" charset="-122"/>
              </a:rPr>
              <a:t>Prof.ª. Ana Paula F.  D’Avila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Maio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maio de 2022 ocorreram, em Pelotas,  2.329 admissões e  2.401 desligamentos, resultando em um saldo de </a:t>
            </a:r>
            <a:r>
              <a:rPr lang="pt-BR" sz="2800" dirty="0">
                <a:solidFill>
                  <a:srgbClr val="FF0000"/>
                </a:solidFill>
              </a:rPr>
              <a:t>-72 </a:t>
            </a:r>
            <a:r>
              <a:rPr lang="pt-BR" sz="2800" dirty="0"/>
              <a:t>vínculos formais de emprego celetista. Com isso, a taxa de variação do emprego formal foi de </a:t>
            </a:r>
            <a:r>
              <a:rPr lang="pt-BR" sz="2800" dirty="0">
                <a:solidFill>
                  <a:srgbClr val="FF0000"/>
                </a:solidFill>
              </a:rPr>
              <a:t>-0,11</a:t>
            </a:r>
            <a:r>
              <a:rPr lang="pt-BR" sz="2800" dirty="0"/>
              <a:t>% com o estoque passando de 60.729 vínculos em abril de 2022, para 60.657 vínculos em maio de 2022.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678107A3-2644-57D3-CFC1-8FA7EED9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579094"/>
              </p:ext>
            </p:extLst>
          </p:nvPr>
        </p:nvGraphicFramePr>
        <p:xfrm>
          <a:off x="609600" y="317095"/>
          <a:ext cx="11121736" cy="59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E363D-0F7C-2065-D063-51B45E1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ECA7EC95-4871-3C38-17E5-D942BAD92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Pelotas, 12.530 admissões e 11.610 desligamentos, o que resultou em um saldo de +920 vínculos formais de emprego. Nesse período, o estoque passou de 59.456 vínculos, em dezembro de 2021, para 60.657 vínculos, em maio de 2022, o que corresponde a uma taxa de variação de +1,54%.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6C0870-7958-5C89-2C52-539E1319E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53DC-B805-6C9D-7048-51165073F4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7FC949-4CF7-F5D0-2929-50C2C956B85F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1F41F02-1368-7DB2-DB7F-679DF7C54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091302"/>
              </p:ext>
            </p:extLst>
          </p:nvPr>
        </p:nvGraphicFramePr>
        <p:xfrm>
          <a:off x="625151" y="531845"/>
          <a:ext cx="10888825" cy="5738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428D-A299-C352-EF90-E095AD3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DEDD277C-C657-66A4-8A79-18128DD13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Pelotas, 32.238 admissões e 29.164 desligamentos, o que resultou em um saldo de +3.074 vínculos formais de emprego. Nesse período, o estoque passou de 57.347 vínculos, em maio de 2021, para 60.657 vínculos, em maio de 2022, o que corresponde a uma taxa de variação de  +5,36%.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6199A5D-D1E3-37BE-A365-ABD74A73D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408307"/>
              </p:ext>
            </p:extLst>
          </p:nvPr>
        </p:nvGraphicFramePr>
        <p:xfrm>
          <a:off x="637591" y="613507"/>
          <a:ext cx="10916817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923A3C9-928A-B193-64BB-57DA7F0D60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451309"/>
              </p:ext>
            </p:extLst>
          </p:nvPr>
        </p:nvGraphicFramePr>
        <p:xfrm>
          <a:off x="678287" y="613507"/>
          <a:ext cx="10835426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6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DFDE01-5439-5BC5-8469-2512180C33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7877C-50FA-BAA7-B780-99A44087E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772D20-3C38-69D3-4C36-E37973F4579C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BB3D7CD-1C81-9477-E1E4-5ACBAFD765A8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BACB35A-B473-C65B-6F89-A388A7BE6F94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53E69A4-E9B6-91BB-9221-9969294BC1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317982"/>
              </p:ext>
            </p:extLst>
          </p:nvPr>
        </p:nvGraphicFramePr>
        <p:xfrm>
          <a:off x="678285" y="568366"/>
          <a:ext cx="10835427" cy="57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D734EA2-1805-59F1-2342-A79CDE38F2B1}"/>
              </a:ext>
            </a:extLst>
          </p:cNvPr>
          <p:cNvCxnSpPr>
            <a:cxnSpLocks/>
          </p:cNvCxnSpPr>
          <p:nvPr/>
        </p:nvCxnSpPr>
        <p:spPr>
          <a:xfrm>
            <a:off x="2358736" y="3364842"/>
            <a:ext cx="0" cy="4761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A2CB8E0-5BC3-C506-3025-5C4FC0059256}"/>
              </a:ext>
            </a:extLst>
          </p:cNvPr>
          <p:cNvCxnSpPr>
            <a:cxnSpLocks/>
          </p:cNvCxnSpPr>
          <p:nvPr/>
        </p:nvCxnSpPr>
        <p:spPr>
          <a:xfrm>
            <a:off x="3813464" y="3127664"/>
            <a:ext cx="100445" cy="4067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0EEA459B-8C48-EA0E-E07D-AAE3EDE16851}"/>
              </a:ext>
            </a:extLst>
          </p:cNvPr>
          <p:cNvCxnSpPr>
            <a:cxnSpLocks/>
          </p:cNvCxnSpPr>
          <p:nvPr/>
        </p:nvCxnSpPr>
        <p:spPr>
          <a:xfrm>
            <a:off x="5489863" y="2940627"/>
            <a:ext cx="0" cy="2909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D155777-7E56-65A9-2026-3F0FF0735B28}"/>
              </a:ext>
            </a:extLst>
          </p:cNvPr>
          <p:cNvCxnSpPr>
            <a:cxnSpLocks/>
          </p:cNvCxnSpPr>
          <p:nvPr/>
        </p:nvCxnSpPr>
        <p:spPr>
          <a:xfrm>
            <a:off x="6276108" y="1953490"/>
            <a:ext cx="0" cy="2978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380FA6F2-384D-D13B-C589-6D0FCD1E1C95}"/>
              </a:ext>
            </a:extLst>
          </p:cNvPr>
          <p:cNvCxnSpPr>
            <a:cxnSpLocks/>
          </p:cNvCxnSpPr>
          <p:nvPr/>
        </p:nvCxnSpPr>
        <p:spPr>
          <a:xfrm>
            <a:off x="7841671" y="2251363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E22B0FE2-BED4-5E05-6486-43C230AEB4E8}"/>
              </a:ext>
            </a:extLst>
          </p:cNvPr>
          <p:cNvCxnSpPr>
            <a:cxnSpLocks/>
          </p:cNvCxnSpPr>
          <p:nvPr/>
        </p:nvCxnSpPr>
        <p:spPr>
          <a:xfrm>
            <a:off x="9417626" y="1953490"/>
            <a:ext cx="0" cy="4537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F117ABA2-07C0-8B08-0AF9-5CC52FB6F241}"/>
              </a:ext>
            </a:extLst>
          </p:cNvPr>
          <p:cNvCxnSpPr>
            <a:cxnSpLocks/>
          </p:cNvCxnSpPr>
          <p:nvPr/>
        </p:nvCxnSpPr>
        <p:spPr>
          <a:xfrm>
            <a:off x="11003972" y="1683327"/>
            <a:ext cx="0" cy="6251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0EEC6FAC-99F3-191A-8FF5-6F052FF23B55}"/>
              </a:ext>
            </a:extLst>
          </p:cNvPr>
          <p:cNvCxnSpPr>
            <a:cxnSpLocks/>
          </p:cNvCxnSpPr>
          <p:nvPr/>
        </p:nvCxnSpPr>
        <p:spPr>
          <a:xfrm flipH="1">
            <a:off x="10231872" y="2102426"/>
            <a:ext cx="186890" cy="2060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E9614BDF-AC29-1D0B-F066-ABC9735393A7}"/>
              </a:ext>
            </a:extLst>
          </p:cNvPr>
          <p:cNvCxnSpPr>
            <a:cxnSpLocks/>
          </p:cNvCxnSpPr>
          <p:nvPr/>
        </p:nvCxnSpPr>
        <p:spPr>
          <a:xfrm>
            <a:off x="1558636" y="3841012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979</Words>
  <Application>Microsoft Office PowerPoint</Application>
  <PresentationFormat>Widescreen</PresentationFormat>
  <Paragraphs>130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05 maio DE 2022 A conjuntura do emprego em pelotas-RS</vt:lpstr>
      <vt:lpstr>A conjuntura do emprego em Maio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2023-07-21T19:11:40Z</dcterms:modified>
</cp:coreProperties>
</file>