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6980" autoAdjust="0"/>
  </p:normalViewPr>
  <p:slideViewPr>
    <p:cSldViewPr snapToGrid="0">
      <p:cViewPr varScale="1">
        <p:scale>
          <a:sx n="74" d="100"/>
          <a:sy n="74" d="100"/>
        </p:scale>
        <p:origin x="77" y="26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abril%202022%20Pelotas\Base%20de%20dados%20abril%20Pelotas%202022%20(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abril%202022%20Pelotas\Base%20de%20dados%20abril%20Pelotas%202022%20(1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bril%202022%20Pelotas\Base%20de%20dados%20abril%20Pelotas%202022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abril%202022%20Pelotas\Base%20de%20dados%20abril%20Pelotas%202022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abril%202022%20Pelotas\Base%20de%20dados%20abril%20Pelotas%202022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abril%202022%20Pelotas\Base%20de%20dados%20abril%20Pelotas%202022%20(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admissões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desligamentos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e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saldo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Pelotas,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2022</a:t>
            </a:r>
            <a:endParaRPr lang="en-US" sz="22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desl, saldo estoque'!$A$2</c:f>
              <c:strCache>
                <c:ptCount val="1"/>
                <c:pt idx="0">
                  <c:v>abr/22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31-4F2B-B376-D08B1F4844B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1-4F2B-B376-D08B1F4844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'adm, desl, saldo estoque'!$B$1:$D$1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desl, saldo estoque'!$B$2:$D$2</c:f>
              <c:numCache>
                <c:formatCode>#,##0</c:formatCode>
                <c:ptCount val="3"/>
                <c:pt idx="0">
                  <c:v>2403</c:v>
                </c:pt>
                <c:pt idx="1">
                  <c:v>2208</c:v>
                </c:pt>
                <c:pt idx="2" formatCode="General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31-4F2B-B376-D08B1F484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4684784"/>
        <c:axId val="1"/>
      </c:barChart>
      <c:catAx>
        <c:axId val="82468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4684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 formal celetista, Pelotas, abril de 2021 a abril de 2022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594125455323542"/>
          <c:y val="0.15765526657711024"/>
          <c:w val="0.8406917420051836"/>
          <c:h val="0.6426620273514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meses'!$P$1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9-483C-8E83-C9840B81680D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9-483C-8E83-C9840B81680D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9-483C-8E83-C9840B81680D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B9-483C-8E83-C9840B81680D}"/>
              </c:ext>
            </c:extLst>
          </c:dPt>
          <c:dLbls>
            <c:dLbl>
              <c:idx val="0"/>
              <c:layout>
                <c:manualLayout>
                  <c:x val="7.0324870445807076E-3"/>
                  <c:y val="-8.2038589232573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8F-4F4A-A4B5-FBF0290412B5}"/>
                </c:ext>
              </c:extLst>
            </c:dLbl>
            <c:dLbl>
              <c:idx val="1"/>
              <c:layout>
                <c:manualLayout>
                  <c:x val="-1.8753298785548551E-2"/>
                  <c:y val="-9.6210002422427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B9-483C-8E83-C9840B81680D}"/>
                </c:ext>
              </c:extLst>
            </c:dLbl>
            <c:dLbl>
              <c:idx val="2"/>
              <c:layout>
                <c:manualLayout>
                  <c:x val="-1.1720811740967845E-3"/>
                  <c:y val="-0.125296747340835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B9-483C-8E83-C9840B81680D}"/>
                </c:ext>
              </c:extLst>
            </c:dLbl>
            <c:dLbl>
              <c:idx val="4"/>
              <c:layout>
                <c:manualLayout>
                  <c:x val="-1.0548730566871018E-2"/>
                  <c:y val="-8.054789481417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B9-483C-8E83-C9840B81680D}"/>
                </c:ext>
              </c:extLst>
            </c:dLbl>
            <c:dLbl>
              <c:idx val="6"/>
              <c:layout>
                <c:manualLayout>
                  <c:x val="-2.3441623481935689E-3"/>
                  <c:y val="-6.48858155872183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B9-483C-8E83-C9840B81680D}"/>
                </c:ext>
              </c:extLst>
            </c:dLbl>
            <c:dLbl>
              <c:idx val="9"/>
              <c:layout>
                <c:manualLayout>
                  <c:x val="-8.2045682186774917E-3"/>
                  <c:y val="-0.120821842221261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9-483C-8E83-C9840B81680D}"/>
                </c:ext>
              </c:extLst>
            </c:dLbl>
            <c:dLbl>
              <c:idx val="11"/>
              <c:layout>
                <c:manualLayout>
                  <c:x val="-7.0324870445807076E-3"/>
                  <c:y val="-7.3835570246326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B9-483C-8E83-C9840B81680D}"/>
                </c:ext>
              </c:extLst>
            </c:dLbl>
            <c:dLbl>
              <c:idx val="12"/>
              <c:layout>
                <c:manualLayout>
                  <c:x val="2.8129948178322657E-2"/>
                  <c:y val="-8.0547909004822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B9-483C-8E83-C9840B816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doze meses'!$O$2:$O$14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'período de doze meses'!$P$2:$P$14</c:f>
              <c:numCache>
                <c:formatCode>#,##0</c:formatCode>
                <c:ptCount val="13"/>
                <c:pt idx="0">
                  <c:v>57302</c:v>
                </c:pt>
                <c:pt idx="1">
                  <c:v>57347</c:v>
                </c:pt>
                <c:pt idx="2">
                  <c:v>57728</c:v>
                </c:pt>
                <c:pt idx="3">
                  <c:v>57943</c:v>
                </c:pt>
                <c:pt idx="4">
                  <c:v>58284</c:v>
                </c:pt>
                <c:pt idx="5">
                  <c:v>58510</c:v>
                </c:pt>
                <c:pt idx="6">
                  <c:v>58944</c:v>
                </c:pt>
                <c:pt idx="7">
                  <c:v>60819</c:v>
                </c:pt>
                <c:pt idx="8">
                  <c:v>59456</c:v>
                </c:pt>
                <c:pt idx="9">
                  <c:v>59597</c:v>
                </c:pt>
                <c:pt idx="10">
                  <c:v>60011</c:v>
                </c:pt>
                <c:pt idx="11">
                  <c:v>60534</c:v>
                </c:pt>
                <c:pt idx="12">
                  <c:v>60729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B9-483C-8E83-C9840B816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5065328"/>
        <c:axId val="1"/>
      </c:barChart>
      <c:dateAx>
        <c:axId val="8250653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5065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Pelotas, abril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2.2554605677118978E-3"/>
                  <c:y val="-5.9111445848037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5E-4398-8E95-1B92043DA799}"/>
                </c:ext>
              </c:extLst>
            </c:dLbl>
            <c:dLbl>
              <c:idx val="2"/>
              <c:layout>
                <c:manualLayout>
                  <c:x val="-1.1277302838559283E-3"/>
                  <c:y val="-4.5975568992917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35-429E-8D22-F6A39A9B236A}"/>
                </c:ext>
              </c:extLst>
            </c:dLbl>
            <c:dLbl>
              <c:idx val="3"/>
              <c:layout>
                <c:manualLayout>
                  <c:x val="-1.4660493690127068E-2"/>
                  <c:y val="-2.84610665194253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5E-4398-8E95-1B92043DA799}"/>
                </c:ext>
              </c:extLst>
            </c:dLbl>
            <c:dLbl>
              <c:idx val="4"/>
              <c:layout>
                <c:manualLayout>
                  <c:x val="-1.6539853093425946E-16"/>
                  <c:y val="-1.9703815282679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5E-4398-8E95-1B92043DA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15</c:v>
                </c:pt>
                <c:pt idx="1">
                  <c:v>794</c:v>
                </c:pt>
                <c:pt idx="2">
                  <c:v>340</c:v>
                </c:pt>
                <c:pt idx="3" formatCode="#,##0">
                  <c:v>206</c:v>
                </c:pt>
                <c:pt idx="4" formatCode="#,##0">
                  <c:v>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5-429E-8D22-F6A39A9B236A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3831908515677641E-3"/>
                  <c:y val="-6.13007586572237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35-429E-8D22-F6A39A9B236A}"/>
                </c:ext>
              </c:extLst>
            </c:dLbl>
            <c:dLbl>
              <c:idx val="1"/>
              <c:layout>
                <c:manualLayout>
                  <c:x val="3.0448717664110062E-2"/>
                  <c:y val="-2.4082440901052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5E-4398-8E95-1B92043DA799}"/>
                </c:ext>
              </c:extLst>
            </c:dLbl>
            <c:dLbl>
              <c:idx val="2"/>
              <c:layout>
                <c:manualLayout>
                  <c:x val="2.4810066244830422E-2"/>
                  <c:y val="-2.6271753710238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5E-4398-8E95-1B92043DA799}"/>
                </c:ext>
              </c:extLst>
            </c:dLbl>
            <c:dLbl>
              <c:idx val="3"/>
              <c:layout>
                <c:manualLayout>
                  <c:x val="2.2554605677118648E-2"/>
                  <c:y val="-3.5029004946985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5E-4398-8E95-1B92043DA799}"/>
                </c:ext>
              </c:extLst>
            </c:dLbl>
            <c:dLbl>
              <c:idx val="4"/>
              <c:layout>
                <c:manualLayout>
                  <c:x val="3.0448717664110062E-2"/>
                  <c:y val="-1.97038152826790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5E-4398-8E95-1B92043DA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#,##0</c:formatCode>
                <c:ptCount val="5"/>
                <c:pt idx="0" formatCode="General">
                  <c:v>21</c:v>
                </c:pt>
                <c:pt idx="1">
                  <c:v>654</c:v>
                </c:pt>
                <c:pt idx="2" formatCode="General">
                  <c:v>272</c:v>
                </c:pt>
                <c:pt idx="3">
                  <c:v>337</c:v>
                </c:pt>
                <c:pt idx="4" formatCode="General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5-429E-8D22-F6A39A9B236A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D35-429E-8D22-F6A39A9B236A}"/>
                </c:ext>
              </c:extLst>
            </c:dLbl>
            <c:dLbl>
              <c:idx val="1"/>
              <c:layout>
                <c:manualLayout>
                  <c:x val="4.5109211354237132E-3"/>
                  <c:y val="-1.9703815282679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5E-4398-8E95-1B92043DA79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D35-429E-8D22-F6A39A9B236A}"/>
                </c:ext>
              </c:extLst>
            </c:dLbl>
            <c:dLbl>
              <c:idx val="4"/>
              <c:layout>
                <c:manualLayout>
                  <c:x val="2.2554605677118564E-2"/>
                  <c:y val="-3.50290049469850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5E-4398-8E95-1B92043DA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-6</c:v>
                </c:pt>
                <c:pt idx="1">
                  <c:v>140</c:v>
                </c:pt>
                <c:pt idx="2">
                  <c:v>68</c:v>
                </c:pt>
                <c:pt idx="3" formatCode="#,##0">
                  <c:v>-131</c:v>
                </c:pt>
                <c:pt idx="4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35-429E-8D22-F6A39A9B2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3507680"/>
        <c:axId val="1"/>
      </c:barChart>
      <c:catAx>
        <c:axId val="82350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3507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dados abril Pelotas 2022 (1).xlsx]Planilha5!Tabela dinâmica9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admissões, desligamentos e saldos, Pelotas,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8064771752455151E-2"/>
          <c:y val="0.23105284790695865"/>
          <c:w val="0.79087232818474551"/>
          <c:h val="0.68274317002486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Planilha5!$B$3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299787634030284E-3"/>
                  <c:y val="-6.85386879741847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0B-4BBD-A560-FD6FC1653B5A}"/>
                </c:ext>
              </c:extLst>
            </c:dLbl>
            <c:dLbl>
              <c:idx val="1"/>
              <c:layout>
                <c:manualLayout>
                  <c:x val="-3.7909638977851483E-2"/>
                  <c:y val="-5.5273135463052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0B-4BBD-A560-FD6FC1653B5A}"/>
                </c:ext>
              </c:extLst>
            </c:dLbl>
            <c:dLbl>
              <c:idx val="2"/>
              <c:layout>
                <c:manualLayout>
                  <c:x val="-1.6724840725522671E-2"/>
                  <c:y val="-7.07496133927069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0B-4BBD-A560-FD6FC1653B5A}"/>
                </c:ext>
              </c:extLst>
            </c:dLbl>
            <c:dLbl>
              <c:idx val="3"/>
              <c:layout>
                <c:manualLayout>
                  <c:x val="-6.6899362902090847E-3"/>
                  <c:y val="-7.7382389648273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0B-4BBD-A560-FD6FC1653B5A}"/>
                </c:ext>
              </c:extLst>
            </c:dLbl>
            <c:dLbl>
              <c:idx val="4"/>
              <c:layout>
                <c:manualLayout>
                  <c:x val="-2.6759745160836422E-2"/>
                  <c:y val="-2.8742030440787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A-45AF-B1DE-D5BE33186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Planilha5!$A$4:$A$9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Planilha5!$B$4:$B$9</c:f>
              <c:numCache>
                <c:formatCode>General</c:formatCode>
                <c:ptCount val="5"/>
                <c:pt idx="0">
                  <c:v>71</c:v>
                </c:pt>
                <c:pt idx="1">
                  <c:v>3020</c:v>
                </c:pt>
                <c:pt idx="2">
                  <c:v>1624</c:v>
                </c:pt>
                <c:pt idx="3">
                  <c:v>1176</c:v>
                </c:pt>
                <c:pt idx="4">
                  <c:v>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B-4BBD-A560-FD6FC1653B5A}"/>
            </c:ext>
          </c:extLst>
        </c:ser>
        <c:ser>
          <c:idx val="1"/>
          <c:order val="1"/>
          <c:tx>
            <c:strRef>
              <c:f>Planilha5!$C$3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8989723924239368E-2"/>
                  <c:y val="-3.31638812778313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2A-45AF-B1DE-D5BE33186A5F}"/>
                </c:ext>
              </c:extLst>
            </c:dLbl>
            <c:dLbl>
              <c:idx val="2"/>
              <c:layout>
                <c:manualLayout>
                  <c:x val="1.7839830107224227E-2"/>
                  <c:y val="-3.758573211487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2A-45AF-B1DE-D5BE33186A5F}"/>
                </c:ext>
              </c:extLst>
            </c:dLbl>
            <c:dLbl>
              <c:idx val="3"/>
              <c:layout>
                <c:manualLayout>
                  <c:x val="1.1149893817015142E-2"/>
                  <c:y val="-1.5476477929654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2A-45AF-B1DE-D5BE33186A5F}"/>
                </c:ext>
              </c:extLst>
            </c:dLbl>
            <c:dLbl>
              <c:idx val="4"/>
              <c:layout>
                <c:manualLayout>
                  <c:x val="2.3414777015731799E-2"/>
                  <c:y val="-1.7687403348176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2A-45AF-B1DE-D5BE33186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Planilha5!$A$4:$A$9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Planilha5!$C$4:$C$9</c:f>
              <c:numCache>
                <c:formatCode>General</c:formatCode>
                <c:ptCount val="5"/>
                <c:pt idx="0">
                  <c:v>80</c:v>
                </c:pt>
                <c:pt idx="1">
                  <c:v>3008</c:v>
                </c:pt>
                <c:pt idx="2">
                  <c:v>1381</c:v>
                </c:pt>
                <c:pt idx="3">
                  <c:v>1261</c:v>
                </c:pt>
                <c:pt idx="4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0B-4BBD-A560-FD6FC1653B5A}"/>
            </c:ext>
          </c:extLst>
        </c:ser>
        <c:ser>
          <c:idx val="2"/>
          <c:order val="2"/>
          <c:tx>
            <c:strRef>
              <c:f>Planilha5!$D$3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B9DF2CC-6F49-449A-94F3-B9E0AC82ADE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B0B-4BBD-A560-FD6FC1653B5A}"/>
                </c:ext>
              </c:extLst>
            </c:dLbl>
            <c:dLbl>
              <c:idx val="1"/>
              <c:layout>
                <c:manualLayout>
                  <c:x val="1.1149893817015142E-2"/>
                  <c:y val="-3.7585732114875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2A-45AF-B1DE-D5BE33186A5F}"/>
                </c:ext>
              </c:extLst>
            </c:dLbl>
            <c:dLbl>
              <c:idx val="2"/>
              <c:layout>
                <c:manualLayout>
                  <c:x val="5.5749469085075712E-3"/>
                  <c:y val="-2.6531105022265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2A-45AF-B1DE-D5BE33186A5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5E654E4-F125-4734-BF80-A9087BD545D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B0B-4BBD-A560-FD6FC1653B5A}"/>
                </c:ext>
              </c:extLst>
            </c:dLbl>
            <c:dLbl>
              <c:idx val="4"/>
              <c:layout>
                <c:manualLayout>
                  <c:x val="8.9199150536121135E-3"/>
                  <c:y val="-1.9898328766698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2A-45AF-B1DE-D5BE33186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Planilha5!$A$4:$A$9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Planilha5!$D$4:$D$9</c:f>
              <c:numCache>
                <c:formatCode>General</c:formatCode>
                <c:ptCount val="5"/>
                <c:pt idx="0">
                  <c:v>-9</c:v>
                </c:pt>
                <c:pt idx="1">
                  <c:v>12</c:v>
                </c:pt>
                <c:pt idx="2">
                  <c:v>243</c:v>
                </c:pt>
                <c:pt idx="3">
                  <c:v>-85</c:v>
                </c:pt>
                <c:pt idx="4">
                  <c:v>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0B-4BBD-A560-FD6FC1653B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7532880"/>
        <c:axId val="1537540560"/>
      </c:barChart>
      <c:catAx>
        <c:axId val="153753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7540560"/>
        <c:crosses val="autoZero"/>
        <c:auto val="1"/>
        <c:lblAlgn val="ctr"/>
        <c:lblOffset val="100"/>
        <c:noMultiLvlLbl val="0"/>
      </c:catAx>
      <c:valAx>
        <c:axId val="153754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753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dados abril Pelotas 2022 (1).xlsx]Planilha7!Tabela dinâmica10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admissão,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</c:pivotFmt>
      <c:pivotFmt>
        <c:idx val="4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556331776399178E-2"/>
          <c:y val="0.21144815859617572"/>
          <c:w val="0.74877982536788945"/>
          <c:h val="0.69711869190945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Planilha7!$B$3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162813591560562E-3"/>
                  <c:y val="-1.7172575937097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21-4B68-A57E-AD6AB20B9F57}"/>
                </c:ext>
              </c:extLst>
            </c:dLbl>
            <c:dLbl>
              <c:idx val="1"/>
              <c:layout>
                <c:manualLayout>
                  <c:x val="-2.6790752619745346E-2"/>
                  <c:y val="-4.07848678506053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21-4B68-A57E-AD6AB20B9F57}"/>
                </c:ext>
              </c:extLst>
            </c:dLbl>
            <c:dLbl>
              <c:idx val="2"/>
              <c:layout>
                <c:manualLayout>
                  <c:x val="-2.009306446480905E-2"/>
                  <c:y val="-6.0104015779839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21-4B68-A57E-AD6AB20B9F57}"/>
                </c:ext>
              </c:extLst>
            </c:dLbl>
            <c:dLbl>
              <c:idx val="3"/>
              <c:layout>
                <c:manualLayout>
                  <c:x val="-1.1162813591559743E-3"/>
                  <c:y val="-8.5862879685484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21-4B68-A57E-AD6AB20B9F57}"/>
                </c:ext>
              </c:extLst>
            </c:dLbl>
            <c:dLbl>
              <c:idx val="4"/>
              <c:layout>
                <c:manualLayout>
                  <c:x val="-2.0093064464809011E-2"/>
                  <c:y val="-3.434515187419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4A-42F7-97F5-08DEF2C44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Planilha7!$A$4:$A$9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Planilha7!$B$4:$B$9</c:f>
              <c:numCache>
                <c:formatCode>General</c:formatCode>
                <c:ptCount val="5"/>
                <c:pt idx="0">
                  <c:v>164</c:v>
                </c:pt>
                <c:pt idx="1">
                  <c:v>9809</c:v>
                </c:pt>
                <c:pt idx="2">
                  <c:v>4809</c:v>
                </c:pt>
                <c:pt idx="3">
                  <c:v>5414</c:v>
                </c:pt>
                <c:pt idx="4">
                  <c:v>11677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21-4B68-A57E-AD6AB20B9F57}"/>
            </c:ext>
          </c:extLst>
        </c:ser>
        <c:ser>
          <c:idx val="1"/>
          <c:order val="1"/>
          <c:tx>
            <c:strRef>
              <c:f>Planilha7!$C$3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2325627183120917E-3"/>
                  <c:y val="-9.0156023669759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21-4B68-A57E-AD6AB20B9F57}"/>
                </c:ext>
              </c:extLst>
            </c:dLbl>
            <c:dLbl>
              <c:idx val="1"/>
              <c:layout>
                <c:manualLayout>
                  <c:x val="2.6790752619745305E-2"/>
                  <c:y val="-4.50780118348795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4A-42F7-97F5-08DEF2C449AF}"/>
                </c:ext>
              </c:extLst>
            </c:dLbl>
            <c:dLbl>
              <c:idx val="2"/>
              <c:layout>
                <c:manualLayout>
                  <c:x val="3.6837284852149856E-2"/>
                  <c:y val="-4.7224583827016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4A-42F7-97F5-08DEF2C449AF}"/>
                </c:ext>
              </c:extLst>
            </c:dLbl>
            <c:dLbl>
              <c:idx val="3"/>
              <c:layout>
                <c:manualLayout>
                  <c:x val="2.7907033978901402E-2"/>
                  <c:y val="-3.0052007889919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4A-42F7-97F5-08DEF2C449AF}"/>
                </c:ext>
              </c:extLst>
            </c:dLbl>
            <c:dLbl>
              <c:idx val="4"/>
              <c:layout>
                <c:manualLayout>
                  <c:x val="2.7907033978901322E-2"/>
                  <c:y val="-6.4397159764114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4A-42F7-97F5-08DEF2C44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Planilha7!$A$4:$A$9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Planilha7!$C$4:$C$9</c:f>
              <c:numCache>
                <c:formatCode>General</c:formatCode>
                <c:ptCount val="5"/>
                <c:pt idx="0">
                  <c:v>155</c:v>
                </c:pt>
                <c:pt idx="1">
                  <c:v>8848</c:v>
                </c:pt>
                <c:pt idx="2">
                  <c:v>4313</c:v>
                </c:pt>
                <c:pt idx="3">
                  <c:v>5488</c:v>
                </c:pt>
                <c:pt idx="4">
                  <c:v>9857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21-4B68-A57E-AD6AB20B9F57}"/>
            </c:ext>
          </c:extLst>
        </c:ser>
        <c:ser>
          <c:idx val="2"/>
          <c:order val="2"/>
          <c:tx>
            <c:strRef>
              <c:f>Planilha7!$D$3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6976881549363366E-3"/>
                  <c:y val="-1.50260039449598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4A-42F7-97F5-08DEF2C449AF}"/>
                </c:ext>
              </c:extLst>
            </c:dLbl>
            <c:dLbl>
              <c:idx val="1"/>
              <c:layout>
                <c:manualLayout>
                  <c:x val="1.116281359156052E-2"/>
                  <c:y val="-2.3612291913508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4A-42F7-97F5-08DEF2C449AF}"/>
                </c:ext>
              </c:extLst>
            </c:dLbl>
            <c:dLbl>
              <c:idx val="2"/>
              <c:layout>
                <c:manualLayout>
                  <c:x val="1.2279094950716617E-2"/>
                  <c:y val="-3.6491723866331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4A-42F7-97F5-08DEF2C449AF}"/>
                </c:ext>
              </c:extLst>
            </c:dLbl>
            <c:dLbl>
              <c:idx val="3"/>
              <c:layout>
                <c:manualLayout>
                  <c:x val="-2.2325627183121125E-3"/>
                  <c:y val="0"/>
                </c:manualLayout>
              </c:layout>
              <c:tx>
                <c:rich>
                  <a:bodyPr/>
                  <a:lstStyle/>
                  <a:p>
                    <a:fld id="{FFEB0B6A-E766-4F70-8A26-4FCCF92B2D6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21-4B68-A57E-AD6AB20B9F57}"/>
                </c:ext>
              </c:extLst>
            </c:dLbl>
            <c:dLbl>
              <c:idx val="4"/>
              <c:layout>
                <c:manualLayout>
                  <c:x val="1.3395376309872673E-2"/>
                  <c:y val="-3.8638295858468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4A-42F7-97F5-08DEF2C44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Planilha7!$A$4:$A$9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Planilha7!$D$4:$D$9</c:f>
              <c:numCache>
                <c:formatCode>General</c:formatCode>
                <c:ptCount val="5"/>
                <c:pt idx="0">
                  <c:v>9</c:v>
                </c:pt>
                <c:pt idx="1">
                  <c:v>961</c:v>
                </c:pt>
                <c:pt idx="2">
                  <c:v>496</c:v>
                </c:pt>
                <c:pt idx="3">
                  <c:v>-74</c:v>
                </c:pt>
                <c:pt idx="4">
                  <c:v>1830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21-4B68-A57E-AD6AB20B9F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6551200"/>
        <c:axId val="1546540640"/>
      </c:barChart>
      <c:catAx>
        <c:axId val="154655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46540640"/>
        <c:crosses val="autoZero"/>
        <c:auto val="1"/>
        <c:lblAlgn val="ctr"/>
        <c:lblOffset val="100"/>
        <c:noMultiLvlLbl val="0"/>
      </c:catAx>
      <c:valAx>
        <c:axId val="154654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4655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A7-482F-AE99-6AF948936E6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A7-482F-AE99-6AF948936E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'Acumulado do ano'!$B$8:$D$8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'Acumulado do ano'!$B$9:$D$9</c:f>
              <c:numCache>
                <c:formatCode>#,##0</c:formatCode>
                <c:ptCount val="3"/>
                <c:pt idx="0">
                  <c:v>10201</c:v>
                </c:pt>
                <c:pt idx="1">
                  <c:v>9209</c:v>
                </c:pt>
                <c:pt idx="2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A7-482F-AE99-6AF948936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2169152"/>
        <c:axId val="1"/>
      </c:barChart>
      <c:catAx>
        <c:axId val="822169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21691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período de doze meses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452218261055398E-2"/>
          <c:y val="0.17299488926261897"/>
          <c:w val="0.74094573537323194"/>
          <c:h val="0.802185184013906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8-4815-91AD-420743E1AE9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8-4815-91AD-420743E1AE9B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8-4815-91AD-420743E1AE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'período de doze meses'!$B$16:$D$16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'período de doze meses'!$B$17:$D$17</c:f>
              <c:numCache>
                <c:formatCode>#,##0</c:formatCode>
                <c:ptCount val="3"/>
                <c:pt idx="0">
                  <c:v>31883</c:v>
                </c:pt>
                <c:pt idx="1">
                  <c:v>28661</c:v>
                </c:pt>
                <c:pt idx="2">
                  <c:v>3222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8-4815-91AD-420743E1A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4688624"/>
        <c:axId val="1"/>
      </c:barChart>
      <c:catAx>
        <c:axId val="824688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4688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saldos do emprego formal celetista, Pelotas, abril de 2021 a abril de 2022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'período de doze meses'!$B$34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6E-4FA4-A633-68B8F09823A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6E-4FA4-A633-68B8F09823A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6E-4FA4-A633-68B8F09823A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6E-4FA4-A633-68B8F09823AB}"/>
              </c:ext>
            </c:extLst>
          </c:dPt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46E-4FA4-A633-68B8F09823A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46E-4FA4-A633-68B8F0982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doze meses'!$A$35:$A$47</c:f>
              <c:numCache>
                <c:formatCode>mmm\-yy</c:formatCode>
                <c:ptCount val="1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</c:numCache>
            </c:numRef>
          </c:cat>
          <c:val>
            <c:numRef>
              <c:f>'período de doze meses'!$B$35:$B$47</c:f>
              <c:numCache>
                <c:formatCode>General</c:formatCode>
                <c:ptCount val="13"/>
                <c:pt idx="0">
                  <c:v>76</c:v>
                </c:pt>
                <c:pt idx="1">
                  <c:v>45</c:v>
                </c:pt>
                <c:pt idx="2">
                  <c:v>381</c:v>
                </c:pt>
                <c:pt idx="3">
                  <c:v>215</c:v>
                </c:pt>
                <c:pt idx="4">
                  <c:v>341</c:v>
                </c:pt>
                <c:pt idx="5">
                  <c:v>226</c:v>
                </c:pt>
                <c:pt idx="6">
                  <c:v>434</c:v>
                </c:pt>
                <c:pt idx="7" formatCode="#,##0">
                  <c:v>1875</c:v>
                </c:pt>
                <c:pt idx="8" formatCode="#,##0">
                  <c:v>-1363</c:v>
                </c:pt>
                <c:pt idx="9">
                  <c:v>-140</c:v>
                </c:pt>
                <c:pt idx="10">
                  <c:v>414</c:v>
                </c:pt>
                <c:pt idx="11">
                  <c:v>523</c:v>
                </c:pt>
                <c:pt idx="12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6E-4FA4-A633-68B8F0982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4682864"/>
        <c:axId val="1"/>
      </c:barChart>
      <c:dateAx>
        <c:axId val="82468286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 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4682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0.19511</cdr:x>
      <cdr:y>0.48472</cdr:y>
    </cdr:from>
    <cdr:to>
      <cdr:x>0.21456</cdr:x>
      <cdr:y>0.56683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92407179-FAC4-FC2B-21DD-CC470A7916E4}"/>
            </a:ext>
          </a:extLst>
        </cdr:cNvPr>
        <cdr:cNvCxnSpPr/>
      </cdr:nvCxnSpPr>
      <cdr:spPr>
        <a:xfrm xmlns:a="http://schemas.openxmlformats.org/drawingml/2006/main">
          <a:off x="2114075" y="2751333"/>
          <a:ext cx="210774" cy="466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0.27674</cdr:x>
      <cdr:y>0.4176</cdr:y>
    </cdr:from>
    <cdr:to>
      <cdr:x>0.27674</cdr:x>
      <cdr:y>0.52994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B3C2FDB0-55D2-39EC-0CE0-ED1E8CE0AE66}"/>
            </a:ext>
          </a:extLst>
        </cdr:cNvPr>
        <cdr:cNvCxnSpPr/>
      </cdr:nvCxnSpPr>
      <cdr:spPr>
        <a:xfrm xmlns:a="http://schemas.openxmlformats.org/drawingml/2006/main">
          <a:off x="2998596" y="2370323"/>
          <a:ext cx="0" cy="637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2022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julho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abril (+195 vínculos), foi puxado principalmente pelo setor de comércio (+140 vínculos), seguido pelo setor de serviços (+124 vínculos) e pelo setor da construção (+68 vínculos). A indústria (</a:t>
            </a:r>
            <a:r>
              <a:rPr lang="pt-BR" sz="3200" dirty="0">
                <a:solidFill>
                  <a:srgbClr val="FF0000"/>
                </a:solidFill>
              </a:rPr>
              <a:t>-131 </a:t>
            </a:r>
            <a:r>
              <a:rPr lang="pt-BR" sz="3200" dirty="0"/>
              <a:t>vínculos) e da agropecuária (</a:t>
            </a:r>
            <a:r>
              <a:rPr lang="pt-BR" sz="3200" dirty="0">
                <a:solidFill>
                  <a:srgbClr val="FF0000"/>
                </a:solidFill>
              </a:rPr>
              <a:t>-6 </a:t>
            </a:r>
            <a:r>
              <a:rPr lang="pt-BR" sz="3200" dirty="0"/>
              <a:t>vínculos) apresentaram saldos negativos.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60286E1-7945-D570-A888-7BF49ACB3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7039"/>
              </p:ext>
            </p:extLst>
          </p:nvPr>
        </p:nvGraphicFramePr>
        <p:xfrm>
          <a:off x="462013" y="519764"/>
          <a:ext cx="11261558" cy="580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B252A8E-11B9-A1A7-6EFC-A9A590DBD6C7}"/>
              </a:ext>
            </a:extLst>
          </p:cNvPr>
          <p:cNvCxnSpPr>
            <a:cxnSpLocks/>
          </p:cNvCxnSpPr>
          <p:nvPr/>
        </p:nvCxnSpPr>
        <p:spPr>
          <a:xfrm>
            <a:off x="4846164" y="3966851"/>
            <a:ext cx="0" cy="241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0F2A2F4-FE79-1297-6B4B-BCD63B6B787E}"/>
              </a:ext>
            </a:extLst>
          </p:cNvPr>
          <p:cNvCxnSpPr>
            <a:cxnSpLocks/>
          </p:cNvCxnSpPr>
          <p:nvPr/>
        </p:nvCxnSpPr>
        <p:spPr>
          <a:xfrm>
            <a:off x="1809549" y="4739148"/>
            <a:ext cx="0" cy="3814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F7376328-01B1-4EEF-4B7D-4AEA5B908DC1}"/>
              </a:ext>
            </a:extLst>
          </p:cNvPr>
          <p:cNvCxnSpPr>
            <a:cxnSpLocks/>
          </p:cNvCxnSpPr>
          <p:nvPr/>
        </p:nvCxnSpPr>
        <p:spPr>
          <a:xfrm>
            <a:off x="3112323" y="2497394"/>
            <a:ext cx="0" cy="347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4809BF6-7816-718E-1D93-9AB59D2E4A5F}"/>
              </a:ext>
            </a:extLst>
          </p:cNvPr>
          <p:cNvCxnSpPr>
            <a:cxnSpLocks/>
          </p:cNvCxnSpPr>
          <p:nvPr/>
        </p:nvCxnSpPr>
        <p:spPr>
          <a:xfrm flipH="1">
            <a:off x="3500284" y="3092245"/>
            <a:ext cx="226555" cy="240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85065DF-5AC9-859F-3E3A-B90E7F7EAC88}"/>
              </a:ext>
            </a:extLst>
          </p:cNvPr>
          <p:cNvCxnSpPr>
            <a:cxnSpLocks/>
          </p:cNvCxnSpPr>
          <p:nvPr/>
        </p:nvCxnSpPr>
        <p:spPr>
          <a:xfrm flipH="1">
            <a:off x="5308178" y="4208207"/>
            <a:ext cx="129061" cy="196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96E16D61-0334-9CE2-BC53-E2B4F8052DE9}"/>
              </a:ext>
            </a:extLst>
          </p:cNvPr>
          <p:cNvCxnSpPr>
            <a:cxnSpLocks/>
          </p:cNvCxnSpPr>
          <p:nvPr/>
        </p:nvCxnSpPr>
        <p:spPr>
          <a:xfrm>
            <a:off x="6459794" y="4404852"/>
            <a:ext cx="165908" cy="196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FC3F37BF-F436-8FE6-2B45-F6A16EFE7F59}"/>
              </a:ext>
            </a:extLst>
          </p:cNvPr>
          <p:cNvCxnSpPr>
            <a:cxnSpLocks/>
          </p:cNvCxnSpPr>
          <p:nvPr/>
        </p:nvCxnSpPr>
        <p:spPr>
          <a:xfrm flipH="1">
            <a:off x="7039897" y="3966851"/>
            <a:ext cx="167148" cy="241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8D5CF02-F3D8-6EF7-8F76-A708AD81F70B}"/>
              </a:ext>
            </a:extLst>
          </p:cNvPr>
          <p:cNvCxnSpPr>
            <a:cxnSpLocks/>
          </p:cNvCxnSpPr>
          <p:nvPr/>
        </p:nvCxnSpPr>
        <p:spPr>
          <a:xfrm>
            <a:off x="8342671" y="2000865"/>
            <a:ext cx="0" cy="2212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35863715-6490-701E-0DFA-975BB0BD2F1B}"/>
              </a:ext>
            </a:extLst>
          </p:cNvPr>
          <p:cNvCxnSpPr>
            <a:cxnSpLocks/>
          </p:cNvCxnSpPr>
          <p:nvPr/>
        </p:nvCxnSpPr>
        <p:spPr>
          <a:xfrm flipH="1">
            <a:off x="8809703" y="2340077"/>
            <a:ext cx="117987" cy="1573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A2044508-83EB-F5FA-083E-47919461CF6E}"/>
              </a:ext>
            </a:extLst>
          </p:cNvPr>
          <p:cNvCxnSpPr>
            <a:cxnSpLocks/>
          </p:cNvCxnSpPr>
          <p:nvPr/>
        </p:nvCxnSpPr>
        <p:spPr>
          <a:xfrm flipH="1">
            <a:off x="9095978" y="4601497"/>
            <a:ext cx="234835" cy="2064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79C507DE-088F-44B5-46D9-04C93C080F8E}"/>
              </a:ext>
            </a:extLst>
          </p:cNvPr>
          <p:cNvCxnSpPr>
            <a:cxnSpLocks/>
          </p:cNvCxnSpPr>
          <p:nvPr/>
        </p:nvCxnSpPr>
        <p:spPr>
          <a:xfrm>
            <a:off x="3933316" y="4635909"/>
            <a:ext cx="0" cy="13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(+992 vínculos) foi puxado principalmente pelo setor de serviços (+831 vínculos), seguido pelo setor da construção (+243 vínculos) e  pelo o comércio (+12 vínculos). O setor da indústria (</a:t>
            </a:r>
            <a:r>
              <a:rPr lang="pt-BR" sz="3200" dirty="0">
                <a:solidFill>
                  <a:srgbClr val="FF0000"/>
                </a:solidFill>
              </a:rPr>
              <a:t>-85 </a:t>
            </a:r>
            <a:r>
              <a:rPr lang="pt-BR" sz="3200" dirty="0"/>
              <a:t>vínculos) apresentou saldo negativo, assim como o setor da agropecuária (</a:t>
            </a:r>
            <a:r>
              <a:rPr lang="pt-BR" sz="3200" dirty="0">
                <a:solidFill>
                  <a:srgbClr val="FF0000"/>
                </a:solidFill>
              </a:rPr>
              <a:t>-9</a:t>
            </a:r>
            <a:r>
              <a:rPr lang="pt-BR" sz="3200" dirty="0"/>
              <a:t> vínculos).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CB5BBC1-6427-CFDC-E2EE-002608D3EE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983892"/>
              </p:ext>
            </p:extLst>
          </p:nvPr>
        </p:nvGraphicFramePr>
        <p:xfrm>
          <a:off x="400877" y="576470"/>
          <a:ext cx="11390243" cy="574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Pelotas no período de doze meses (+3.222 vínculos) foi puxado principalmente pelo setor de serviços (+1.830 vínculos), seguido pelo comércio (+961 vínculos) e pelo setor da construção civil (+496 vínculos). A  agropecuária (+9 vínculos) também apresentou saldo positivo. A indústria (</a:t>
            </a:r>
            <a:r>
              <a:rPr lang="pt-BR" sz="3200" dirty="0">
                <a:solidFill>
                  <a:srgbClr val="FF0000"/>
                </a:solidFill>
              </a:rPr>
              <a:t>-74 </a:t>
            </a:r>
            <a:r>
              <a:rPr lang="pt-BR" sz="3200" dirty="0"/>
              <a:t>vínculos)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3365D71-4384-20AF-2BAC-A0A4C9CCD2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797467"/>
              </p:ext>
            </p:extLst>
          </p:nvPr>
        </p:nvGraphicFramePr>
        <p:xfrm>
          <a:off x="394637" y="404261"/>
          <a:ext cx="11377060" cy="591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altLang="pt-BR" sz="2800" dirty="0"/>
              <a:t>Dados atualizados em:  19/05/2023.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600" dirty="0"/>
              <a:t>Fundador:</a:t>
            </a:r>
          </a:p>
          <a:p>
            <a:pPr marL="0" indent="0">
              <a:buNone/>
            </a:pPr>
            <a:r>
              <a:rPr lang="pt-BR" sz="2600" b="1" dirty="0"/>
              <a:t>Prof. Francisco E. </a:t>
            </a:r>
            <a:r>
              <a:rPr lang="pt-BR" sz="2600" b="1" dirty="0" err="1"/>
              <a:t>Beckenkamp</a:t>
            </a:r>
            <a:r>
              <a:rPr lang="pt-BR" sz="2600" b="1" dirty="0"/>
              <a:t> Vargas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Coordenador:</a:t>
            </a:r>
          </a:p>
          <a:p>
            <a:pPr marL="0" indent="0">
              <a:buNone/>
            </a:pPr>
            <a:r>
              <a:rPr lang="pt-BR" sz="2600" b="1" dirty="0"/>
              <a:t>Attila Magno e Silva Barbosa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Coordenadora:</a:t>
            </a:r>
          </a:p>
          <a:p>
            <a:pPr marL="0" indent="0">
              <a:buNone/>
            </a:pPr>
            <a:r>
              <a:rPr lang="pt-BR" sz="2600" b="1" dirty="0"/>
              <a:t>Prof.ª Ana Paula F. D’Avila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Bolsista de Iniciação Cientifica:</a:t>
            </a:r>
          </a:p>
          <a:p>
            <a:pPr marL="0" indent="0">
              <a:buNone/>
            </a:pPr>
            <a:r>
              <a:rPr lang="pt-BR" sz="2600" b="1" dirty="0"/>
              <a:t>Emerson </a:t>
            </a:r>
            <a:r>
              <a:rPr lang="pt-BR" sz="2600" b="1" dirty="0" err="1"/>
              <a:t>Goularte</a:t>
            </a:r>
            <a:r>
              <a:rPr lang="pt-BR" sz="2600" b="1" dirty="0"/>
              <a:t> Junior 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Portal na internet: </a:t>
            </a:r>
            <a:r>
              <a:rPr lang="pt-BR" sz="2600" dirty="0">
                <a:hlinkClick r:id="rId3"/>
              </a:rPr>
              <a:t>http://wp.ufpel.edu.br/observatoriosocial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2022 ocorreram, em Pelotas,  2.403 admissões e  2.208 desligamentos, resultando em um saldo de +195 vínculos formais de emprego celetista. Com isso, a taxa de variação do emprego formal foi de 0,32% com o estoque passando de 60.534 vínculos em março de 2022, para 60.729 vínculos em abril de 2022.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AAB7097-417D-51E0-8754-CE78D8DD87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621300"/>
              </p:ext>
            </p:extLst>
          </p:nvPr>
        </p:nvGraphicFramePr>
        <p:xfrm>
          <a:off x="457200" y="317095"/>
          <a:ext cx="11294198" cy="59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10.201 admissões e 9.209 desligamentos, o que resultou em um saldo de +992 vínculos formais de emprego. Nesse período, o estoque passou de 59.456 vínculos, em dezembro de 2021, para 60.729 vínculos, em abril de 2022, o que corresponde a uma taxa de variação de +1,66%.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F51A403-BD70-C37E-8051-3B962C2EE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44202"/>
              </p:ext>
            </p:extLst>
          </p:nvPr>
        </p:nvGraphicFramePr>
        <p:xfrm>
          <a:off x="660903" y="325437"/>
          <a:ext cx="10972799" cy="594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31.883 admissões e 28.661 desligamentos, o que resultou em um saldo de +3.222 vínculos formais de emprego. Nesse período, o estoque passou de 57.302 vínculos, em abril de 2021, para 60.729 vínculos, em abril de 2022, o que corresponde a uma taxa de variação de  +5,62%.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EA9CAD1-F892-F24A-A4CD-C340680AE8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854358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E269AA5-CBCF-5EAB-6B3B-273084CEE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71091"/>
              </p:ext>
            </p:extLst>
          </p:nvPr>
        </p:nvGraphicFramePr>
        <p:xfrm>
          <a:off x="637592" y="611065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AAF10DD-57CE-7EF2-47D6-DD76FA365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583737"/>
              </p:ext>
            </p:extLst>
          </p:nvPr>
        </p:nvGraphicFramePr>
        <p:xfrm>
          <a:off x="678286" y="613509"/>
          <a:ext cx="10835427" cy="567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CBC31C15-4709-6032-2977-77B611A842B5}"/>
              </a:ext>
            </a:extLst>
          </p:cNvPr>
          <p:cNvCxnSpPr>
            <a:cxnSpLocks/>
          </p:cNvCxnSpPr>
          <p:nvPr/>
        </p:nvCxnSpPr>
        <p:spPr>
          <a:xfrm>
            <a:off x="5043638" y="2947057"/>
            <a:ext cx="0" cy="417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58E06BD-48A3-68F7-12A3-DE405F07E76F}"/>
              </a:ext>
            </a:extLst>
          </p:cNvPr>
          <p:cNvCxnSpPr>
            <a:cxnSpLocks/>
          </p:cNvCxnSpPr>
          <p:nvPr/>
        </p:nvCxnSpPr>
        <p:spPr>
          <a:xfrm>
            <a:off x="8576109" y="2082997"/>
            <a:ext cx="0" cy="654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938B3E1B-B420-1016-1141-87A3E6A2CFF3}"/>
              </a:ext>
            </a:extLst>
          </p:cNvPr>
          <p:cNvCxnSpPr/>
          <p:nvPr/>
        </p:nvCxnSpPr>
        <p:spPr>
          <a:xfrm>
            <a:off x="9962148" y="1857675"/>
            <a:ext cx="0" cy="308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8644DC5-3BBD-C052-401B-815B1E48ED17}"/>
              </a:ext>
            </a:extLst>
          </p:cNvPr>
          <p:cNvCxnSpPr/>
          <p:nvPr/>
        </p:nvCxnSpPr>
        <p:spPr>
          <a:xfrm>
            <a:off x="6458551" y="2737515"/>
            <a:ext cx="0" cy="2463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88D4395B-6AED-B0BD-3059-ACE3860A53BB}"/>
              </a:ext>
            </a:extLst>
          </p:cNvPr>
          <p:cNvCxnSpPr>
            <a:cxnSpLocks/>
          </p:cNvCxnSpPr>
          <p:nvPr/>
        </p:nvCxnSpPr>
        <p:spPr>
          <a:xfrm flipH="1">
            <a:off x="10674986" y="1632155"/>
            <a:ext cx="248653" cy="4508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971</Words>
  <Application>Microsoft Office PowerPoint</Application>
  <PresentationFormat>Widescreen</PresentationFormat>
  <Paragraphs>127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04 abril DE 2022 A conjuntura do emprego em pelotas-RS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04 abril DE 2022 A conjuntura do emprego em pelotas-RS</dc:title>
  <dc:creator/>
  <cp:lastModifiedBy/>
  <cp:revision>2</cp:revision>
  <dcterms:created xsi:type="dcterms:W3CDTF">2018-01-27T01:43:35Z</dcterms:created>
  <dcterms:modified xsi:type="dcterms:W3CDTF">2023-07-27T19:16:48Z</dcterms:modified>
</cp:coreProperties>
</file>