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3FADFF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6980" autoAdjust="0"/>
  </p:normalViewPr>
  <p:slideViewPr>
    <p:cSldViewPr snapToGrid="0">
      <p:cViewPr varScale="1">
        <p:scale>
          <a:sx n="74" d="100"/>
          <a:sy n="74" d="100"/>
        </p:scale>
        <p:origin x="77" y="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DADOS%20PELOTAS%20Mar&#231;o%2022.x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Observat&#243;rio\Downloads\DADOS%20PELOTAS%20Mar&#231;o%2022.xlt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DADOS%20PELOTAS%20Mar&#231;o%2022.xl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DADOS%20PELOTAS%20Mar&#231;o%2022.xl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3\Observat&#243;rio%20Social%20do%20Trabalho\Observat&#243;rio%20Social%20do%20Trabalho\Emerson%20-%20atualiza&#231;&#227;o%20boletins%20Pel%20e%20RG%20-%20MAR&#199;O%202022%20E%20ABRIL%20PELOTAS%2022\DADOS%20PELOTAS%20Mar&#231;o%2022.xl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DADOS%20PELOTAS%20Mar&#231;o%2022.xl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DADOS%20PELOTAS%20Mar&#231;o%2022.xl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Observat&#243;rio\Downloads\DADOS%20PELOTAS%20Mar&#231;o%2022.xl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200" b="1" dirty="0" err="1"/>
              <a:t>Movimentação</a:t>
            </a:r>
            <a:r>
              <a:rPr lang="en-US" sz="2200" b="1" dirty="0"/>
              <a:t> do </a:t>
            </a:r>
            <a:r>
              <a:rPr lang="en-US" sz="2200" b="1" dirty="0" err="1"/>
              <a:t>emprego</a:t>
            </a:r>
            <a:r>
              <a:rPr lang="en-US" sz="2200" b="1" dirty="0"/>
              <a:t> formal </a:t>
            </a:r>
            <a:r>
              <a:rPr lang="en-US" sz="2200" b="1" dirty="0" err="1"/>
              <a:t>celetista</a:t>
            </a:r>
            <a:r>
              <a:rPr lang="en-US" sz="2200" b="1" dirty="0"/>
              <a:t>, </a:t>
            </a:r>
            <a:r>
              <a:rPr lang="en-US" sz="2200" b="1" dirty="0" err="1"/>
              <a:t>admissões</a:t>
            </a:r>
            <a:r>
              <a:rPr lang="en-US" sz="2200" b="1" dirty="0"/>
              <a:t>, </a:t>
            </a:r>
            <a:r>
              <a:rPr lang="en-US" sz="2200" b="1" dirty="0" err="1"/>
              <a:t>desligamentos</a:t>
            </a:r>
            <a:r>
              <a:rPr lang="en-US" sz="2200" b="1" dirty="0"/>
              <a:t> e </a:t>
            </a:r>
            <a:r>
              <a:rPr lang="en-US" sz="2200" b="1" dirty="0" err="1"/>
              <a:t>saldo</a:t>
            </a:r>
            <a:r>
              <a:rPr lang="en-US" sz="2200" b="1" dirty="0"/>
              <a:t>, Pelotas, </a:t>
            </a:r>
            <a:r>
              <a:rPr lang="en-US" sz="2200" b="1" dirty="0" err="1"/>
              <a:t>março</a:t>
            </a:r>
            <a:r>
              <a:rPr lang="en-US" sz="2200" b="1" dirty="0"/>
              <a:t>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06-4434-97B6-E9D48F5393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SALDO'!$B$2</c:f>
              <c:numCache>
                <c:formatCode>#,##0</c:formatCode>
                <c:ptCount val="1"/>
                <c:pt idx="0">
                  <c:v>2966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06-4434-97B6-E9D48F5393AA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406-4434-97B6-E9D48F5393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SALDO'!$C$2</c:f>
              <c:numCache>
                <c:formatCode>#,##0</c:formatCode>
                <c:ptCount val="1"/>
                <c:pt idx="0">
                  <c:v>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06-4434-97B6-E9D48F5393AA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06-4434-97B6-E9D48F5393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SALDO'!$D$2</c:f>
              <c:numCache>
                <c:formatCode>General</c:formatCode>
                <c:ptCount val="1"/>
                <c:pt idx="0">
                  <c:v>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06-4434-97B6-E9D48F5393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54373935"/>
        <c:axId val="1554368655"/>
      </c:barChart>
      <c:catAx>
        <c:axId val="15543739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368655"/>
        <c:crosses val="autoZero"/>
        <c:auto val="1"/>
        <c:lblAlgn val="ctr"/>
        <c:lblOffset val="100"/>
        <c:noMultiLvlLbl val="0"/>
      </c:catAx>
      <c:valAx>
        <c:axId val="155436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543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Evolução mensal dos estoques de emprego formal celetista, Pelotas, março de 2021 a março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'Doze meses'!$B$36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91-4DAA-9B0D-0CE8B5BA9EB6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91-4DAA-9B0D-0CE8B5BA9EB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91-4DAA-9B0D-0CE8B5BA9EB6}"/>
              </c:ext>
            </c:extLst>
          </c:dPt>
          <c:dLbls>
            <c:dLbl>
              <c:idx val="1"/>
              <c:layout>
                <c:manualLayout>
                  <c:x val="-2.1487906628310046E-17"/>
                  <c:y val="-0.100684868517717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91-4DAA-9B0D-0CE8B5BA9EB6}"/>
                </c:ext>
              </c:extLst>
            </c:dLbl>
            <c:dLbl>
              <c:idx val="3"/>
              <c:layout>
                <c:manualLayout>
                  <c:x val="-1.1720811740968276E-3"/>
                  <c:y val="-0.149908582015268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91-4DAA-9B0D-0CE8B5BA9EB6}"/>
                </c:ext>
              </c:extLst>
            </c:dLbl>
            <c:dLbl>
              <c:idx val="5"/>
              <c:layout>
                <c:manualLayout>
                  <c:x val="-3.5162435222903538E-3"/>
                  <c:y val="-0.149908582015268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91-4DAA-9B0D-0CE8B5BA9EB6}"/>
                </c:ext>
              </c:extLst>
            </c:dLbl>
            <c:dLbl>
              <c:idx val="7"/>
              <c:layout>
                <c:manualLayout>
                  <c:x val="-3.5162435222903538E-3"/>
                  <c:y val="-6.2648362633246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91-4DAA-9B0D-0CE8B5BA9EB6}"/>
                </c:ext>
              </c:extLst>
            </c:dLbl>
            <c:dLbl>
              <c:idx val="8"/>
              <c:layout>
                <c:manualLayout>
                  <c:x val="7.0324870445807076E-3"/>
                  <c:y val="-1.56620906583117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91-4DAA-9B0D-0CE8B5BA9EB6}"/>
                </c:ext>
              </c:extLst>
            </c:dLbl>
            <c:dLbl>
              <c:idx val="10"/>
              <c:layout>
                <c:manualLayout>
                  <c:x val="-2.8129948178322914E-2"/>
                  <c:y val="-9.62099854724859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91-4DAA-9B0D-0CE8B5BA9EB6}"/>
                </c:ext>
              </c:extLst>
            </c:dLbl>
            <c:dLbl>
              <c:idx val="12"/>
              <c:layout>
                <c:manualLayout>
                  <c:x val="-1.4064974089161415E-2"/>
                  <c:y val="-3.5799064361855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91-4DAA-9B0D-0CE8B5BA9E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'Doze meses'!$A$37:$A$49</c:f>
              <c:numCache>
                <c:formatCode>mmm\-yy</c:formatCode>
                <c:ptCount val="13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</c:numCache>
            </c:numRef>
          </c:cat>
          <c:val>
            <c:numRef>
              <c:f>'Doze meses'!$B$37:$B$49</c:f>
              <c:numCache>
                <c:formatCode>#,##0</c:formatCode>
                <c:ptCount val="13"/>
                <c:pt idx="0">
                  <c:v>57226</c:v>
                </c:pt>
                <c:pt idx="1">
                  <c:v>57302</c:v>
                </c:pt>
                <c:pt idx="2">
                  <c:v>57347</c:v>
                </c:pt>
                <c:pt idx="3">
                  <c:v>57728</c:v>
                </c:pt>
                <c:pt idx="4">
                  <c:v>57943</c:v>
                </c:pt>
                <c:pt idx="5">
                  <c:v>58284</c:v>
                </c:pt>
                <c:pt idx="6">
                  <c:v>58510</c:v>
                </c:pt>
                <c:pt idx="7">
                  <c:v>58944</c:v>
                </c:pt>
                <c:pt idx="8">
                  <c:v>60819</c:v>
                </c:pt>
                <c:pt idx="9">
                  <c:v>59456</c:v>
                </c:pt>
                <c:pt idx="10">
                  <c:v>59597</c:v>
                </c:pt>
                <c:pt idx="11">
                  <c:v>60011</c:v>
                </c:pt>
                <c:pt idx="12">
                  <c:v>60534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91-4DAA-9B0D-0CE8B5BA9E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1140223"/>
        <c:axId val="1821144063"/>
      </c:barChart>
      <c:dateAx>
        <c:axId val="182114022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21144063"/>
        <c:crosses val="autoZero"/>
        <c:auto val="1"/>
        <c:lblOffset val="100"/>
        <c:baseTimeUnit val="months"/>
      </c:dateAx>
      <c:valAx>
        <c:axId val="182114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21140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desligamentos e saldos, Pelotas, março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65891548726536E-3"/>
                  <c:y val="-3.1513892663847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DF-4AEB-B9B5-825E1DDA3ED0}"/>
                </c:ext>
              </c:extLst>
            </c:dLbl>
            <c:dLbl>
              <c:idx val="1"/>
              <c:layout>
                <c:manualLayout>
                  <c:x val="-8.4461240841085753E-3"/>
                  <c:y val="-3.571574501902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DF-4AEB-B9B5-825E1DDA3ED0}"/>
                </c:ext>
              </c:extLst>
            </c:dLbl>
            <c:dLbl>
              <c:idx val="2"/>
              <c:layout>
                <c:manualLayout>
                  <c:x val="-1.206589154872658E-2"/>
                  <c:y val="-2.521111413107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DF-4AEB-B9B5-825E1DDA3ED0}"/>
                </c:ext>
              </c:extLst>
            </c:dLbl>
            <c:dLbl>
              <c:idx val="3"/>
              <c:layout>
                <c:manualLayout>
                  <c:x val="-1.5685659013344497E-2"/>
                  <c:y val="-2.9412966486257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DF-4AEB-B9B5-825E1DDA3ED0}"/>
                </c:ext>
              </c:extLst>
            </c:dLbl>
            <c:dLbl>
              <c:idx val="4"/>
              <c:layout>
                <c:manualLayout>
                  <c:x val="-3.3784496336434384E-2"/>
                  <c:y val="-1.68074094207184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DF-4AEB-B9B5-825E1DDA3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21</c:v>
                </c:pt>
                <c:pt idx="1">
                  <c:v>866</c:v>
                </c:pt>
                <c:pt idx="2">
                  <c:v>430</c:v>
                </c:pt>
                <c:pt idx="3" formatCode="#,##0">
                  <c:v>369</c:v>
                </c:pt>
                <c:pt idx="4" formatCode="#,##0">
                  <c:v>1280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F-4AEB-B9B5-825E1DDA3ED0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65891548726647E-3"/>
                  <c:y val="-0.107147235057079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DF-4AEB-B9B5-825E1DDA3ED0}"/>
                </c:ext>
              </c:extLst>
            </c:dLbl>
            <c:dLbl>
              <c:idx val="1"/>
              <c:layout>
                <c:manualLayout>
                  <c:x val="2.5338372252325724E-2"/>
                  <c:y val="-3.1513892663847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DF-4AEB-B9B5-825E1DDA3ED0}"/>
                </c:ext>
              </c:extLst>
            </c:dLbl>
            <c:dLbl>
              <c:idx val="2"/>
              <c:layout>
                <c:manualLayout>
                  <c:x val="1.8098837323089714E-2"/>
                  <c:y val="-4.2018523551796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DF-4AEB-B9B5-825E1DDA3ED0}"/>
                </c:ext>
              </c:extLst>
            </c:dLbl>
            <c:dLbl>
              <c:idx val="3"/>
              <c:layout>
                <c:manualLayout>
                  <c:x val="2.1718604787707763E-2"/>
                  <c:y val="-3.571574501902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DF-4AEB-B9B5-825E1DDA3ED0}"/>
                </c:ext>
              </c:extLst>
            </c:dLbl>
            <c:dLbl>
              <c:idx val="4"/>
              <c:layout>
                <c:manualLayout>
                  <c:x val="9.6527132389811407E-3"/>
                  <c:y val="-2.100926177589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DF-4AEB-B9B5-825E1DDA3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#,##0</c:formatCode>
                <c:ptCount val="5"/>
                <c:pt idx="0" formatCode="General">
                  <c:v>15</c:v>
                </c:pt>
                <c:pt idx="1">
                  <c:v>861</c:v>
                </c:pt>
                <c:pt idx="2" formatCode="General">
                  <c:v>397</c:v>
                </c:pt>
                <c:pt idx="3">
                  <c:v>256</c:v>
                </c:pt>
                <c:pt idx="4" formatCode="General">
                  <c:v>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DF-4AEB-B9B5-825E1DDA3ED0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85930239385386E-2"/>
                  <c:y val="-1.0504630887949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DF-4AEB-B9B5-825E1DDA3ED0}"/>
                </c:ext>
              </c:extLst>
            </c:dLbl>
            <c:dLbl>
              <c:idx val="1"/>
              <c:layout>
                <c:manualLayout>
                  <c:x val="0"/>
                  <c:y val="-5.2523154439745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DF-4AEB-B9B5-825E1DDA3ED0}"/>
                </c:ext>
              </c:extLst>
            </c:dLbl>
            <c:dLbl>
              <c:idx val="2"/>
              <c:layout>
                <c:manualLayout>
                  <c:x val="6.0329457743632676E-3"/>
                  <c:y val="-2.9412966486257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ADF-4AEB-B9B5-825E1DDA3ED0}"/>
                </c:ext>
              </c:extLst>
            </c:dLbl>
            <c:dLbl>
              <c:idx val="3"/>
              <c:layout>
                <c:manualLayout>
                  <c:x val="1.0859302393853881E-2"/>
                  <c:y val="-8.4037047103593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DF-4AEB-B9B5-825E1DDA3ED0}"/>
                </c:ext>
              </c:extLst>
            </c:dLbl>
            <c:dLbl>
              <c:idx val="4"/>
              <c:layout>
                <c:manualLayout>
                  <c:x val="1.3272480703599101E-2"/>
                  <c:y val="-1.68074094207184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DF-4AEB-B9B5-825E1DDA3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33</c:v>
                </c:pt>
                <c:pt idx="3" formatCode="#,##0">
                  <c:v>113</c:v>
                </c:pt>
                <c:pt idx="4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DF-4AEB-B9B5-825E1DDA3E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7731328"/>
        <c:axId val="637738400"/>
      </c:barChart>
      <c:catAx>
        <c:axId val="63773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637738400"/>
        <c:crosses val="autoZero"/>
        <c:auto val="1"/>
        <c:lblAlgn val="ctr"/>
        <c:lblOffset val="100"/>
        <c:noMultiLvlLbl val="0"/>
      </c:catAx>
      <c:valAx>
        <c:axId val="6377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773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Março 22.xlt.xlsx]acumulado set. D.!Tabela dinâmica1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admissões, desligamentos e saldos,  Pelotas,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8466858359056014E-2"/>
          <c:y val="0.2356733795013897"/>
          <c:w val="0.77027983664181476"/>
          <c:h val="0.68117290082085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set. D.'!$B$3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4292351371456257E-3"/>
                  <c:y val="-8.20281101801033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40-4A47-8865-FDEA5DEEB750}"/>
                </c:ext>
              </c:extLst>
            </c:dLbl>
            <c:dLbl>
              <c:idx val="1"/>
              <c:layout>
                <c:manualLayout>
                  <c:x val="-3.6056552360120474E-2"/>
                  <c:y val="-3.1990402543379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40-4A47-8865-FDEA5DEEB750}"/>
                </c:ext>
              </c:extLst>
            </c:dLbl>
            <c:dLbl>
              <c:idx val="2"/>
              <c:layout>
                <c:manualLayout>
                  <c:x val="-3.6438527057184385E-3"/>
                  <c:y val="-5.828313091744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40-4A47-8865-FDEA5DEEB750}"/>
                </c:ext>
              </c:extLst>
            </c:dLbl>
            <c:dLbl>
              <c:idx val="3"/>
              <c:layout>
                <c:manualLayout>
                  <c:x val="-1.3360793254301031E-2"/>
                  <c:y val="-4.31726895684753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40-4A47-8865-FDEA5DEEB750}"/>
                </c:ext>
              </c:extLst>
            </c:dLbl>
            <c:dLbl>
              <c:idx val="4"/>
              <c:layout>
                <c:manualLayout>
                  <c:x val="-1.9155043441314096E-2"/>
                  <c:y val="-6.3980805086759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40-4A47-8865-FDEA5DEEB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set. D.'!$A$4:$A$9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set. D.'!$B$4:$B$9</c:f>
              <c:numCache>
                <c:formatCode>General</c:formatCode>
                <c:ptCount val="5"/>
                <c:pt idx="0">
                  <c:v>56</c:v>
                </c:pt>
                <c:pt idx="1">
                  <c:v>2226</c:v>
                </c:pt>
                <c:pt idx="2">
                  <c:v>1284</c:v>
                </c:pt>
                <c:pt idx="3">
                  <c:v>970</c:v>
                </c:pt>
                <c:pt idx="4">
                  <c:v>3262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0-4A47-8865-FDEA5DEEB750}"/>
            </c:ext>
          </c:extLst>
        </c:ser>
        <c:ser>
          <c:idx val="1"/>
          <c:order val="1"/>
          <c:tx>
            <c:strRef>
              <c:f>'acumulado set. D.'!$C$3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140905351283869E-2"/>
                  <c:y val="-6.82461920925436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40-4A47-8865-FDEA5DEEB750}"/>
                </c:ext>
              </c:extLst>
            </c:dLbl>
            <c:dLbl>
              <c:idx val="1"/>
              <c:layout>
                <c:manualLayout>
                  <c:x val="2.3398519924660969E-2"/>
                  <c:y val="-5.1703543512237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40-4A47-8865-FDEA5DEEB750}"/>
                </c:ext>
              </c:extLst>
            </c:dLbl>
            <c:dLbl>
              <c:idx val="2"/>
              <c:layout>
                <c:manualLayout>
                  <c:x val="1.239443987379142E-2"/>
                  <c:y val="-2.3459628531811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40-4A47-8865-FDEA5DEEB750}"/>
                </c:ext>
              </c:extLst>
            </c:dLbl>
            <c:dLbl>
              <c:idx val="3"/>
              <c:layout>
                <c:manualLayout>
                  <c:x val="1.4647974396298951E-2"/>
                  <c:y val="-2.13269350289199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40-4A47-8865-FDEA5DEEB750}"/>
                </c:ext>
              </c:extLst>
            </c:dLbl>
            <c:dLbl>
              <c:idx val="4"/>
              <c:layout>
                <c:manualLayout>
                  <c:x val="3.2794674351465949E-2"/>
                  <c:y val="-1.9427710305813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40-4A47-8865-FDEA5DEEB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set. D.'!$A$4:$A$9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set. D.'!$C$4:$C$9</c:f>
              <c:numCache>
                <c:formatCode>General</c:formatCode>
                <c:ptCount val="5"/>
                <c:pt idx="0">
                  <c:v>59</c:v>
                </c:pt>
                <c:pt idx="1">
                  <c:v>2354</c:v>
                </c:pt>
                <c:pt idx="2">
                  <c:v>1109</c:v>
                </c:pt>
                <c:pt idx="3">
                  <c:v>924</c:v>
                </c:pt>
                <c:pt idx="4">
                  <c:v>2555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0-4A47-8865-FDEA5DEEB750}"/>
            </c:ext>
          </c:extLst>
        </c:ser>
        <c:ser>
          <c:idx val="2"/>
          <c:order val="2"/>
          <c:tx>
            <c:strRef>
              <c:f>'acumulado set. D.'!$D$3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740-4A47-8865-FDEA5DEEB75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740-4A47-8865-FDEA5DEEB750}"/>
                </c:ext>
              </c:extLst>
            </c:dLbl>
            <c:dLbl>
              <c:idx val="2"/>
              <c:layout>
                <c:manualLayout>
                  <c:x val="1.4663234551333254E-2"/>
                  <c:y val="-2.137882497320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40-4A47-8865-FDEA5DEEB750}"/>
                </c:ext>
              </c:extLst>
            </c:dLbl>
            <c:dLbl>
              <c:idx val="3"/>
              <c:layout>
                <c:manualLayout>
                  <c:x val="2.2535345225074485E-3"/>
                  <c:y val="-2.345962853181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40-4A47-8865-FDEA5DEEB750}"/>
                </c:ext>
              </c:extLst>
            </c:dLbl>
            <c:dLbl>
              <c:idx val="4"/>
              <c:layout>
                <c:manualLayout>
                  <c:x val="2.1863116234310455E-2"/>
                  <c:y val="-1.0793172392118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40-4A47-8865-FDEA5DEEB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set. D.'!$A$4:$A$9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set. D.'!$D$4:$D$9</c:f>
              <c:numCache>
                <c:formatCode>General</c:formatCode>
                <c:ptCount val="5"/>
                <c:pt idx="0">
                  <c:v>-3</c:v>
                </c:pt>
                <c:pt idx="1">
                  <c:v>-128</c:v>
                </c:pt>
                <c:pt idx="2">
                  <c:v>175</c:v>
                </c:pt>
                <c:pt idx="3">
                  <c:v>46</c:v>
                </c:pt>
                <c:pt idx="4">
                  <c:v>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40-4A47-8865-FDEA5DEEB7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8622079"/>
        <c:axId val="1708616319"/>
      </c:barChart>
      <c:catAx>
        <c:axId val="1708622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08616319"/>
        <c:crosses val="autoZero"/>
        <c:auto val="1"/>
        <c:lblAlgn val="ctr"/>
        <c:lblOffset val="100"/>
        <c:noMultiLvlLbl val="0"/>
      </c:catAx>
      <c:valAx>
        <c:axId val="170861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08622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Março 22.xlt.xlsx]DINÃMICA SET 12M!Tabela dinâmica1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'DINÃMICA SET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952381999869121E-2"/>
                  <c:y val="-2.995178571097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76-4D43-810F-73FDCB066BC7}"/>
                </c:ext>
              </c:extLst>
            </c:dLbl>
            <c:dLbl>
              <c:idx val="1"/>
              <c:layout>
                <c:manualLayout>
                  <c:x val="-2.6772488110943893E-2"/>
                  <c:y val="-2.3533545915767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76-4D43-810F-73FDCB066BC7}"/>
                </c:ext>
              </c:extLst>
            </c:dLbl>
            <c:dLbl>
              <c:idx val="2"/>
              <c:layout>
                <c:manualLayout>
                  <c:x val="-2.2116403222084111E-2"/>
                  <c:y val="-3.8509438771255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76-4D43-810F-73FDCB066BC7}"/>
                </c:ext>
              </c:extLst>
            </c:dLbl>
            <c:dLbl>
              <c:idx val="3"/>
              <c:layout>
                <c:manualLayout>
                  <c:x val="-3.841270033309338E-2"/>
                  <c:y val="-4.706709183153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76-4D43-810F-73FDCB066BC7}"/>
                </c:ext>
              </c:extLst>
            </c:dLbl>
            <c:dLbl>
              <c:idx val="4"/>
              <c:layout>
                <c:manualLayout>
                  <c:x val="-3.1428572999803672E-2"/>
                  <c:y val="-2.3533545915767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476-4D43-810F-73FDCB066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'DINÃMICA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'DINÃMICA SET 12M'!$B$4:$B$9</c:f>
              <c:numCache>
                <c:formatCode>General</c:formatCode>
                <c:ptCount val="5"/>
                <c:pt idx="0">
                  <c:v>157</c:v>
                </c:pt>
                <c:pt idx="1">
                  <c:v>9624</c:v>
                </c:pt>
                <c:pt idx="2">
                  <c:v>4926</c:v>
                </c:pt>
                <c:pt idx="3">
                  <c:v>5569</c:v>
                </c:pt>
                <c:pt idx="4">
                  <c:v>11549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6-4D43-810F-73FDCB066BC7}"/>
            </c:ext>
          </c:extLst>
        </c:ser>
        <c:ser>
          <c:idx val="1"/>
          <c:order val="1"/>
          <c:tx>
            <c:strRef>
              <c:f>'DINÃMICA SET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640212222149401E-3"/>
                  <c:y val="-8.55765306027906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76-4D43-810F-73FDCB066BC7}"/>
                </c:ext>
              </c:extLst>
            </c:dLbl>
            <c:dLbl>
              <c:idx val="1"/>
              <c:layout>
                <c:manualLayout>
                  <c:x val="4.0740742777523285E-2"/>
                  <c:y val="-2.5672959180837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76-4D43-810F-73FDCB066BC7}"/>
                </c:ext>
              </c:extLst>
            </c:dLbl>
            <c:dLbl>
              <c:idx val="2"/>
              <c:layout>
                <c:manualLayout>
                  <c:x val="2.0952381999869117E-2"/>
                  <c:y val="-4.7067091831534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76-4D43-810F-73FDCB066BC7}"/>
                </c:ext>
              </c:extLst>
            </c:dLbl>
            <c:dLbl>
              <c:idx val="3"/>
              <c:layout>
                <c:manualLayout>
                  <c:x val="2.3280424444299019E-2"/>
                  <c:y val="-5.5624744891813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76-4D43-810F-73FDCB066BC7}"/>
                </c:ext>
              </c:extLst>
            </c:dLbl>
            <c:dLbl>
              <c:idx val="4"/>
              <c:layout>
                <c:manualLayout>
                  <c:x val="3.8412700333093297E-2"/>
                  <c:y val="-4.9206505096604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476-4D43-810F-73FDCB066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'DINÃMICA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'DINÃMICA SET 12M'!$C$4:$C$9</c:f>
              <c:numCache>
                <c:formatCode>General</c:formatCode>
                <c:ptCount val="5"/>
                <c:pt idx="0">
                  <c:v>147</c:v>
                </c:pt>
                <c:pt idx="1">
                  <c:v>8895</c:v>
                </c:pt>
                <c:pt idx="2">
                  <c:v>4362</c:v>
                </c:pt>
                <c:pt idx="3">
                  <c:v>5396</c:v>
                </c:pt>
                <c:pt idx="4">
                  <c:v>9718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6-4D43-810F-73FDCB066BC7}"/>
            </c:ext>
          </c:extLst>
        </c:ser>
        <c:ser>
          <c:idx val="2"/>
          <c:order val="2"/>
          <c:tx>
            <c:strRef>
              <c:f>'DINÃMICA SET 12M'!$D$3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5608466888728941E-2"/>
                  <c:y val="-2.3533545915767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76-4D43-810F-73FDCB066BC7}"/>
                </c:ext>
              </c:extLst>
            </c:dLbl>
            <c:dLbl>
              <c:idx val="1"/>
              <c:layout>
                <c:manualLayout>
                  <c:x val="1.3968254666579367E-2"/>
                  <c:y val="-1.925471938562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76-4D43-810F-73FDCB066BC7}"/>
                </c:ext>
              </c:extLst>
            </c:dLbl>
            <c:dLbl>
              <c:idx val="2"/>
              <c:layout>
                <c:manualLayout>
                  <c:x val="2.7936509333158822E-2"/>
                  <c:y val="-4.27882653013953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476-4D43-810F-73FDCB066BC7}"/>
                </c:ext>
              </c:extLst>
            </c:dLbl>
            <c:dLbl>
              <c:idx val="3"/>
              <c:layout>
                <c:manualLayout>
                  <c:x val="6.9841273332897054E-3"/>
                  <c:y val="-4.27882653013953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76-4D43-810F-73FDCB066BC7}"/>
                </c:ext>
              </c:extLst>
            </c:dLbl>
            <c:dLbl>
              <c:idx val="4"/>
              <c:layout>
                <c:manualLayout>
                  <c:x val="2.560846688872892E-2"/>
                  <c:y val="-3.8509438771255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476-4D43-810F-73FDCB066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'DINÃMICA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'DINÃMICA SET 12M'!$D$4:$D$9</c:f>
              <c:numCache>
                <c:formatCode>General</c:formatCode>
                <c:ptCount val="5"/>
                <c:pt idx="0">
                  <c:v>10</c:v>
                </c:pt>
                <c:pt idx="1">
                  <c:v>729</c:v>
                </c:pt>
                <c:pt idx="2">
                  <c:v>564</c:v>
                </c:pt>
                <c:pt idx="3">
                  <c:v>173</c:v>
                </c:pt>
                <c:pt idx="4">
                  <c:v>1831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76-4D43-810F-73FDCB066B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7593135"/>
        <c:axId val="1647594575"/>
      </c:barChart>
      <c:catAx>
        <c:axId val="1647593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47594575"/>
        <c:crosses val="autoZero"/>
        <c:auto val="1"/>
        <c:lblAlgn val="ctr"/>
        <c:lblOffset val="100"/>
        <c:noMultiLvlLbl val="0"/>
      </c:catAx>
      <c:valAx>
        <c:axId val="164759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47593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 de 2022</a:t>
            </a:r>
            <a:endParaRPr lang="pt-BR" sz="22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6E-4EC4-BF27-44F3BACAC89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6E-4EC4-BF27-44F3BACAC8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ano'!$G$2:$I$2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'Acumulado do ano'!$G$3:$I$3</c:f>
              <c:numCache>
                <c:formatCode>#,##0</c:formatCode>
                <c:ptCount val="3"/>
                <c:pt idx="0">
                  <c:v>7798</c:v>
                </c:pt>
                <c:pt idx="1">
                  <c:v>7001</c:v>
                </c:pt>
                <c:pt idx="2">
                  <c:v>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6E-4EC4-BF27-44F3BACAC8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7745056"/>
        <c:axId val="637755040"/>
      </c:barChart>
      <c:catAx>
        <c:axId val="637745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7755040"/>
        <c:crosses val="autoZero"/>
        <c:auto val="1"/>
        <c:lblAlgn val="ctr"/>
        <c:lblOffset val="100"/>
        <c:noMultiLvlLbl val="0"/>
      </c:catAx>
      <c:valAx>
        <c:axId val="6377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774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</a:rPr>
              <a:t>Movimentação do emprego formal celetista, admissões, desligamentos e saldo, Pelotas, período de doze meses</a:t>
            </a: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452222699365825E-2"/>
          <c:y val="0.17141543938021606"/>
          <c:w val="0.75932130760470817"/>
          <c:h val="0.803764633896309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94-45AD-92BC-3EF0DD4C9F1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94-45AD-92BC-3EF0DD4C9F1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94-45AD-92BC-3EF0DD4C9F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'Doze meses'!$I$1:$K$1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'Doze meses'!$I$2:$K$2</c:f>
              <c:numCache>
                <c:formatCode>#,##0</c:formatCode>
                <c:ptCount val="3"/>
                <c:pt idx="0">
                  <c:v>31825</c:v>
                </c:pt>
                <c:pt idx="1">
                  <c:v>28518</c:v>
                </c:pt>
                <c:pt idx="2">
                  <c:v>3307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94-45AD-92BC-3EF0DD4C9F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3685783"/>
        <c:axId val="39766359"/>
      </c:barChart>
      <c:catAx>
        <c:axId val="9236857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766359"/>
        <c:crosses val="autoZero"/>
        <c:auto val="1"/>
        <c:lblAlgn val="ctr"/>
        <c:lblOffset val="100"/>
        <c:noMultiLvlLbl val="0"/>
      </c:catAx>
      <c:valAx>
        <c:axId val="39766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23685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Evolução mensal dos saldos do emprego formal celetista, Pelotas, março de 2021 a março de 2022</a:t>
            </a:r>
          </a:p>
          <a:p>
            <a:pPr algn="ctr" rtl="0">
              <a:defRPr sz="2400"/>
            </a:pPr>
            <a:endParaRPr lang="en-US" sz="2400"/>
          </a:p>
        </c:rich>
      </c:tx>
      <c:layout>
        <c:manualLayout>
          <c:xMode val="edge"/>
          <c:yMode val="edge"/>
          <c:x val="0.12540266841644795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'Doze meses'!$B$21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3-477A-B695-D99A372DDA5E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3-477A-B695-D99A372DDA5E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3-477A-B695-D99A372DDA5E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173-477A-B695-D99A372DDA5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173-477A-B695-D99A372DDA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'Doze meses'!$A$22:$A$34</c:f>
              <c:numCache>
                <c:formatCode>mmm\-yy</c:formatCode>
                <c:ptCount val="13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</c:numCache>
            </c:numRef>
          </c:cat>
          <c:val>
            <c:numRef>
              <c:f>'Doze meses'!$B$22:$B$34</c:f>
              <c:numCache>
                <c:formatCode>General</c:formatCode>
                <c:ptCount val="13"/>
                <c:pt idx="0">
                  <c:v>280</c:v>
                </c:pt>
                <c:pt idx="1">
                  <c:v>76</c:v>
                </c:pt>
                <c:pt idx="2">
                  <c:v>45</c:v>
                </c:pt>
                <c:pt idx="3">
                  <c:v>381</c:v>
                </c:pt>
                <c:pt idx="4">
                  <c:v>215</c:v>
                </c:pt>
                <c:pt idx="5">
                  <c:v>341</c:v>
                </c:pt>
                <c:pt idx="6">
                  <c:v>226</c:v>
                </c:pt>
                <c:pt idx="7">
                  <c:v>434</c:v>
                </c:pt>
                <c:pt idx="8" formatCode="#,##0">
                  <c:v>1875</c:v>
                </c:pt>
                <c:pt idx="9" formatCode="#,##0">
                  <c:v>-1363</c:v>
                </c:pt>
                <c:pt idx="10">
                  <c:v>-140</c:v>
                </c:pt>
                <c:pt idx="11">
                  <c:v>414</c:v>
                </c:pt>
                <c:pt idx="12">
                  <c:v>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73-477A-B695-D99A372DDA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9979759"/>
        <c:axId val="1749985519"/>
      </c:barChart>
      <c:dateAx>
        <c:axId val="174997975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49985519"/>
        <c:crosses val="autoZero"/>
        <c:auto val="1"/>
        <c:lblOffset val="100"/>
        <c:baseTimeUnit val="months"/>
      </c:dateAx>
      <c:valAx>
        <c:axId val="174998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4997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2022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maio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março (+523 vínculos), foi puxado principalmente pelo setor de serviços (+366 vínculos), seguido pelo setor da indústria (+113 vínculos). O setor da construção (+33 vínculos), da agropecuária (+6 vínculos) e do comércio (+5 vínculos) também apresentaram saldos positivos.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C19D8EB-BD0C-470A-1CE9-9B06B5F97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56775"/>
              </p:ext>
            </p:extLst>
          </p:nvPr>
        </p:nvGraphicFramePr>
        <p:xfrm>
          <a:off x="596349" y="275718"/>
          <a:ext cx="10525538" cy="6044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(+797 vínculos) foi puxado principalmente pelo setor de serviços (+707 vínculos), seguido pelo setor da construção (+175 vínculos) e  pela a indústria (+ 46 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-128 </a:t>
            </a:r>
            <a:r>
              <a:rPr lang="pt-BR" sz="3200" dirty="0"/>
              <a:t>vínculos) apresentou saldo negativo, assim como o setor da agropecuária (</a:t>
            </a:r>
            <a:r>
              <a:rPr lang="pt-BR" sz="3200" dirty="0">
                <a:solidFill>
                  <a:srgbClr val="FF0000"/>
                </a:solidFill>
              </a:rPr>
              <a:t>-3</a:t>
            </a:r>
            <a:r>
              <a:rPr lang="pt-BR" sz="3200" dirty="0"/>
              <a:t> vínculos).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4BD4AE9-6EC4-FE99-6991-B058F4B48F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521787"/>
              </p:ext>
            </p:extLst>
          </p:nvPr>
        </p:nvGraphicFramePr>
        <p:xfrm>
          <a:off x="490888" y="365760"/>
          <a:ext cx="11271183" cy="595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 no período de doze meses (+3.307 vínculos) foi puxado principalmente pelo setor de serviços (+1.831 vínculos), seguido pelo comércio (+729 vínculos) e pelo setor da construção civil (+564 vínculos). A indústria (+173 vínculos) e a agropecuária (+10 vínculos) também apresentaram saldos positivos.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ABD31C2-B78B-4A97-845B-0425FD772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460939"/>
              </p:ext>
            </p:extLst>
          </p:nvPr>
        </p:nvGraphicFramePr>
        <p:xfrm>
          <a:off x="613064" y="384463"/>
          <a:ext cx="10910454" cy="593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</a:p>
          <a:p>
            <a:pPr marL="0" indent="0" algn="just">
              <a:buNone/>
            </a:pPr>
            <a:r>
              <a:rPr lang="pt-BR" sz="3200" dirty="0"/>
              <a:t>Dados atualizados em: 10/05/2023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Attila Magno e Silva Barbosa</a:t>
            </a:r>
            <a:endParaRPr lang="pt-BR" sz="2300" dirty="0"/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Bolsista de Iniciação cientifica:</a:t>
            </a:r>
          </a:p>
          <a:p>
            <a:pPr marL="0" indent="0">
              <a:buNone/>
            </a:pPr>
            <a:r>
              <a:rPr lang="pt-BR" sz="2300" b="1" dirty="0"/>
              <a:t>Emerson </a:t>
            </a:r>
            <a:r>
              <a:rPr lang="pt-BR" sz="2300" b="1" dirty="0" err="1"/>
              <a:t>Goularte</a:t>
            </a:r>
            <a:r>
              <a:rPr lang="pt-BR" sz="2300" b="1" dirty="0"/>
              <a:t> Junior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2022 ocorreram, em Pelotas, 2.966 admissões e 2.443 desligamentos, resultando em um saldo de +523 vínculos formais de emprego celetista. Com isso, a taxa de variação do emprego formal foi de +0,87%, com o estoque passando de 60.011 vínculos em fevereiro de 2022, para 60.534 vínculos</a:t>
            </a:r>
            <a:r>
              <a:rPr lang="pt-BR" sz="2800"/>
              <a:t>, em março de 2022. 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/>
              <a:t>Fonte: Novo CAGED, SEPRT/ME.</a:t>
            </a:r>
            <a:endParaRPr lang="pt-BR" sz="1100" dirty="0"/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C65D28D-3A0F-33DF-8749-8A4E3D6B9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416715"/>
              </p:ext>
            </p:extLst>
          </p:nvPr>
        </p:nvGraphicFramePr>
        <p:xfrm>
          <a:off x="914399" y="457200"/>
          <a:ext cx="10535479" cy="582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7.798 admissões e 7.001 desligamentos, o que resultou em um saldo de +797 vínculos formais de emprego. Nesse período, o estoque passou de 59.456 vínculos, em dezembro de 2021, para 60.534 vínculos, em março de 2022, o que corresponde a uma taxa de variação de +1,34%.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9BBE8EF-BC8F-FF30-B1BC-8A2D9B164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762446"/>
              </p:ext>
            </p:extLst>
          </p:nvPr>
        </p:nvGraphicFramePr>
        <p:xfrm>
          <a:off x="616017" y="442762"/>
          <a:ext cx="10866922" cy="582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31.825 admissões e 28.518 desligamentos, o que resultou em um saldo de +3.307 vínculos formais de emprego. Nesse período, o estoque passou de 57.226 vínculos, em março de 2021, para 60.534 vínculos, em março de 2022, o que corresponde a uma taxa de variação de  +5,77%.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C02E664-8E6B-ACBD-FE6C-DA9C687AA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556596"/>
              </p:ext>
            </p:extLst>
          </p:nvPr>
        </p:nvGraphicFramePr>
        <p:xfrm>
          <a:off x="637591" y="613507"/>
          <a:ext cx="10916816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B9BA2F4-9FEA-C591-33B1-117794E94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982943"/>
              </p:ext>
            </p:extLst>
          </p:nvPr>
        </p:nvGraphicFramePr>
        <p:xfrm>
          <a:off x="596897" y="613507"/>
          <a:ext cx="10916816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153448B-F8D4-9CAE-F18F-1E589FB637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085638"/>
              </p:ext>
            </p:extLst>
          </p:nvPr>
        </p:nvGraphicFramePr>
        <p:xfrm>
          <a:off x="678285" y="61346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973</Words>
  <Application>Microsoft Office PowerPoint</Application>
  <PresentationFormat>Widescreen</PresentationFormat>
  <Paragraphs>128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2022 A conjuntura do emprego em pelotas-RS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03 Março DE 2022 A conjuntura do emprego em pelotas-RS</dc:title>
  <dc:creator/>
  <cp:lastModifiedBy/>
  <cp:revision>29</cp:revision>
  <dcterms:created xsi:type="dcterms:W3CDTF">2018-01-27T01:43:35Z</dcterms:created>
  <dcterms:modified xsi:type="dcterms:W3CDTF">2023-07-22T00:11:09Z</dcterms:modified>
</cp:coreProperties>
</file>