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5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6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7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5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6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7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8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19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20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14" r:id="rId1"/>
  </p:sldMasterIdLst>
  <p:notesMasterIdLst>
    <p:notesMasterId r:id="rId19"/>
  </p:notesMasterIdLst>
  <p:sldIdLst>
    <p:sldId id="256" r:id="rId2"/>
    <p:sldId id="257" r:id="rId3"/>
    <p:sldId id="323" r:id="rId4"/>
    <p:sldId id="313" r:id="rId5"/>
    <p:sldId id="324" r:id="rId6"/>
    <p:sldId id="318" r:id="rId7"/>
    <p:sldId id="320" r:id="rId8"/>
    <p:sldId id="317" r:id="rId9"/>
    <p:sldId id="298" r:id="rId10"/>
    <p:sldId id="294" r:id="rId11"/>
    <p:sldId id="305" r:id="rId12"/>
    <p:sldId id="315" r:id="rId13"/>
    <p:sldId id="316" r:id="rId14"/>
    <p:sldId id="321" r:id="rId15"/>
    <p:sldId id="322" r:id="rId16"/>
    <p:sldId id="276" r:id="rId17"/>
    <p:sldId id="277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ADFF"/>
    <a:srgbClr val="FFFC2C"/>
    <a:srgbClr val="F0F0F0"/>
    <a:srgbClr val="FFFF43"/>
    <a:srgbClr val="FD2B4E"/>
    <a:srgbClr val="FFCC99"/>
    <a:srgbClr val="F6E4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202" autoAdjust="0"/>
    <p:restoredTop sz="96980" autoAdjust="0"/>
  </p:normalViewPr>
  <p:slideViewPr>
    <p:cSldViewPr snapToGrid="0">
      <p:cViewPr varScale="1">
        <p:scale>
          <a:sx n="55" d="100"/>
          <a:sy n="55" d="100"/>
        </p:scale>
        <p:origin x="618" y="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60" y="252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dro\OneDrive\&#193;rea%20de%20Trabalho\Obs\BASE-DE-DADOS-PELOTAS-RIO-GRANDE-JUNHO-20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F:\2022\2022.2\Observat&#243;rio%20Social%20do%20Trabalho\Observat&#243;rio%20Social%20do%20Trabalho\BOLETINS%20-%20ANA\Boletins%20Rio%20Grande\2021\DEZEMBRO%202021\Dados%20Dezembro%202021.xls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about:blank" TargetMode="Externa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F:\2022\2022.2\Observat&#243;rio%20Social%20do%20Trabalho\Observat&#243;rio%20Social%20do%20Trabalho\BOLETINS%20-%20ANA\Boletins%20Rio%20Grande\2021\DEZEMBRO%202021\Dados%20Dezembro%202021.xls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F:\2022\2022.2\Observat&#243;rio%20Social%20do%20Trabalho\Observat&#243;rio%20Social%20do%20Trabalho\BOLETINS%20-%20ANA\Boletins%20Rio%20Grande\2021\DEZEMBRO%202021\Dados%20Dezembro%202021.xls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F:\2022\2022.2\Observat&#243;rio%20Social%20do%20Trabalho\Observat&#243;rio%20Social%20do%20Trabalho\BOLETINS%20-%20ANA\Boletins%20Rio%20Grande\2021\DEZEMBRO%202021\Dados%20Dezembro%202021.xls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F:\2022\2022.2\Observat&#243;rio%20Social%20do%20Trabalho\Observat&#243;rio%20Social%20do%20Trabalho\BOLETINS%20-%20ANA\Boletins%20Rio%20Grande\2021\DEZEMBRO%202021\Dados%20Dezembro%202021.xls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F:\2022\2022.2\Observat&#243;rio%20Social%20do%20Trabalho\Observat&#243;rio%20Social%20do%20Trabalho\BOLETINS%20-%20ANA\Boletins%20Rio%20Grande\2021\DEZEMBRO%202021\Dados%20Dezembro%202021.xls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dro\OneDrive\&#193;rea%20de%20Trabalho\Obs\BASE-DE-DADOS-PELOTAS-RIO-GRANDE-JUNHO-2020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F:\2022\2022.2\Observat&#243;rio%20Social%20do%20Trabalho\Observat&#243;rio%20Social%20do%20Trabalho\BOLETINS%20-%20ANA\Boletins%20Rio%20Grande\2021\DEZEMBRO%202021\Dados%20Dezembro%202021.xls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dro\OneDrive\&#193;rea%20de%20Trabalho\Obs\BASE-DE-DADOS-PELOTAS-RIO-GRANDE-JUNHO-2020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F:\2022\2022.2\Observat&#243;rio%20Social%20do%20Trabalho\Observat&#243;rio%20Social%20do%20Trabalho\BOLETINS%20-%20ANA\Boletins%20Rio%20Grande\2021\DEZEMBRO%202021\Dados%20Dezembro%202021.xls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120375401360166E-2"/>
          <c:y val="0.12962962962962962"/>
          <c:w val="0.89263442021200368"/>
          <c:h val="0.76960775585105112"/>
        </c:manualLayout>
      </c:layout>
      <c:lineChart>
        <c:grouping val="standar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-1123881376"/>
        <c:axId val="-1123875392"/>
      </c:lineChart>
      <c:catAx>
        <c:axId val="-1123881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123875392"/>
        <c:crosses val="autoZero"/>
        <c:auto val="1"/>
        <c:lblAlgn val="ctr"/>
        <c:lblOffset val="100"/>
        <c:noMultiLvlLbl val="0"/>
      </c:catAx>
      <c:valAx>
        <c:axId val="-1123875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1238813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564263426259081E-2"/>
          <c:y val="0.15208556146046939"/>
          <c:w val="0.91157998815771923"/>
          <c:h val="0.82155667450829573"/>
        </c:manualLayout>
      </c:layout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123871584"/>
        <c:axId val="-1123873760"/>
      </c:barChart>
      <c:catAx>
        <c:axId val="-1123871584"/>
        <c:scaling>
          <c:orientation val="minMax"/>
        </c:scaling>
        <c:delete val="1"/>
        <c:axPos val="b"/>
        <c:majorTickMark val="none"/>
        <c:minorTickMark val="none"/>
        <c:tickLblPos val="nextTo"/>
        <c:crossAx val="-1123873760"/>
        <c:crosses val="autoZero"/>
        <c:auto val="1"/>
        <c:lblAlgn val="ctr"/>
        <c:lblOffset val="100"/>
        <c:noMultiLvlLbl val="0"/>
      </c:catAx>
      <c:valAx>
        <c:axId val="-1123873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_ ;[Red]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1238715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4563902148758388"/>
          <c:y val="0.22618645777710925"/>
          <c:w val="0.22760409262187803"/>
          <c:h val="0.2225689011432650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1800" b="1" i="0" baseline="0">
                <a:effectLst/>
              </a:rPr>
              <a:t>Evolução mensal dos saldos do emprego formal celetista, Rio Grande, dezembro de 2020 a dezembro de 2021</a:t>
            </a:r>
            <a:endParaRPr lang="pt-BR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'12m'!$B$23</c:f>
              <c:strCache>
                <c:ptCount val="1"/>
                <c:pt idx="0">
                  <c:v>Saldo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B39-4E49-B248-EBC0DFC258BF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9336A926-120E-47BE-8D96-DFA3645A63EC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DB39-4E49-B248-EBC0DFC258BF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73969F39-8FF3-42E1-A41E-1B17575627DC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DB39-4E49-B248-EBC0DFC258BF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2"/>
              <c:layout/>
              <c:tx>
                <c:rich>
                  <a:bodyPr/>
                  <a:lstStyle/>
                  <a:p>
                    <a:fld id="{8F5089BE-3424-4F5F-8CBF-C86C7A0884EB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DB39-4E49-B248-EBC0DFC258BF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'12m'!$A$24:$A$36</c:f>
              <c:strCache>
                <c:ptCount val="13"/>
                <c:pt idx="0">
                  <c:v>dez/20</c:v>
                </c:pt>
                <c:pt idx="1">
                  <c:v>jan/21</c:v>
                </c:pt>
                <c:pt idx="2">
                  <c:v>fev/21</c:v>
                </c:pt>
                <c:pt idx="3">
                  <c:v>mar/21</c:v>
                </c:pt>
                <c:pt idx="4">
                  <c:v>abr/21</c:v>
                </c:pt>
                <c:pt idx="5">
                  <c:v>mai/21</c:v>
                </c:pt>
                <c:pt idx="6">
                  <c:v>jun/21</c:v>
                </c:pt>
                <c:pt idx="7">
                  <c:v>jul/21</c:v>
                </c:pt>
                <c:pt idx="8">
                  <c:v>ago/21</c:v>
                </c:pt>
                <c:pt idx="9">
                  <c:v>set/21</c:v>
                </c:pt>
                <c:pt idx="10">
                  <c:v>out/21</c:v>
                </c:pt>
                <c:pt idx="11">
                  <c:v>nov/21</c:v>
                </c:pt>
                <c:pt idx="12">
                  <c:v>dez/21</c:v>
                </c:pt>
              </c:strCache>
            </c:strRef>
          </c:cat>
          <c:val>
            <c:numRef>
              <c:f>'12m'!$B$24:$B$36</c:f>
              <c:numCache>
                <c:formatCode>#,##0</c:formatCode>
                <c:ptCount val="13"/>
                <c:pt idx="0">
                  <c:v>-192</c:v>
                </c:pt>
                <c:pt idx="1">
                  <c:v>14</c:v>
                </c:pt>
                <c:pt idx="2">
                  <c:v>-5</c:v>
                </c:pt>
                <c:pt idx="3">
                  <c:v>212</c:v>
                </c:pt>
                <c:pt idx="4">
                  <c:v>4</c:v>
                </c:pt>
                <c:pt idx="5">
                  <c:v>269</c:v>
                </c:pt>
                <c:pt idx="6">
                  <c:v>102</c:v>
                </c:pt>
                <c:pt idx="7">
                  <c:v>74</c:v>
                </c:pt>
                <c:pt idx="8">
                  <c:v>229</c:v>
                </c:pt>
                <c:pt idx="9">
                  <c:v>410</c:v>
                </c:pt>
                <c:pt idx="10">
                  <c:v>211</c:v>
                </c:pt>
                <c:pt idx="11">
                  <c:v>248</c:v>
                </c:pt>
                <c:pt idx="12">
                  <c:v>-229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DB39-4E49-B248-EBC0DFC258B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123873216"/>
        <c:axId val="-1123872672"/>
      </c:barChart>
      <c:catAx>
        <c:axId val="-1123873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-1123872672"/>
        <c:crosses val="autoZero"/>
        <c:auto val="1"/>
        <c:lblAlgn val="ctr"/>
        <c:lblOffset val="100"/>
        <c:noMultiLvlLbl val="0"/>
      </c:catAx>
      <c:valAx>
        <c:axId val="-1123872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-11238732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120375401360166E-2"/>
          <c:y val="0.12962962962962962"/>
          <c:w val="0.89263442021200368"/>
          <c:h val="0.76960775585105112"/>
        </c:manualLayout>
      </c:layout>
      <c:lineChart>
        <c:grouping val="standar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-1123871040"/>
        <c:axId val="-1123870496"/>
      </c:lineChart>
      <c:catAx>
        <c:axId val="-1123871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123870496"/>
        <c:crosses val="autoZero"/>
        <c:auto val="1"/>
        <c:lblAlgn val="ctr"/>
        <c:lblOffset val="100"/>
        <c:noMultiLvlLbl val="0"/>
      </c:catAx>
      <c:valAx>
        <c:axId val="-1123870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1238710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451794590926402E-2"/>
          <c:y val="0.14632898021535493"/>
          <c:w val="0.89799545989719309"/>
          <c:h val="0.68967922652226088"/>
        </c:manualLayout>
      </c:layout>
      <c:lineChart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123884640"/>
        <c:axId val="-1123884096"/>
        <c:extLst xmlns:c16r2="http://schemas.microsoft.com/office/drawing/2015/06/chart">
          <c:ext xmlns:c15="http://schemas.microsoft.com/office/drawing/2012/chart" uri="{02D57815-91ED-43cb-92C2-25804820EDAC}">
            <c15:filteredLineSeries>
              <c15:ser>
                <c:idx val="1"/>
                <c:order val="0"/>
                <c:tx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'Evolução Mensal'!$I$4</c15:sqref>
                        </c15:formulaRef>
                      </c:ext>
                    </c:extLst>
                    <c:strCache>
                      <c:ptCount val="1"/>
                      <c:pt idx="0">
                        <c:v>Saldos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dLbl>
                    <c:idx val="2"/>
                    <c:tx>
                      <c:rich>
                        <a:bodyPr/>
                        <a:lstStyle/>
                        <a:p>
                          <a:fld id="{8E8F90FB-74A0-4F58-A0A0-A33CFD2B92B7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8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3"/>
                    <c:tx>
                      <c:rich>
                        <a:bodyPr/>
                        <a:lstStyle/>
                        <a:p>
                          <a:fld id="{F2B702B4-88C3-47AC-AD65-D7136047EC3C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9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4"/>
                    <c:tx>
                      <c:rich>
                        <a:bodyPr/>
                        <a:lstStyle/>
                        <a:p>
                          <a:fld id="{6F4933B2-0F13-4F52-87AC-BA8E5DB68B89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A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5"/>
                    <c:tx>
                      <c:rich>
                        <a:bodyPr/>
                        <a:lstStyle/>
                        <a:p>
                          <a:fld id="{8EDCC513-F2ED-44D2-8DA5-CFECF8BA04FC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B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11"/>
                    <c:tx>
                      <c:rich>
                        <a:bodyPr/>
                        <a:lstStyle/>
                        <a:p>
                          <a:fld id="{195682C5-0ECD-42AA-9A30-F67966714685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C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12"/>
                    <c:tx>
                      <c:rich>
                        <a:bodyPr/>
                        <a:lstStyle/>
                        <a:p>
                          <a:fld id="{1103699C-87DD-41F6-8EB7-B649DBDEC9F3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D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pt-BR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6r2="http://schemas.microsoft.com/office/drawing/2015/06/chart"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val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('Evolução Mensal'!$E$6,'Evolução Mensal'!$I$5,'Evolução Mensal'!$N$5,'Evolução Mensal'!$S$5,'Evolução Mensal'!$X$5,'Evolução Mensal'!$AC$5,'Evolução Mensal'!$AH$5,'Evolução Mensal'!$AM$5,'Evolução Mensal'!$AR$5,'Evolução Mensal'!$AW$5,'Evolução Mensal'!$BB$5,'Evolução Mensal'!$BG$5,'Evolução Mensal'!$BL$5,'Evolução Mensal'!$BQ$5)</c15:sqref>
                        </c15:formulaRef>
                      </c:ext>
                    </c:extLst>
                    <c:numCache>
                      <c:formatCode>#,##0</c:formatCode>
                      <c:ptCount val="14"/>
                      <c:pt idx="1">
                        <c:v>130</c:v>
                      </c:pt>
                      <c:pt idx="2" formatCode="#,##0_ ;[Red]\-#,##0\ ">
                        <c:v>-251</c:v>
                      </c:pt>
                      <c:pt idx="3" formatCode="#,##0_ ;[Red]\-#,##0\ ">
                        <c:v>-1508</c:v>
                      </c:pt>
                      <c:pt idx="4">
                        <c:v>-808</c:v>
                      </c:pt>
                      <c:pt idx="5">
                        <c:v>-79</c:v>
                      </c:pt>
                      <c:pt idx="6">
                        <c:v>79</c:v>
                      </c:pt>
                      <c:pt idx="7">
                        <c:v>230</c:v>
                      </c:pt>
                      <c:pt idx="8">
                        <c:v>364</c:v>
                      </c:pt>
                      <c:pt idx="9">
                        <c:v>489</c:v>
                      </c:pt>
                      <c:pt idx="10">
                        <c:v>1445</c:v>
                      </c:pt>
                      <c:pt idx="11">
                        <c:v>-336</c:v>
                      </c:pt>
                      <c:pt idx="12">
                        <c:v>-414</c:v>
                      </c:pt>
                      <c:pt idx="13">
                        <c:v>639</c:v>
                      </c:pt>
                    </c:numCache>
                  </c:numRef>
                </c:val>
                <c:smooth val="0"/>
                <c:extLst xmlns:c16r2="http://schemas.microsoft.com/office/drawing/2015/06/chart">
                  <c:ext xmlns:c16="http://schemas.microsoft.com/office/drawing/2014/chart" uri="{C3380CC4-5D6E-409C-BE32-E72D297353CC}">
                    <c16:uniqueId val="{0000000E-1F8E-4C6E-991B-AC8DA8DF8D12}"/>
                  </c:ext>
                </c:extLst>
              </c15:ser>
            </c15:filteredLineSeries>
          </c:ext>
        </c:extLst>
      </c:lineChart>
      <c:catAx>
        <c:axId val="-1123884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123884096"/>
        <c:crosses val="autoZero"/>
        <c:auto val="1"/>
        <c:lblAlgn val="ctr"/>
        <c:lblOffset val="100"/>
        <c:noMultiLvlLbl val="0"/>
      </c:catAx>
      <c:valAx>
        <c:axId val="-1123884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123884640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000" b="1" i="0" baseline="0" dirty="0">
                <a:effectLst/>
              </a:rPr>
              <a:t>Evolução mensal dos estoques de emprego formal celetista, Rio Grande, dezembro de 2020 a dezembro de 2021</a:t>
            </a:r>
            <a:endParaRPr lang="pt-BR" sz="1600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'12m'!$B$39</c:f>
              <c:strCache>
                <c:ptCount val="1"/>
                <c:pt idx="0">
                  <c:v>Estoque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5D9-4731-9871-28F77C29C3B3}"/>
              </c:ext>
            </c:extLst>
          </c:dPt>
          <c:dLbls>
            <c:dLbl>
              <c:idx val="0"/>
              <c:layout>
                <c:manualLayout>
                  <c:x val="4.6883246963871378E-3"/>
                  <c:y val="-6.61538728664941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A5D9-4731-9871-28F77C29C3B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4.688324696387117E-3"/>
                  <c:y val="-0.1345128748285382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A5D9-4731-9871-28F77C29C3B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1720811740967845E-3"/>
                  <c:y val="-0.1080513256819405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A5D9-4731-9871-28F77C29C3B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1.4064974089161415E-2"/>
                  <c:y val="-0.10805132568194051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A5D9-4731-9871-28F77C29C3B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1.6409136437354983E-2"/>
                  <c:y val="-0.112461583873040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A5D9-4731-9871-28F77C29C3B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7.0324870445807076E-3"/>
                  <c:y val="-1.102564547774907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A5D9-4731-9871-28F77C29C3B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3.7506597571097103E-2"/>
                  <c:y val="-7.276926015314362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A5D9-4731-9871-28F77C29C3B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0"/>
                  <c:y val="-1.764103276439845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A5D9-4731-9871-28F77C29C3B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8.2045682186774917E-3"/>
                  <c:y val="-4.410258191099610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A5D9-4731-9871-28F77C29C3B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1.1720811740969564E-3"/>
                  <c:y val="-1.543590366884864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A5D9-4731-9871-28F77C29C3B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'12m'!$A$40:$A$52</c:f>
              <c:strCache>
                <c:ptCount val="13"/>
                <c:pt idx="0">
                  <c:v>dez/20</c:v>
                </c:pt>
                <c:pt idx="1">
                  <c:v>jan/21</c:v>
                </c:pt>
                <c:pt idx="2">
                  <c:v>fev/21</c:v>
                </c:pt>
                <c:pt idx="3">
                  <c:v>mar/21</c:v>
                </c:pt>
                <c:pt idx="4">
                  <c:v>abr/21</c:v>
                </c:pt>
                <c:pt idx="5">
                  <c:v>mai/21</c:v>
                </c:pt>
                <c:pt idx="6">
                  <c:v>jun/21</c:v>
                </c:pt>
                <c:pt idx="7">
                  <c:v>jul/21</c:v>
                </c:pt>
                <c:pt idx="8">
                  <c:v>ago/21</c:v>
                </c:pt>
                <c:pt idx="9">
                  <c:v>set/21</c:v>
                </c:pt>
                <c:pt idx="10">
                  <c:v>out/21</c:v>
                </c:pt>
                <c:pt idx="11">
                  <c:v>nov/21</c:v>
                </c:pt>
                <c:pt idx="12">
                  <c:v>dez/21</c:v>
                </c:pt>
              </c:strCache>
            </c:strRef>
          </c:cat>
          <c:val>
            <c:numRef>
              <c:f>'12m'!$B$40:$B$52</c:f>
              <c:numCache>
                <c:formatCode>#,##0</c:formatCode>
                <c:ptCount val="13"/>
                <c:pt idx="0">
                  <c:v>34801</c:v>
                </c:pt>
                <c:pt idx="1">
                  <c:v>34821</c:v>
                </c:pt>
                <c:pt idx="2">
                  <c:v>34816</c:v>
                </c:pt>
                <c:pt idx="3">
                  <c:v>35028</c:v>
                </c:pt>
                <c:pt idx="4">
                  <c:v>35032</c:v>
                </c:pt>
                <c:pt idx="5">
                  <c:v>35301</c:v>
                </c:pt>
                <c:pt idx="6">
                  <c:v>35403</c:v>
                </c:pt>
                <c:pt idx="7">
                  <c:v>35477</c:v>
                </c:pt>
                <c:pt idx="8">
                  <c:v>35706</c:v>
                </c:pt>
                <c:pt idx="9">
                  <c:v>36116</c:v>
                </c:pt>
                <c:pt idx="10">
                  <c:v>36327</c:v>
                </c:pt>
                <c:pt idx="11">
                  <c:v>36575</c:v>
                </c:pt>
                <c:pt idx="12">
                  <c:v>36346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5D9-4731-9871-28F77C29C3B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123883552"/>
        <c:axId val="-1214455968"/>
      </c:barChart>
      <c:catAx>
        <c:axId val="-1123883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-1214455968"/>
        <c:crosses val="autoZero"/>
        <c:auto val="1"/>
        <c:lblAlgn val="ctr"/>
        <c:lblOffset val="100"/>
        <c:noMultiLvlLbl val="0"/>
      </c:catAx>
      <c:valAx>
        <c:axId val="-12144559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-11238835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4320472073834413E-2"/>
          <c:y val="0.15893910974484188"/>
          <c:w val="0.87762794413998002"/>
          <c:h val="0.77287207466545449"/>
        </c:manualLayout>
      </c:layout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122394896"/>
        <c:axId val="-1122399248"/>
      </c:barChart>
      <c:catAx>
        <c:axId val="-1122394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122399248"/>
        <c:crosses val="autoZero"/>
        <c:auto val="1"/>
        <c:lblAlgn val="ctr"/>
        <c:lblOffset val="100"/>
        <c:noMultiLvlLbl val="0"/>
      </c:catAx>
      <c:valAx>
        <c:axId val="-1122399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_ ;[Red]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1223948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lt1"/>
    </a:solidFill>
    <a:ln w="12700" cap="flat" cmpd="sng" algn="ctr">
      <a:solidFill>
        <a:schemeClr val="dk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000" b="1" i="0" baseline="0" dirty="0">
                <a:effectLst/>
              </a:rPr>
              <a:t>Movimentação do emprego formal celetista por setor da atividade econômica, admissões, desligamentos e saldos, Rio Grande, dezembro de 2021</a:t>
            </a:r>
            <a:endParaRPr lang="pt-BR" sz="1600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3.7981747530395051E-2"/>
          <c:y val="0.21215274982587179"/>
          <c:w val="0.76530675735903786"/>
          <c:h val="0.693178198796677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'setorial dez'!$B$1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1.9901561475222838E-2"/>
                  <c:y val="-3.111557563814930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5000-4C49-8325-9EF79EF8197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6389521214889412E-2"/>
                  <c:y val="-3.111557563814938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5000-4C49-8325-9EF79EF8197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1706800867778222E-2"/>
                  <c:y val="-4.222828122320271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5000-4C49-8325-9EF79EF8197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8632442863667849E-2"/>
                  <c:y val="-2.889303452113864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5000-4C49-8325-9EF79EF8197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512040260333527E-3"/>
                  <c:y val="-4.667336345722403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5000-4C49-8325-9EF79EF8197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'setorial dez'!$A$2:$A$6</c:f>
              <c:strCache>
                <c:ptCount val="5"/>
                <c:pt idx="0">
                  <c:v>Serviços</c:v>
                </c:pt>
                <c:pt idx="1">
                  <c:v>Indústria</c:v>
                </c:pt>
                <c:pt idx="2">
                  <c:v>Construção</c:v>
                </c:pt>
                <c:pt idx="3">
                  <c:v>Comércio</c:v>
                </c:pt>
                <c:pt idx="4">
                  <c:v>Agropecuária</c:v>
                </c:pt>
              </c:strCache>
            </c:strRef>
          </c:cat>
          <c:val>
            <c:numRef>
              <c:f>'setorial dez'!$B$2:$B$6</c:f>
              <c:numCache>
                <c:formatCode>General</c:formatCode>
                <c:ptCount val="5"/>
                <c:pt idx="0" formatCode="#,##0">
                  <c:v>501</c:v>
                </c:pt>
                <c:pt idx="1">
                  <c:v>177</c:v>
                </c:pt>
                <c:pt idx="2">
                  <c:v>70</c:v>
                </c:pt>
                <c:pt idx="3">
                  <c:v>444</c:v>
                </c:pt>
                <c:pt idx="4">
                  <c:v>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000-4C49-8325-9EF79EF8197C}"/>
            </c:ext>
          </c:extLst>
        </c:ser>
        <c:ser>
          <c:idx val="1"/>
          <c:order val="1"/>
          <c:tx>
            <c:strRef>
              <c:f>'setorial dez'!$C$1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1.5218841128111577E-2"/>
                  <c:y val="-1.333524670206398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5000-4C49-8325-9EF79EF8197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9.3654406942225103E-3"/>
                  <c:y val="-3.111557563814930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5000-4C49-8325-9EF79EF8197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6389521214889305E-2"/>
                  <c:y val="-3.111557563814938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5000-4C49-8325-9EF79EF8197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7560201301667206E-2"/>
                  <c:y val="-3.111557563814934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5000-4C49-8325-9EF79EF8197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5.8534004338889828E-3"/>
                  <c:y val="-4.000574010619196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0-5000-4C49-8325-9EF79EF8197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'setorial dez'!$A$2:$A$6</c:f>
              <c:strCache>
                <c:ptCount val="5"/>
                <c:pt idx="0">
                  <c:v>Serviços</c:v>
                </c:pt>
                <c:pt idx="1">
                  <c:v>Indústria</c:v>
                </c:pt>
                <c:pt idx="2">
                  <c:v>Construção</c:v>
                </c:pt>
                <c:pt idx="3">
                  <c:v>Comércio</c:v>
                </c:pt>
                <c:pt idx="4">
                  <c:v>Agropecuária</c:v>
                </c:pt>
              </c:strCache>
            </c:strRef>
          </c:cat>
          <c:val>
            <c:numRef>
              <c:f>'setorial dez'!$C$2:$C$6</c:f>
              <c:numCache>
                <c:formatCode>General</c:formatCode>
                <c:ptCount val="5"/>
                <c:pt idx="0">
                  <c:v>511</c:v>
                </c:pt>
                <c:pt idx="1">
                  <c:v>407</c:v>
                </c:pt>
                <c:pt idx="2">
                  <c:v>130</c:v>
                </c:pt>
                <c:pt idx="3">
                  <c:v>353</c:v>
                </c:pt>
                <c:pt idx="4">
                  <c:v>44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000-4C49-8325-9EF79EF8197C}"/>
            </c:ext>
          </c:extLst>
        </c:ser>
        <c:ser>
          <c:idx val="2"/>
          <c:order val="2"/>
          <c:tx>
            <c:strRef>
              <c:f>'setorial dez'!$D$1</c:f>
              <c:strCache>
                <c:ptCount val="1"/>
                <c:pt idx="0">
                  <c:v>Saldos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FBFBE136-AAC7-49F1-A0BB-971B8C0FB176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5000-4C49-8325-9EF79EF8197C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18A5DF7D-5D42-4BC7-B258-D29AFC0A5499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5000-4C49-8325-9EF79EF8197C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8AB9DB1A-3A93-4D27-9471-6C982546ED0A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5000-4C49-8325-9EF79EF8197C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0"/>
                  <c:y val="-2.667049340412797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5000-4C49-8325-9EF79EF8197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591992E5-5BE8-421A-BBBB-198FA89007FC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5000-4C49-8325-9EF79EF8197C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'setorial dez'!$A$2:$A$6</c:f>
              <c:strCache>
                <c:ptCount val="5"/>
                <c:pt idx="0">
                  <c:v>Serviços</c:v>
                </c:pt>
                <c:pt idx="1">
                  <c:v>Indústria</c:v>
                </c:pt>
                <c:pt idx="2">
                  <c:v>Construção</c:v>
                </c:pt>
                <c:pt idx="3">
                  <c:v>Comércio</c:v>
                </c:pt>
                <c:pt idx="4">
                  <c:v>Agropecuária</c:v>
                </c:pt>
              </c:strCache>
            </c:strRef>
          </c:cat>
          <c:val>
            <c:numRef>
              <c:f>'setorial dez'!$D$2:$D$6</c:f>
              <c:numCache>
                <c:formatCode>General</c:formatCode>
                <c:ptCount val="5"/>
                <c:pt idx="0">
                  <c:v>-10</c:v>
                </c:pt>
                <c:pt idx="1">
                  <c:v>-230</c:v>
                </c:pt>
                <c:pt idx="2">
                  <c:v>-60</c:v>
                </c:pt>
                <c:pt idx="3">
                  <c:v>91</c:v>
                </c:pt>
                <c:pt idx="4">
                  <c:v>-20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000-4C49-8325-9EF79EF8197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122408496"/>
        <c:axId val="-1122398704"/>
      </c:barChart>
      <c:catAx>
        <c:axId val="-1122408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-1122398704"/>
        <c:crosses val="autoZero"/>
        <c:auto val="1"/>
        <c:lblAlgn val="ctr"/>
        <c:lblOffset val="100"/>
        <c:noMultiLvlLbl val="0"/>
      </c:catAx>
      <c:valAx>
        <c:axId val="-1122398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-11224084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4320472073834413E-2"/>
          <c:y val="0.15893910974484188"/>
          <c:w val="0.87762794413998002"/>
          <c:h val="0.77287207466545449"/>
        </c:manualLayout>
      </c:layout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122400336"/>
        <c:axId val="-1122395440"/>
      </c:barChart>
      <c:catAx>
        <c:axId val="-1122400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122395440"/>
        <c:crosses val="autoZero"/>
        <c:auto val="1"/>
        <c:lblAlgn val="ctr"/>
        <c:lblOffset val="100"/>
        <c:noMultiLvlLbl val="0"/>
      </c:catAx>
      <c:valAx>
        <c:axId val="-1122395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_ ;[Red]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1224003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lt1"/>
    </a:solidFill>
    <a:ln w="12700" cap="flat" cmpd="sng" algn="ctr">
      <a:solidFill>
        <a:schemeClr val="dk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[Dados Dezembro 2021.xls]setorial acumulado dinâmica!Tabela dinâmica15</c:name>
    <c:fmtId val="3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000" b="1" i="0" baseline="0" dirty="0">
                <a:effectLst/>
              </a:rPr>
              <a:t>Movimentação do emprego formal celetista por setor da atividade econômica, admissões, desligamentos, saldos, Rio Grande, acumulado do ano de 2021</a:t>
            </a:r>
            <a:endParaRPr lang="pt-BR" sz="1600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  <c:spPr>
          <a:solidFill>
            <a:srgbClr val="00B05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FF00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rgbClr val="FFFF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rgbClr val="00B05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rgbClr val="FF00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rgbClr val="FFFF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rgbClr val="00B05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rgbClr val="FF00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rgbClr val="FFFF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4.3607161768672485E-2"/>
          <c:y val="0.22492843245104899"/>
          <c:w val="0.7530652711403435"/>
          <c:h val="0.6995274214226987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'setorial acumulado dinâmica'!$B$3</c:f>
              <c:strCache>
                <c:ptCount val="1"/>
                <c:pt idx="0">
                  <c:v> 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1.5188363303442341E-2"/>
                  <c:y val="-6.000858915589325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AE4B-4A3B-899E-95ABD836157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5188363303442361E-2"/>
                  <c:y val="-4.889588746035744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AE4B-4A3B-899E-95ABD836157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7525034580895049E-2"/>
                  <c:y val="-5.778604881678602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AE4B-4A3B-899E-95ABD836157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5.8416781936316692E-3"/>
                  <c:y val="-0.1044593959380362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AE4B-4A3B-899E-95ABD836157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5.2575103742685023E-2"/>
                  <c:y val="2.000286305196439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AE4B-4A3B-899E-95ABD836157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'setorial acumulado dinâmica'!$A$4:$A$9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'setorial acumulado dinâmica'!$B$4:$B$9</c:f>
              <c:numCache>
                <c:formatCode>General</c:formatCode>
                <c:ptCount val="5"/>
                <c:pt idx="0">
                  <c:v>441</c:v>
                </c:pt>
                <c:pt idx="1">
                  <c:v>5131</c:v>
                </c:pt>
                <c:pt idx="2">
                  <c:v>1356</c:v>
                </c:pt>
                <c:pt idx="3">
                  <c:v>2820</c:v>
                </c:pt>
                <c:pt idx="4">
                  <c:v>7325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E4B-4A3B-899E-95ABD8361578}"/>
            </c:ext>
          </c:extLst>
        </c:ser>
        <c:ser>
          <c:idx val="1"/>
          <c:order val="1"/>
          <c:tx>
            <c:strRef>
              <c:f>'setorial acumulado dinâmica'!$C$3</c:f>
              <c:strCache>
                <c:ptCount val="1"/>
                <c:pt idx="0">
                  <c:v> Desligamentos 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1.0709619636551465E-17"/>
                  <c:y val="-0.1400200413637507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AE4B-4A3B-899E-95ABD836157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8040055329432011E-2"/>
                  <c:y val="-4.000572610392882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AE4B-4A3B-899E-95ABD836157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9861705858347675E-2"/>
                  <c:y val="-8.890161356428619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AE4B-4A3B-899E-95ABD836157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5188363303442254E-2"/>
                  <c:y val="-5.334096813857171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AE4B-4A3B-899E-95ABD836157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2198377135800341E-2"/>
                  <c:y val="-2.889302440839301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AE4B-4A3B-899E-95ABD836157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'setorial acumulado dinâmica'!$A$4:$A$9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'setorial acumulado dinâmica'!$C$4:$C$9</c:f>
              <c:numCache>
                <c:formatCode>General</c:formatCode>
                <c:ptCount val="5"/>
                <c:pt idx="0">
                  <c:v>380</c:v>
                </c:pt>
                <c:pt idx="1">
                  <c:v>4334</c:v>
                </c:pt>
                <c:pt idx="2">
                  <c:v>2132</c:v>
                </c:pt>
                <c:pt idx="3">
                  <c:v>2624</c:v>
                </c:pt>
                <c:pt idx="4">
                  <c:v>6064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E4B-4A3B-899E-95ABD8361578}"/>
            </c:ext>
          </c:extLst>
        </c:ser>
        <c:ser>
          <c:idx val="2"/>
          <c:order val="2"/>
          <c:tx>
            <c:strRef>
              <c:f>'setorial acumulado dinâmica'!$D$3</c:f>
              <c:strCache>
                <c:ptCount val="1"/>
                <c:pt idx="0">
                  <c:v> 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1.0515020748537005E-2"/>
                  <c:y val="-2.000286305196439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AE4B-4A3B-899E-95ABD836157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3366712774526678E-3"/>
                  <c:y val="-3.111556474750008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AE4B-4A3B-899E-95ABD836157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5E75D230-D32B-4C97-801F-280BEA5D426B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AE4B-4A3B-899E-95ABD8361578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2.2198377135800341E-2"/>
                  <c:y val="-4.889588746035748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AE4B-4A3B-899E-95ABD836157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2851692025989587E-2"/>
                  <c:y val="-3.333810508660732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0-AE4B-4A3B-899E-95ABD836157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'setorial acumulado dinâmica'!$A$4:$A$9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'setorial acumulado dinâmica'!$D$4:$D$9</c:f>
              <c:numCache>
                <c:formatCode>General</c:formatCode>
                <c:ptCount val="5"/>
                <c:pt idx="0">
                  <c:v>61</c:v>
                </c:pt>
                <c:pt idx="1">
                  <c:v>797</c:v>
                </c:pt>
                <c:pt idx="2">
                  <c:v>-776</c:v>
                </c:pt>
                <c:pt idx="3">
                  <c:v>196</c:v>
                </c:pt>
                <c:pt idx="4">
                  <c:v>1261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E4B-4A3B-899E-95ABD836157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122403600"/>
        <c:axId val="-1122403056"/>
      </c:barChart>
      <c:catAx>
        <c:axId val="-1122403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-1122403056"/>
        <c:crosses val="autoZero"/>
        <c:auto val="1"/>
        <c:lblAlgn val="ctr"/>
        <c:lblOffset val="100"/>
        <c:noMultiLvlLbl val="0"/>
      </c:catAx>
      <c:valAx>
        <c:axId val="-1122403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-1122403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3">
    <c:autoUpdate val="0"/>
  </c:externalData>
  <c:extLst xmlns:c16r2="http://schemas.microsoft.com/office/drawing/2015/06/chart">
    <c:ext xmlns:c16="http://schemas.microsoft.com/office/drawing/2014/chart" uri="{E28EC0CA-F0BB-4C9C-879D-F8772B89E7AC}">
      <c16:pivotOptions16>
        <c16:showExpandCollapseFieldButtons val="1"/>
      </c16:pivotOptions16>
    </c:ex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4320472073834413E-2"/>
          <c:y val="0.15893910974484188"/>
          <c:w val="0.87762794413998002"/>
          <c:h val="0.77287207466545449"/>
        </c:manualLayout>
      </c:layout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122398160"/>
        <c:axId val="-1122404688"/>
      </c:barChart>
      <c:catAx>
        <c:axId val="-1122398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122404688"/>
        <c:crosses val="autoZero"/>
        <c:auto val="1"/>
        <c:lblAlgn val="ctr"/>
        <c:lblOffset val="100"/>
        <c:noMultiLvlLbl val="0"/>
      </c:catAx>
      <c:valAx>
        <c:axId val="-1122404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_ ;[Red]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122398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lt1"/>
    </a:solidFill>
    <a:ln w="12700" cap="flat" cmpd="sng" algn="ctr">
      <a:solidFill>
        <a:schemeClr val="dk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564263426259081E-2"/>
          <c:y val="0.15208556146046939"/>
          <c:w val="0.91157998815771923"/>
          <c:h val="0.82155667450829573"/>
        </c:manualLayout>
      </c:layout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123880832"/>
        <c:axId val="-1123879744"/>
      </c:barChart>
      <c:catAx>
        <c:axId val="-1123880832"/>
        <c:scaling>
          <c:orientation val="minMax"/>
        </c:scaling>
        <c:delete val="1"/>
        <c:axPos val="b"/>
        <c:majorTickMark val="none"/>
        <c:minorTickMark val="none"/>
        <c:tickLblPos val="nextTo"/>
        <c:crossAx val="-1123879744"/>
        <c:crosses val="autoZero"/>
        <c:auto val="1"/>
        <c:lblAlgn val="ctr"/>
        <c:lblOffset val="100"/>
        <c:noMultiLvlLbl val="0"/>
      </c:catAx>
      <c:valAx>
        <c:axId val="-1123879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_ ;[Red]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1238808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4563902148758388"/>
          <c:y val="0.22618645777710925"/>
          <c:w val="0.22760409262187803"/>
          <c:h val="0.2225689011432650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[Dados Dezembro 2021.xls]12m setorial dinâmica!Tabela dinâmica16</c:name>
    <c:fmtId val="3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000" b="1" i="0" baseline="0" dirty="0">
                <a:effectLst/>
              </a:rPr>
              <a:t>Movimentação do emprego formal celetista por setor da atividade econômica, admissões, desligamentos e saldos, Rio Grande período de doze meses</a:t>
            </a:r>
            <a:endParaRPr lang="pt-BR" sz="1600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  <c:spPr>
          <a:solidFill>
            <a:srgbClr val="00B05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FF0000">
              <a:alpha val="95000"/>
            </a:srgbClr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rgbClr val="FFFF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rgbClr val="00B05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rgbClr val="FF0000">
              <a:alpha val="95000"/>
            </a:srgbClr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rgbClr val="FFFF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rgbClr val="00B05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rgbClr val="FF0000">
              <a:alpha val="95000"/>
            </a:srgbClr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rgbClr val="FFFF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4.3607161768672492E-2"/>
          <c:y val="0.20993017197040137"/>
          <c:w val="0.7460552573079855"/>
          <c:h val="0.712303127954819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'12m setorial dinâmica'!$B$3</c:f>
              <c:strCache>
                <c:ptCount val="1"/>
                <c:pt idx="0">
                  <c:v> 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1.6356698942168679E-2"/>
                  <c:y val="-2.667048873670618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4287-478F-ABE2-DA981197910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4020027664716005E-2"/>
                  <c:y val="-4.222827383311799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4287-478F-ABE2-DA981197910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5.8416781936316692E-3"/>
                  <c:y val="-5.55635182014710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4287-478F-ABE2-DA981197910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5050069161790013E-3"/>
                  <c:y val="-0.1311299029554716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4287-478F-ABE2-DA981197910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0891747355421684E-2"/>
                  <c:y val="4.445081456117683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4287-478F-ABE2-DA981197910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'12m setorial dinâmica'!$A$4:$A$9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'12m setorial dinâmica'!$B$4:$B$9</c:f>
              <c:numCache>
                <c:formatCode>General</c:formatCode>
                <c:ptCount val="5"/>
                <c:pt idx="0">
                  <c:v>459</c:v>
                </c:pt>
                <c:pt idx="1">
                  <c:v>5584</c:v>
                </c:pt>
                <c:pt idx="2">
                  <c:v>1451</c:v>
                </c:pt>
                <c:pt idx="3">
                  <c:v>2917</c:v>
                </c:pt>
                <c:pt idx="4">
                  <c:v>7743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287-478F-ABE2-DA981197910E}"/>
            </c:ext>
          </c:extLst>
        </c:ser>
        <c:ser>
          <c:idx val="1"/>
          <c:order val="1"/>
          <c:tx>
            <c:strRef>
              <c:f>'12m setorial dinâmica'!$C$3</c:f>
              <c:strCache>
                <c:ptCount val="1"/>
                <c:pt idx="0">
                  <c:v> Desligamentos </c:v>
                </c:pt>
              </c:strCache>
            </c:strRef>
          </c:tx>
          <c:spPr>
            <a:solidFill>
              <a:srgbClr val="FF0000">
                <a:alpha val="95000"/>
              </a:srgb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2.3366712774526678E-3"/>
                  <c:y val="-0.1244622807712951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4287-478F-ABE2-DA981197910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5703384051979344E-2"/>
                  <c:y val="-5.55635182014710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4287-478F-ABE2-DA981197910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1683356387263339E-3"/>
                  <c:y val="-9.112416985041259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4287-478F-ABE2-DA981197910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103004149707401E-2"/>
                  <c:y val="-4.222827383311799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4287-478F-ABE2-DA981197910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4.0891747355421684E-2"/>
                  <c:y val="-2.889302946476494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4287-478F-ABE2-DA981197910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'12m setorial dinâmica'!$A$4:$A$9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'12m setorial dinâmica'!$C$4:$C$9</c:f>
              <c:numCache>
                <c:formatCode>General</c:formatCode>
                <c:ptCount val="5"/>
                <c:pt idx="0">
                  <c:v>421</c:v>
                </c:pt>
                <c:pt idx="1">
                  <c:v>4638</c:v>
                </c:pt>
                <c:pt idx="2">
                  <c:v>2321</c:v>
                </c:pt>
                <c:pt idx="3">
                  <c:v>2799</c:v>
                </c:pt>
                <c:pt idx="4">
                  <c:v>6628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287-478F-ABE2-DA981197910E}"/>
            </c:ext>
          </c:extLst>
        </c:ser>
        <c:ser>
          <c:idx val="2"/>
          <c:order val="2"/>
          <c:tx>
            <c:strRef>
              <c:f>'12m setorial dinâmica'!$D$3</c:f>
              <c:strCache>
                <c:ptCount val="1"/>
                <c:pt idx="0">
                  <c:v> 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4.673342554905314E-3"/>
                  <c:y val="-3.556065164894146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4287-478F-ABE2-DA981197910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1683356387263295E-2"/>
                  <c:y val="-2.000286655252957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4287-478F-ABE2-DA981197910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0CA0AC2A-1BFF-4B6D-A793-F64DC47F697B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4287-478F-ABE2-DA981197910E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1.0515020748537005E-2"/>
                  <c:y val="-3.333811092088262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4287-478F-ABE2-DA981197910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7.0100138323580885E-3"/>
                  <c:y val="-4.000573310505915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0-4287-478F-ABE2-DA981197910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'12m setorial dinâmica'!$A$4:$A$9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'12m setorial dinâmica'!$D$4:$D$9</c:f>
              <c:numCache>
                <c:formatCode>General</c:formatCode>
                <c:ptCount val="5"/>
                <c:pt idx="0">
                  <c:v>38</c:v>
                </c:pt>
                <c:pt idx="1">
                  <c:v>946</c:v>
                </c:pt>
                <c:pt idx="2">
                  <c:v>-870</c:v>
                </c:pt>
                <c:pt idx="3">
                  <c:v>118</c:v>
                </c:pt>
                <c:pt idx="4">
                  <c:v>1115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287-478F-ABE2-DA981197910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122401424"/>
        <c:axId val="-1122404144"/>
      </c:barChart>
      <c:catAx>
        <c:axId val="-1122401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-1122404144"/>
        <c:crosses val="autoZero"/>
        <c:auto val="1"/>
        <c:lblAlgn val="ctr"/>
        <c:lblOffset val="100"/>
        <c:noMultiLvlLbl val="0"/>
      </c:catAx>
      <c:valAx>
        <c:axId val="-11224041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-11224014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3">
    <c:autoUpdate val="0"/>
  </c:externalData>
  <c:extLst xmlns:c16r2="http://schemas.microsoft.com/office/drawing/2015/06/chart">
    <c:ext xmlns:c16="http://schemas.microsoft.com/office/drawing/2014/chart" uri="{E28EC0CA-F0BB-4C9C-879D-F8772B89E7AC}">
      <c16:pivotOptions16>
        <c16:showExpandCollapseFieldButtons val="1"/>
      </c16:pivotOptions16>
    </c:ex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000" b="1" i="0" baseline="0" dirty="0">
                <a:effectLst/>
              </a:rPr>
              <a:t>Movimentação do emprego formal celetista, admissões, desligamentos e saldo, Rio Grande, dezembro de 2021</a:t>
            </a:r>
            <a:endParaRPr lang="pt-BR" sz="1600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4.2775109519112529E-2"/>
          <c:y val="0.1698599714488509"/>
          <c:w val="0.76058293920132025"/>
          <c:h val="0.805319894572172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'adm, des e saldo'!$B$1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'adm, des e saldo'!$B$2</c:f>
              <c:numCache>
                <c:formatCode>#,##0</c:formatCode>
                <c:ptCount val="1"/>
                <c:pt idx="0">
                  <c:v>1216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0D1-4BFB-B419-D36DB77B8B46}"/>
            </c:ext>
          </c:extLst>
        </c:ser>
        <c:ser>
          <c:idx val="1"/>
          <c:order val="1"/>
          <c:tx>
            <c:strRef>
              <c:f>'adm, des e saldo'!$C$1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'adm, des e saldo'!$C$2</c:f>
              <c:numCache>
                <c:formatCode>#,##0</c:formatCode>
                <c:ptCount val="1"/>
                <c:pt idx="0">
                  <c:v>1445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0D1-4BFB-B419-D36DB77B8B46}"/>
            </c:ext>
          </c:extLst>
        </c:ser>
        <c:ser>
          <c:idx val="2"/>
          <c:order val="2"/>
          <c:tx>
            <c:strRef>
              <c:f>'adm, des e saldo'!$D$1</c:f>
              <c:strCache>
                <c:ptCount val="1"/>
                <c:pt idx="0">
                  <c:v>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37DBA6BC-52EE-4013-A29B-136560946150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D0D1-4BFB-B419-D36DB77B8B46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'adm, des e saldo'!$D$2</c:f>
              <c:numCache>
                <c:formatCode>#,##0</c:formatCode>
                <c:ptCount val="1"/>
                <c:pt idx="0">
                  <c:v>-229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D0D1-4BFB-B419-D36DB77B8B4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123880288"/>
        <c:axId val="-1123881920"/>
      </c:barChart>
      <c:catAx>
        <c:axId val="-112388028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-1123881920"/>
        <c:crosses val="autoZero"/>
        <c:auto val="1"/>
        <c:lblAlgn val="ctr"/>
        <c:lblOffset val="100"/>
        <c:noMultiLvlLbl val="0"/>
      </c:catAx>
      <c:valAx>
        <c:axId val="-1123881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-11238802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120375401360166E-2"/>
          <c:y val="0.12962962962962962"/>
          <c:w val="0.89263442021200368"/>
          <c:h val="0.76960775585105112"/>
        </c:manualLayout>
      </c:layout>
      <c:lineChart>
        <c:grouping val="standar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-1123872128"/>
        <c:axId val="-1123879200"/>
      </c:lineChart>
      <c:catAx>
        <c:axId val="-1123872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123879200"/>
        <c:crosses val="autoZero"/>
        <c:auto val="1"/>
        <c:lblAlgn val="ctr"/>
        <c:lblOffset val="100"/>
        <c:noMultiLvlLbl val="0"/>
      </c:catAx>
      <c:valAx>
        <c:axId val="-1123879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1238721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564263426259081E-2"/>
          <c:y val="0.15208556146046939"/>
          <c:w val="0.91157998815771923"/>
          <c:h val="0.82155667450829573"/>
        </c:manualLayout>
      </c:layout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123882464"/>
        <c:axId val="-1123869952"/>
      </c:barChart>
      <c:catAx>
        <c:axId val="-1123882464"/>
        <c:scaling>
          <c:orientation val="minMax"/>
        </c:scaling>
        <c:delete val="1"/>
        <c:axPos val="b"/>
        <c:majorTickMark val="none"/>
        <c:minorTickMark val="none"/>
        <c:tickLblPos val="nextTo"/>
        <c:crossAx val="-1123869952"/>
        <c:crosses val="autoZero"/>
        <c:auto val="1"/>
        <c:lblAlgn val="ctr"/>
        <c:lblOffset val="100"/>
        <c:noMultiLvlLbl val="0"/>
      </c:catAx>
      <c:valAx>
        <c:axId val="-1123869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_ ;[Red]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123882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4563902148758388"/>
          <c:y val="0.22618645777710925"/>
          <c:w val="0.22760409262187803"/>
          <c:h val="0.2225689011432650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000" b="1" i="0" baseline="0" dirty="0">
                <a:effectLst/>
              </a:rPr>
              <a:t>Movimentação do emprego formal celetista, admissões, desligamentos e saldo, Rio Grande, acumulado do ano de 2021</a:t>
            </a:r>
            <a:endParaRPr lang="pt-BR" sz="1600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4.88161702179499E-2"/>
          <c:y val="0.19712841723332428"/>
          <c:w val="0.84088082923550955"/>
          <c:h val="0.777648684202449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'acumulado do ano'!$H$1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'acumulado do ano'!$H$2</c:f>
              <c:numCache>
                <c:formatCode>#,##0</c:formatCode>
                <c:ptCount val="1"/>
                <c:pt idx="0">
                  <c:v>17073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794-4DB1-BCD5-737D26C01AB7}"/>
            </c:ext>
          </c:extLst>
        </c:ser>
        <c:ser>
          <c:idx val="1"/>
          <c:order val="1"/>
          <c:tx>
            <c:strRef>
              <c:f>'acumulado do ano'!$I$1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'acumulado do ano'!$I$2</c:f>
              <c:numCache>
                <c:formatCode>#,##0</c:formatCode>
                <c:ptCount val="1"/>
                <c:pt idx="0">
                  <c:v>15534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794-4DB1-BCD5-737D26C01AB7}"/>
            </c:ext>
          </c:extLst>
        </c:ser>
        <c:ser>
          <c:idx val="2"/>
          <c:order val="2"/>
          <c:tx>
            <c:strRef>
              <c:f>'acumulado do ano'!$J$1</c:f>
              <c:strCache>
                <c:ptCount val="1"/>
                <c:pt idx="0">
                  <c:v>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'acumulado do ano'!$J$2</c:f>
              <c:numCache>
                <c:formatCode>#,##0</c:formatCode>
                <c:ptCount val="1"/>
                <c:pt idx="0">
                  <c:v>1539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794-4DB1-BCD5-737D26C01AB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123878656"/>
        <c:axId val="-1123885184"/>
      </c:barChart>
      <c:catAx>
        <c:axId val="-112387865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-1123885184"/>
        <c:crosses val="autoZero"/>
        <c:auto val="1"/>
        <c:lblAlgn val="ctr"/>
        <c:lblOffset val="100"/>
        <c:noMultiLvlLbl val="0"/>
      </c:catAx>
      <c:valAx>
        <c:axId val="-11238851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-11238786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120375401360166E-2"/>
          <c:y val="0.12962962962962962"/>
          <c:w val="0.89263442021200368"/>
          <c:h val="0.76960775585105112"/>
        </c:manualLayout>
      </c:layout>
      <c:lineChart>
        <c:grouping val="standar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-1123878112"/>
        <c:axId val="-1123877568"/>
      </c:lineChart>
      <c:catAx>
        <c:axId val="-1123878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123877568"/>
        <c:crosses val="autoZero"/>
        <c:auto val="1"/>
        <c:lblAlgn val="ctr"/>
        <c:lblOffset val="100"/>
        <c:noMultiLvlLbl val="0"/>
      </c:catAx>
      <c:valAx>
        <c:axId val="-11238775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123878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564263426259081E-2"/>
          <c:y val="0.15208556146046939"/>
          <c:w val="0.91157998815771923"/>
          <c:h val="0.82155667450829573"/>
        </c:manualLayout>
      </c:layout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123877024"/>
        <c:axId val="-1123876480"/>
      </c:barChart>
      <c:catAx>
        <c:axId val="-1123877024"/>
        <c:scaling>
          <c:orientation val="minMax"/>
        </c:scaling>
        <c:delete val="1"/>
        <c:axPos val="b"/>
        <c:majorTickMark val="none"/>
        <c:minorTickMark val="none"/>
        <c:tickLblPos val="nextTo"/>
        <c:crossAx val="-1123876480"/>
        <c:crosses val="autoZero"/>
        <c:auto val="1"/>
        <c:lblAlgn val="ctr"/>
        <c:lblOffset val="100"/>
        <c:noMultiLvlLbl val="0"/>
      </c:catAx>
      <c:valAx>
        <c:axId val="-11238764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_ ;[Red]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123877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4563902148758388"/>
          <c:y val="0.22618645777710925"/>
          <c:w val="0.22760409262187803"/>
          <c:h val="0.2225689011432650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000" b="1" i="0" baseline="0" dirty="0">
                <a:effectLst/>
              </a:rPr>
              <a:t>Movimentação do emprego formal celetista, admissões, desligamentos e saldo, Rio Grande, período de doze meses</a:t>
            </a:r>
            <a:endParaRPr lang="pt-BR" sz="1600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4.8633506627315637E-2"/>
          <c:y val="0.1669041191295364"/>
          <c:w val="0.74931802444676288"/>
          <c:h val="0.808275746891486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'12m'!$H$1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'12m'!$H$2</c:f>
              <c:numCache>
                <c:formatCode>#,##0</c:formatCode>
                <c:ptCount val="1"/>
                <c:pt idx="0">
                  <c:v>18154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0F1-45FA-895D-DED4ADDB7265}"/>
            </c:ext>
          </c:extLst>
        </c:ser>
        <c:ser>
          <c:idx val="1"/>
          <c:order val="1"/>
          <c:tx>
            <c:strRef>
              <c:f>'12m'!$I$1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'12m'!$I$2</c:f>
              <c:numCache>
                <c:formatCode>#,##0</c:formatCode>
                <c:ptCount val="1"/>
                <c:pt idx="0">
                  <c:v>16807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0F1-45FA-895D-DED4ADDB7265}"/>
            </c:ext>
          </c:extLst>
        </c:ser>
        <c:ser>
          <c:idx val="2"/>
          <c:order val="2"/>
          <c:tx>
            <c:strRef>
              <c:f>'12m'!$J$1</c:f>
              <c:strCache>
                <c:ptCount val="1"/>
                <c:pt idx="0">
                  <c:v>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'12m'!$J$2</c:f>
              <c:numCache>
                <c:formatCode>#,##0</c:formatCode>
                <c:ptCount val="1"/>
                <c:pt idx="0">
                  <c:v>1347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0F1-45FA-895D-DED4ADDB726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123883008"/>
        <c:axId val="-1123874848"/>
      </c:barChart>
      <c:catAx>
        <c:axId val="-112388300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-1123874848"/>
        <c:crosses val="autoZero"/>
        <c:auto val="1"/>
        <c:lblAlgn val="ctr"/>
        <c:lblOffset val="100"/>
        <c:noMultiLvlLbl val="0"/>
      </c:catAx>
      <c:valAx>
        <c:axId val="-11238748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-1123883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891A0A-B3C8-445F-809B-C96D15FD34E6}" type="datetimeFigureOut">
              <a:rPr lang="pt-BR" smtClean="0"/>
              <a:pPr/>
              <a:t>03/05/2023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A6C383-D2FC-481C-8103-8E2AD79FE0C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5346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68163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37565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18693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2184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79729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95718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96401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58036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10404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21119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71545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47876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7926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39851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2233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03/05/2023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6639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03/05/2023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6119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03/05/2023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3952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03/05/2023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6965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C766B90-8CB3-40BB-98A7-8FA071C04B7D}" type="datetimeFigureOut">
              <a:rPr lang="pt-BR" smtClean="0"/>
              <a:pPr/>
              <a:t>03/05/2023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pt-BR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0193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03/05/2023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2731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03/05/2023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6661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03/05/2023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680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03/05/2023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0627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 cstate="print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03/05/2023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1678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 cstate="print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03/05/2023</a:t>
            </a:fld>
            <a:endParaRPr lang="pt-BR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9445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4C766B90-8CB3-40BB-98A7-8FA071C04B7D}" type="datetimeFigureOut">
              <a:rPr lang="pt-BR" smtClean="0"/>
              <a:pPr/>
              <a:t>03/05/2023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1918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16" r:id="rId2"/>
    <p:sldLayoutId id="2147483917" r:id="rId3"/>
    <p:sldLayoutId id="2147483918" r:id="rId4"/>
    <p:sldLayoutId id="2147483919" r:id="rId5"/>
    <p:sldLayoutId id="2147483920" r:id="rId6"/>
    <p:sldLayoutId id="2147483921" r:id="rId7"/>
    <p:sldLayoutId id="2147483922" r:id="rId8"/>
    <p:sldLayoutId id="2147483923" r:id="rId9"/>
    <p:sldLayoutId id="2147483924" r:id="rId10"/>
    <p:sldLayoutId id="214748392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6.xml"/><Relationship Id="rId5" Type="http://schemas.openxmlformats.org/officeDocument/2006/relationships/chart" Target="../charts/chart15.xml"/><Relationship Id="rId4" Type="http://schemas.microsoft.com/office/2007/relationships/hdphoto" Target="../media/hdphoto2.wdp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8.xml"/><Relationship Id="rId5" Type="http://schemas.openxmlformats.org/officeDocument/2006/relationships/chart" Target="../charts/chart17.xml"/><Relationship Id="rId4" Type="http://schemas.microsoft.com/office/2007/relationships/hdphoto" Target="../media/hdphoto2.wdp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20.xml"/><Relationship Id="rId5" Type="http://schemas.openxmlformats.org/officeDocument/2006/relationships/chart" Target="../charts/chart19.xml"/><Relationship Id="rId4" Type="http://schemas.microsoft.com/office/2007/relationships/hdphoto" Target="../media/hdphoto2.wdp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chart" Target="../charts/chart9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8.xml"/><Relationship Id="rId5" Type="http://schemas.openxmlformats.org/officeDocument/2006/relationships/chart" Target="../charts/chart7.xml"/><Relationship Id="rId4" Type="http://schemas.microsoft.com/office/2007/relationships/hdphoto" Target="../media/hdphoto2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1.xml"/><Relationship Id="rId5" Type="http://schemas.openxmlformats.org/officeDocument/2006/relationships/chart" Target="../charts/chart10.xml"/><Relationship Id="rId4" Type="http://schemas.microsoft.com/office/2007/relationships/hdphoto" Target="../media/hdphoto2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chart" Target="../charts/chart1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3.xml"/><Relationship Id="rId5" Type="http://schemas.openxmlformats.org/officeDocument/2006/relationships/chart" Target="../charts/chart12.xml"/><Relationship Id="rId4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24EA4A6-52FD-462D-9FED-061BEF1F60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2154" y="1380392"/>
            <a:ext cx="10315854" cy="2910254"/>
          </a:xfrm>
        </p:spPr>
        <p:txBody>
          <a:bodyPr/>
          <a:lstStyle/>
          <a:p>
            <a:pPr algn="ctr">
              <a:lnSpc>
                <a:spcPct val="100000"/>
              </a:lnSpc>
              <a:spcAft>
                <a:spcPts val="1200"/>
              </a:spcAft>
            </a:pPr>
            <a:r>
              <a:rPr lang="pt-BR" sz="7200" dirty="0"/>
              <a:t>Boletim Informativo nº 12</a:t>
            </a:r>
            <a:r>
              <a:rPr lang="pt-BR" sz="5400" dirty="0"/>
              <a:t/>
            </a:r>
            <a:br>
              <a:rPr lang="pt-BR" sz="5400" dirty="0"/>
            </a:br>
            <a:r>
              <a:rPr lang="pt-BR" sz="5400" dirty="0"/>
              <a:t>dezembro DE 2021</a:t>
            </a:r>
            <a:r>
              <a:rPr lang="pt-BR" sz="3600" dirty="0"/>
              <a:t/>
            </a:r>
            <a:br>
              <a:rPr lang="pt-BR" sz="3600" dirty="0"/>
            </a:br>
            <a:r>
              <a:rPr lang="pt-BR" sz="4400" dirty="0"/>
              <a:t>A conjuntura do emprego em RIO GRANDE-RS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3B53A23C-BCC6-4FDE-A599-C402C7C2C7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2155" y="4468031"/>
            <a:ext cx="10218198" cy="2101445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pt-BR" sz="2600" b="1" dirty="0"/>
              <a:t>Observatório Social do Trabalho</a:t>
            </a:r>
          </a:p>
          <a:p>
            <a:pPr algn="ctr"/>
            <a:r>
              <a:rPr lang="pt-BR" sz="2600" b="1" dirty="0"/>
              <a:t>Instituto de Filosofia, Sociologia e Política (IFISP)</a:t>
            </a:r>
          </a:p>
          <a:p>
            <a:pPr algn="ctr"/>
            <a:r>
              <a:rPr lang="pt-BR" sz="2600" b="1" dirty="0"/>
              <a:t>Universidade Federal de Pelotas (</a:t>
            </a:r>
            <a:r>
              <a:rPr lang="pt-BR" sz="2600" b="1" dirty="0" err="1"/>
              <a:t>UFPel</a:t>
            </a:r>
            <a:r>
              <a:rPr lang="pt-BR" sz="2600" b="1" dirty="0"/>
              <a:t>)</a:t>
            </a:r>
          </a:p>
          <a:p>
            <a:endParaRPr lang="pt-BR" dirty="0"/>
          </a:p>
          <a:p>
            <a:pPr algn="ctr"/>
            <a:r>
              <a:rPr lang="pt-BR" i="1" dirty="0"/>
              <a:t>Pelotas, dezembro de 2022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8269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E95537C-BA99-4C4D-BDE8-FD15E4511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29" y="65314"/>
            <a:ext cx="11877870" cy="1194319"/>
          </a:xfrm>
        </p:spPr>
        <p:txBody>
          <a:bodyPr>
            <a:normAutofit/>
          </a:bodyPr>
          <a:lstStyle/>
          <a:p>
            <a:pPr algn="ctr"/>
            <a:r>
              <a:rPr lang="pt-BR" sz="4400" dirty="0"/>
              <a:t>A</a:t>
            </a:r>
            <a:r>
              <a:rPr lang="pt-BR" sz="4800" dirty="0"/>
              <a:t> </a:t>
            </a:r>
            <a:r>
              <a:rPr lang="pt-BR" sz="4400" dirty="0"/>
              <a:t>conjuntura setorial do emprego EM dezembro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2D19235A-DDEF-4CC3-8475-C9D078CFA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29" y="1492898"/>
            <a:ext cx="11877870" cy="516916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pt-BR" sz="2700" dirty="0"/>
              <a:t>	</a:t>
            </a:r>
            <a:r>
              <a:rPr lang="pt-BR" sz="3100" dirty="0"/>
              <a:t>O desempenho negativo do emprego formal no mercado de trabalho de Rio Grande no mês de dezembro (</a:t>
            </a:r>
            <a:r>
              <a:rPr lang="pt-BR" sz="3100" dirty="0">
                <a:solidFill>
                  <a:srgbClr val="FF0000"/>
                </a:solidFill>
              </a:rPr>
              <a:t>-229 </a:t>
            </a:r>
            <a:r>
              <a:rPr lang="pt-BR" sz="3100" dirty="0"/>
              <a:t>vínculos) foi puxado principalmente pelo setor </a:t>
            </a:r>
            <a:r>
              <a:rPr lang="pt-BR" sz="3100" dirty="0" smtClean="0"/>
              <a:t>da </a:t>
            </a:r>
            <a:r>
              <a:rPr lang="pt-BR" sz="3100" dirty="0"/>
              <a:t>indústria (</a:t>
            </a:r>
            <a:r>
              <a:rPr lang="pt-BR" sz="3100" dirty="0">
                <a:solidFill>
                  <a:srgbClr val="FF0000"/>
                </a:solidFill>
              </a:rPr>
              <a:t>-230 </a:t>
            </a:r>
            <a:r>
              <a:rPr lang="pt-BR" sz="3100" dirty="0"/>
              <a:t>vínculos), seguido pelo setor da construção (</a:t>
            </a:r>
            <a:r>
              <a:rPr lang="pt-BR" sz="3100" dirty="0">
                <a:solidFill>
                  <a:srgbClr val="FF0000"/>
                </a:solidFill>
              </a:rPr>
              <a:t>-60 </a:t>
            </a:r>
            <a:r>
              <a:rPr lang="pt-BR" sz="3100" dirty="0"/>
              <a:t>vínculos) e pela agropecuária (</a:t>
            </a:r>
            <a:r>
              <a:rPr lang="pt-BR" sz="3100" dirty="0">
                <a:solidFill>
                  <a:srgbClr val="FF0000"/>
                </a:solidFill>
              </a:rPr>
              <a:t>-20 </a:t>
            </a:r>
            <a:r>
              <a:rPr lang="pt-BR" sz="3100" dirty="0"/>
              <a:t>vínculos). O setor de serviços (</a:t>
            </a:r>
            <a:r>
              <a:rPr lang="pt-BR" sz="3100" dirty="0">
                <a:solidFill>
                  <a:srgbClr val="FF0000"/>
                </a:solidFill>
              </a:rPr>
              <a:t>-10 </a:t>
            </a:r>
            <a:r>
              <a:rPr lang="pt-BR" sz="3100" dirty="0"/>
              <a:t>vínculos) também apresentou saldo negativo. O setor do comércio (+91 vínculos) registrou saldo positivo.</a:t>
            </a:r>
            <a:endParaRPr lang="pt-BR" sz="3100" dirty="0">
              <a:highlight>
                <a:srgbClr val="3FAD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818648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04727601-1DA4-4A2F-B7EC-617BDABD69C9}"/>
              </a:ext>
            </a:extLst>
          </p:cNvPr>
          <p:cNvSpPr txBox="1"/>
          <p:nvPr/>
        </p:nvSpPr>
        <p:spPr>
          <a:xfrm>
            <a:off x="4249615" y="6320672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Painel de Informações do Novo CAGED.</a:t>
            </a:r>
          </a:p>
        </p:txBody>
      </p:sp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xmlns="" id="{B770453A-B719-4B4A-A3B8-4EA9CD69ECE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6397714"/>
              </p:ext>
            </p:extLst>
          </p:nvPr>
        </p:nvGraphicFramePr>
        <p:xfrm>
          <a:off x="671803" y="606491"/>
          <a:ext cx="10870164" cy="57141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xmlns="" id="{BD72C9BD-4177-B775-CE89-6F489073616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3616570"/>
              </p:ext>
            </p:extLst>
          </p:nvPr>
        </p:nvGraphicFramePr>
        <p:xfrm>
          <a:off x="671802" y="606491"/>
          <a:ext cx="10848395" cy="57141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426733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E95537C-BA99-4C4D-BDE8-FD15E4511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30" y="167952"/>
            <a:ext cx="11849875" cy="1129003"/>
          </a:xfrm>
        </p:spPr>
        <p:txBody>
          <a:bodyPr>
            <a:normAutofit/>
          </a:bodyPr>
          <a:lstStyle/>
          <a:p>
            <a:pPr algn="ctr"/>
            <a:r>
              <a:rPr lang="pt-BR" sz="4000" dirty="0"/>
              <a:t>A conjuntura setorial do emprego no acumulado do ano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2D19235A-DDEF-4CC3-8475-C9D078CFA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30" y="1408923"/>
            <a:ext cx="11849876" cy="5281126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pt-BR" sz="3200" dirty="0"/>
              <a:t>	</a:t>
            </a:r>
            <a:r>
              <a:rPr lang="pt-BR" sz="3000" dirty="0"/>
              <a:t>O desempenho positivo do emprego formal no mercado de trabalho de Rio Grande no acumulado do ano (+1.539 vínculos) foi puxado principalmente pelo setor de serviços (+1.261 vínculos), seguido pelo setor do comércio (+797 vínculos) e pela indústria (+196 vínculos). O setor da agropecuária (+61 vínculos) também apresentou saldo positivo. O setor da construção (</a:t>
            </a:r>
            <a:r>
              <a:rPr lang="pt-BR" sz="3000" dirty="0">
                <a:solidFill>
                  <a:srgbClr val="FF0000"/>
                </a:solidFill>
              </a:rPr>
              <a:t>-776 </a:t>
            </a:r>
            <a:r>
              <a:rPr lang="pt-BR" sz="3000" dirty="0"/>
              <a:t>vínculos) apresentou saldo negativo.</a:t>
            </a:r>
            <a:endParaRPr lang="pt-BR" sz="3000" dirty="0">
              <a:highlight>
                <a:srgbClr val="3FAD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278324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04727601-1DA4-4A2F-B7EC-617BDABD69C9}"/>
              </a:ext>
            </a:extLst>
          </p:cNvPr>
          <p:cNvSpPr txBox="1"/>
          <p:nvPr/>
        </p:nvSpPr>
        <p:spPr>
          <a:xfrm>
            <a:off x="4249614" y="6286091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Painel de Informações do Novo CAGED.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xmlns="" id="{71655EBF-94A8-26B3-AE64-40162BB8029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7782485"/>
              </p:ext>
            </p:extLst>
          </p:nvPr>
        </p:nvGraphicFramePr>
        <p:xfrm>
          <a:off x="671803" y="606491"/>
          <a:ext cx="10870164" cy="57141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xmlns="" id="{DB471777-A8D8-B5D6-E984-00C56F0CE80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7242978"/>
              </p:ext>
            </p:extLst>
          </p:nvPr>
        </p:nvGraphicFramePr>
        <p:xfrm>
          <a:off x="671802" y="606490"/>
          <a:ext cx="10870164" cy="57141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665581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E95537C-BA99-4C4D-BDE8-FD15E4511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30" y="167952"/>
            <a:ext cx="11849875" cy="1119672"/>
          </a:xfrm>
        </p:spPr>
        <p:txBody>
          <a:bodyPr>
            <a:normAutofit/>
          </a:bodyPr>
          <a:lstStyle/>
          <a:p>
            <a:pPr algn="ctr"/>
            <a:r>
              <a:rPr lang="pt-BR" sz="4400" dirty="0"/>
              <a:t>A conjuntura setorial do emprego EM DOZE MESES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2D19235A-DDEF-4CC3-8475-C9D078CFA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30" y="1427584"/>
            <a:ext cx="11849876" cy="516916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pt-BR" sz="3200" dirty="0"/>
              <a:t>	O desempenho positivo do emprego formal no mercado de trabalho de Rio Grande no período de doze meses (+1.347 vínculos) foi puxado principalmente pelo setor de serviços (+1.115 vínculos), seguido pelo comércio (+946 vínculos) e pela a indústria (+118 vínculos). A agropecuária (+38 vínculos) também apresentou saldo positivo. Já a construção  (</a:t>
            </a:r>
            <a:r>
              <a:rPr lang="pt-BR" sz="3200" dirty="0">
                <a:solidFill>
                  <a:srgbClr val="FF0000"/>
                </a:solidFill>
              </a:rPr>
              <a:t>-870 </a:t>
            </a:r>
            <a:r>
              <a:rPr lang="pt-BR" sz="3200" dirty="0"/>
              <a:t>vínculos) apresentou saldo negativo. </a:t>
            </a:r>
            <a:endParaRPr lang="pt-BR" sz="3600" dirty="0">
              <a:highlight>
                <a:srgbClr val="3FAD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725183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04727601-1DA4-4A2F-B7EC-617BDABD69C9}"/>
              </a:ext>
            </a:extLst>
          </p:cNvPr>
          <p:cNvSpPr txBox="1"/>
          <p:nvPr/>
        </p:nvSpPr>
        <p:spPr>
          <a:xfrm>
            <a:off x="4249614" y="6310434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Painel de Informações do Novo CAGED.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xmlns="" id="{EB27B534-14E4-1D35-4564-BAA9DD61D6B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7782485"/>
              </p:ext>
            </p:extLst>
          </p:nvPr>
        </p:nvGraphicFramePr>
        <p:xfrm>
          <a:off x="671803" y="606491"/>
          <a:ext cx="10870164" cy="57141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xmlns="" id="{5EA3AAC0-D8A2-A639-11C6-2EA93F3A312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5727505"/>
              </p:ext>
            </p:extLst>
          </p:nvPr>
        </p:nvGraphicFramePr>
        <p:xfrm>
          <a:off x="671803" y="606489"/>
          <a:ext cx="10870164" cy="57141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710936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A9766C6-9D7E-4138-A566-139E4AC70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595" y="337352"/>
            <a:ext cx="11487705" cy="1207364"/>
          </a:xfrm>
        </p:spPr>
        <p:txBody>
          <a:bodyPr/>
          <a:lstStyle/>
          <a:p>
            <a:r>
              <a:rPr lang="pt-BR" dirty="0"/>
              <a:t>Nota metodológica: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964401CD-0F63-4132-8341-EE548B36E9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617" y="1772239"/>
            <a:ext cx="11416683" cy="461683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sz="3200" dirty="0"/>
              <a:t>	 Os dados do Novo CADASTRO GERAL DE EMPREGADOS E DESEMPREGADOS (CAGED) referem-se apenas às movimentações (admissões e desligamentos) dos empregos formais celetistas registrados, declarados pelas empresas ao governo federal, estando excluídos os empregos públicos estatutários e os empregos e ocupações informais. É importante sublinhar, ainda, que estes dados estão sujeitos a ajustes, tendo em vista as declarações realizadas fora do prazo regular (mês imediatamente após à movimentação).</a:t>
            </a:r>
          </a:p>
          <a:p>
            <a:pPr marL="0" indent="0" algn="just">
              <a:buNone/>
            </a:pPr>
            <a:r>
              <a:rPr lang="pt-BR" sz="3200" dirty="0"/>
              <a:t>Dados coletados em 09/12/2022.</a:t>
            </a:r>
          </a:p>
        </p:txBody>
      </p:sp>
    </p:spTree>
    <p:extLst>
      <p:ext uri="{BB962C8B-B14F-4D97-AF65-F5344CB8AC3E}">
        <p14:creationId xmlns:p14="http://schemas.microsoft.com/office/powerpoint/2010/main" val="415319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4C8C361-A35E-423C-899A-D133D05C5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819" y="97655"/>
            <a:ext cx="11310152" cy="1242874"/>
          </a:xfrm>
        </p:spPr>
        <p:txBody>
          <a:bodyPr/>
          <a:lstStyle/>
          <a:p>
            <a:r>
              <a:rPr lang="pt-BR" dirty="0"/>
              <a:t>Ficha técnica: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102F7130-4294-4163-9768-3D5854B93B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819" y="1340529"/>
            <a:ext cx="11656381" cy="528221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sz="3500" b="1" dirty="0"/>
              <a:t>OBSERVATÓRIO SOCIAL DO TRABALHO (IFISP/UFPEL)</a:t>
            </a:r>
          </a:p>
          <a:p>
            <a:pPr marL="0" indent="0">
              <a:buNone/>
            </a:pPr>
            <a:endParaRPr lang="pt-BR" sz="2300" dirty="0"/>
          </a:p>
          <a:p>
            <a:pPr marL="0" indent="0">
              <a:buNone/>
            </a:pPr>
            <a:r>
              <a:rPr lang="pt-BR" sz="2300" dirty="0"/>
              <a:t>Fundador:</a:t>
            </a:r>
          </a:p>
          <a:p>
            <a:pPr marL="0" indent="0">
              <a:buNone/>
            </a:pPr>
            <a:r>
              <a:rPr lang="pt-BR" sz="2300" b="1" dirty="0"/>
              <a:t>Prof. Francisco E. Beckenkamp Vargas</a:t>
            </a:r>
          </a:p>
          <a:p>
            <a:pPr marL="0" indent="0">
              <a:buNone/>
            </a:pPr>
            <a:endParaRPr lang="pt-BR" sz="2300" dirty="0" smtClean="0"/>
          </a:p>
          <a:p>
            <a:pPr marL="0" indent="0">
              <a:buNone/>
            </a:pPr>
            <a:r>
              <a:rPr lang="pt-BR" sz="2300" dirty="0"/>
              <a:t>Coordenador:</a:t>
            </a:r>
          </a:p>
          <a:p>
            <a:pPr marL="0" indent="0">
              <a:buNone/>
            </a:pPr>
            <a:r>
              <a:rPr lang="pt-BR" sz="2300" b="1" dirty="0" err="1"/>
              <a:t>Attila</a:t>
            </a:r>
            <a:r>
              <a:rPr lang="pt-BR" sz="2300" b="1" dirty="0"/>
              <a:t> Magno e Silva Barbosa</a:t>
            </a:r>
          </a:p>
          <a:p>
            <a:pPr marL="0" indent="0">
              <a:buNone/>
            </a:pPr>
            <a:endParaRPr lang="pt-BR" sz="2300" dirty="0"/>
          </a:p>
          <a:p>
            <a:pPr marL="0" indent="0">
              <a:buNone/>
            </a:pPr>
            <a:r>
              <a:rPr lang="pt-BR" sz="2300" dirty="0"/>
              <a:t>Coordenadora adjunta:</a:t>
            </a:r>
          </a:p>
          <a:p>
            <a:pPr marL="0" indent="0">
              <a:buNone/>
            </a:pPr>
            <a:r>
              <a:rPr lang="pt-BR" sz="2300" b="1" dirty="0"/>
              <a:t>Prof.ª Ana Paula F. D’Avila</a:t>
            </a:r>
          </a:p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r>
              <a:rPr lang="pt-BR" sz="2400" dirty="0"/>
              <a:t>Portal na internet: </a:t>
            </a:r>
            <a:r>
              <a:rPr lang="pt-BR" sz="2400" dirty="0">
                <a:hlinkClick r:id="rId3"/>
              </a:rPr>
              <a:t>http://wp.ufpel.edu.br/observatoriosocial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86820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FEA8C89-D749-4BFC-AD5B-BCBFC4638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62" y="164978"/>
            <a:ext cx="11792931" cy="893802"/>
          </a:xfrm>
        </p:spPr>
        <p:txBody>
          <a:bodyPr>
            <a:noAutofit/>
          </a:bodyPr>
          <a:lstStyle/>
          <a:p>
            <a:pPr algn="ctr"/>
            <a:r>
              <a:rPr lang="pt-BR" sz="4800" dirty="0"/>
              <a:t>A conjuntura do emprego em dezembro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91686DC5-A589-49D2-9205-50D5DD892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963" y="1306286"/>
            <a:ext cx="11792932" cy="5386735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3200" dirty="0"/>
              <a:t>	</a:t>
            </a:r>
            <a:endParaRPr lang="pt-BR" sz="2800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0E162627-21E9-AA47-2020-1E226FAA16CC}"/>
              </a:ext>
            </a:extLst>
          </p:cNvPr>
          <p:cNvSpPr txBox="1"/>
          <p:nvPr/>
        </p:nvSpPr>
        <p:spPr>
          <a:xfrm>
            <a:off x="197962" y="1058780"/>
            <a:ext cx="11792932" cy="55399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2950" dirty="0"/>
              <a:t>Segundo o Novo CAGED (Cadastro Geral de Empregados e Desempregados) da Secretaria Especial de Previdência e Trabalho do Ministério da Economia, no mês de dezembro de 2021 ocorreram, em Rio Grande, 1.216 admissões e 1.445 desligamentos, resultando em um saldo negativo </a:t>
            </a:r>
            <a:r>
              <a:rPr lang="pt-BR" sz="2950" dirty="0">
                <a:solidFill>
                  <a:srgbClr val="FF0000"/>
                </a:solidFill>
              </a:rPr>
              <a:t>-229 </a:t>
            </a:r>
            <a:r>
              <a:rPr lang="pt-BR" sz="2950" dirty="0"/>
              <a:t>vínculos formais de emprego celetista. Com isso, a taxa de variação do emprego formal foi de </a:t>
            </a:r>
            <a:r>
              <a:rPr lang="pt-BR" sz="2950" dirty="0">
                <a:solidFill>
                  <a:srgbClr val="FF0000"/>
                </a:solidFill>
              </a:rPr>
              <a:t>-0,62</a:t>
            </a:r>
            <a:r>
              <a:rPr lang="pt-BR" sz="2950" dirty="0"/>
              <a:t>%, com o estoque passando de 36.575 vínculos, em </a:t>
            </a:r>
            <a:r>
              <a:rPr lang="pt-BR" sz="2950" dirty="0" smtClean="0"/>
              <a:t>nove</a:t>
            </a:r>
            <a:r>
              <a:rPr lang="pt-BR" sz="2950" dirty="0" smtClean="0"/>
              <a:t>mbro de 2020, </a:t>
            </a:r>
            <a:r>
              <a:rPr lang="pt-BR" sz="2950" dirty="0"/>
              <a:t>para 36.346 vínculos, em dezembro de 2021.  </a:t>
            </a:r>
          </a:p>
        </p:txBody>
      </p:sp>
    </p:spTree>
    <p:extLst>
      <p:ext uri="{BB962C8B-B14F-4D97-AF65-F5344CB8AC3E}">
        <p14:creationId xmlns:p14="http://schemas.microsoft.com/office/powerpoint/2010/main" val="1581167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ixaDeTexto 12"/>
          <p:cNvSpPr txBox="1"/>
          <p:nvPr/>
        </p:nvSpPr>
        <p:spPr>
          <a:xfrm>
            <a:off x="4249614" y="6242003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graphicFrame>
        <p:nvGraphicFramePr>
          <p:cNvPr id="8" name="Gráfico 7"/>
          <p:cNvGraphicFramePr>
            <a:graphicFrameLocks/>
          </p:cNvGraphicFramePr>
          <p:nvPr/>
        </p:nvGraphicFramePr>
        <p:xfrm>
          <a:off x="476518" y="485192"/>
          <a:ext cx="11037195" cy="575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xmlns="" id="{B3CED1A6-7D86-434E-9C2E-AF10BD93E38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4239633"/>
              </p:ext>
            </p:extLst>
          </p:nvPr>
        </p:nvGraphicFramePr>
        <p:xfrm>
          <a:off x="678287" y="613508"/>
          <a:ext cx="10916816" cy="5630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xmlns="" id="{B3BEC60D-40BC-250C-AA07-FFBF92CDA8E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8027623"/>
              </p:ext>
            </p:extLst>
          </p:nvPr>
        </p:nvGraphicFramePr>
        <p:xfrm>
          <a:off x="678287" y="613507"/>
          <a:ext cx="10916816" cy="56284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771527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FEA8C89-D749-4BFC-AD5B-BCBFC4638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176" y="186612"/>
            <a:ext cx="11752572" cy="1082351"/>
          </a:xfrm>
        </p:spPr>
        <p:txBody>
          <a:bodyPr>
            <a:noAutofit/>
          </a:bodyPr>
          <a:lstStyle/>
          <a:p>
            <a:pPr algn="ctr"/>
            <a:r>
              <a:rPr lang="pt-BR" sz="4800" dirty="0"/>
              <a:t>A conjuntura do emprego no acumulado do ano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91686DC5-A589-49D2-9205-50D5DD892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030" y="1604865"/>
            <a:ext cx="11752571" cy="4906905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3300" dirty="0"/>
              <a:t>	No acumulado do ano, ocorreram, em Rio Grande, 17.073 admissões e 15.534 desligamentos, o que resultou em um </a:t>
            </a:r>
            <a:r>
              <a:rPr lang="pt-BR" sz="3300" dirty="0" smtClean="0"/>
              <a:t>saldo positivo </a:t>
            </a:r>
            <a:r>
              <a:rPr lang="pt-BR" sz="3300" dirty="0"/>
              <a:t>de +1.539 vínculos formais de emprego.  Nesse período, o estoque passou de 34.801 vínculos, em dezembro de 2020, para 36.346 vínculos, em dezembro de 2021, o que corresponde a uma taxa de variação de +4,42%. </a:t>
            </a:r>
          </a:p>
        </p:txBody>
      </p:sp>
    </p:spTree>
    <p:extLst>
      <p:ext uri="{BB962C8B-B14F-4D97-AF65-F5344CB8AC3E}">
        <p14:creationId xmlns:p14="http://schemas.microsoft.com/office/powerpoint/2010/main" val="1565931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ixaDeTexto 12"/>
          <p:cNvSpPr txBox="1"/>
          <p:nvPr/>
        </p:nvSpPr>
        <p:spPr>
          <a:xfrm>
            <a:off x="4249614" y="6242003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graphicFrame>
        <p:nvGraphicFramePr>
          <p:cNvPr id="8" name="Gráfico 7"/>
          <p:cNvGraphicFramePr>
            <a:graphicFrameLocks/>
          </p:cNvGraphicFramePr>
          <p:nvPr/>
        </p:nvGraphicFramePr>
        <p:xfrm>
          <a:off x="476518" y="485192"/>
          <a:ext cx="11037195" cy="575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xmlns="" id="{B3CED1A6-7D86-434E-9C2E-AF10BD93E38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2361690"/>
              </p:ext>
            </p:extLst>
          </p:nvPr>
        </p:nvGraphicFramePr>
        <p:xfrm>
          <a:off x="596897" y="666262"/>
          <a:ext cx="10916816" cy="5630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xmlns="" id="{94AE85F1-AD6B-D732-158A-920F746E37C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2233013"/>
              </p:ext>
            </p:extLst>
          </p:nvPr>
        </p:nvGraphicFramePr>
        <p:xfrm>
          <a:off x="678287" y="703385"/>
          <a:ext cx="10835426" cy="55386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323413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FEA8C89-D749-4BFC-AD5B-BCBFC4638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176" y="177281"/>
            <a:ext cx="11752572" cy="1035698"/>
          </a:xfrm>
        </p:spPr>
        <p:txBody>
          <a:bodyPr>
            <a:noAutofit/>
          </a:bodyPr>
          <a:lstStyle/>
          <a:p>
            <a:pPr algn="ctr"/>
            <a:r>
              <a:rPr lang="pt-BR" sz="4800" dirty="0"/>
              <a:t>A conjuntura do emprego Em Doze meses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91686DC5-A589-49D2-9205-50D5DD892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030" y="1464906"/>
            <a:ext cx="11752571" cy="5206482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3300" dirty="0"/>
              <a:t>	Nos últimos doze meses, ocorreram, em Rio Grande, 18.154 admissões e 16.807 desligamentos, o que resultou em um saldo positivo de +1.347 vínculos formais de emprego. Nesse período, o estoque passou de 34.801 vínculos, em dezembro de 2020, para 36.346 vínculos, em dezembro de 2021, o que corresponde a uma taxa de variação de +3,87%.</a:t>
            </a:r>
          </a:p>
        </p:txBody>
      </p:sp>
    </p:spTree>
    <p:extLst>
      <p:ext uri="{BB962C8B-B14F-4D97-AF65-F5344CB8AC3E}">
        <p14:creationId xmlns:p14="http://schemas.microsoft.com/office/powerpoint/2010/main" val="2821329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CaixaDeTexto 12"/>
          <p:cNvSpPr txBox="1"/>
          <p:nvPr/>
        </p:nvSpPr>
        <p:spPr>
          <a:xfrm>
            <a:off x="4249614" y="6242003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1946426"/>
              </p:ext>
            </p:extLst>
          </p:nvPr>
        </p:nvGraphicFramePr>
        <p:xfrm>
          <a:off x="678286" y="485192"/>
          <a:ext cx="10876122" cy="56284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xmlns="" id="{B3CED1A6-7D86-434E-9C2E-AF10BD93E38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1306625"/>
              </p:ext>
            </p:extLst>
          </p:nvPr>
        </p:nvGraphicFramePr>
        <p:xfrm>
          <a:off x="637592" y="613508"/>
          <a:ext cx="10916816" cy="5630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xmlns="" id="{F2A51C53-CF68-0EA7-FF86-C6081978B9B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1383112"/>
              </p:ext>
            </p:extLst>
          </p:nvPr>
        </p:nvGraphicFramePr>
        <p:xfrm>
          <a:off x="637591" y="613507"/>
          <a:ext cx="10876123" cy="56284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406200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CaixaDeTexto 12"/>
          <p:cNvSpPr txBox="1"/>
          <p:nvPr/>
        </p:nvSpPr>
        <p:spPr>
          <a:xfrm>
            <a:off x="4161384" y="6335486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xmlns="" id="{3B4878FB-DF37-C46C-6740-3B8A2940B4D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0545361"/>
              </p:ext>
            </p:extLst>
          </p:nvPr>
        </p:nvGraphicFramePr>
        <p:xfrm>
          <a:off x="637592" y="568011"/>
          <a:ext cx="10916816" cy="57219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xmlns="" id="{4F65ABA8-9B69-5C27-9F2C-27A56EEC178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4267602"/>
              </p:ext>
            </p:extLst>
          </p:nvPr>
        </p:nvGraphicFramePr>
        <p:xfrm>
          <a:off x="637591" y="568010"/>
          <a:ext cx="10916815" cy="57219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625867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CaixaDeTexto 12"/>
          <p:cNvSpPr txBox="1"/>
          <p:nvPr/>
        </p:nvSpPr>
        <p:spPr>
          <a:xfrm>
            <a:off x="4242305" y="6289635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2684323"/>
              </p:ext>
            </p:extLst>
          </p:nvPr>
        </p:nvGraphicFramePr>
        <p:xfrm>
          <a:off x="476518" y="485192"/>
          <a:ext cx="11037195" cy="575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4" name="Gráfico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1239320"/>
              </p:ext>
            </p:extLst>
          </p:nvPr>
        </p:nvGraphicFramePr>
        <p:xfrm>
          <a:off x="678286" y="613508"/>
          <a:ext cx="10835427" cy="5676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xmlns="" id="{D7079098-7B78-C839-CDC4-AEFC66C8F42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7605940"/>
              </p:ext>
            </p:extLst>
          </p:nvPr>
        </p:nvGraphicFramePr>
        <p:xfrm>
          <a:off x="678285" y="613507"/>
          <a:ext cx="10835427" cy="575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737540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po de Madeira">
  <a:themeElements>
    <a:clrScheme name="Tipo de Madeir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ipo de Madeira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ipo de Madeira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TM03090434[[fn=Tipo de Madeira]]</Template>
  <TotalTime>0</TotalTime>
  <Words>521</Words>
  <Application>Microsoft Office PowerPoint</Application>
  <PresentationFormat>Widescreen</PresentationFormat>
  <Paragraphs>131</Paragraphs>
  <Slides>17</Slides>
  <Notes>15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2" baseType="lpstr">
      <vt:lpstr>Calibri</vt:lpstr>
      <vt:lpstr>Rockwell</vt:lpstr>
      <vt:lpstr>Rockwell Condensed</vt:lpstr>
      <vt:lpstr>Wingdings</vt:lpstr>
      <vt:lpstr>Tipo de Madeira</vt:lpstr>
      <vt:lpstr>Boletim Informativo nº 12 dezembro DE 2021 A conjuntura do emprego em RIO GRANDE-RS</vt:lpstr>
      <vt:lpstr>A conjuntura do emprego em dezembro</vt:lpstr>
      <vt:lpstr>Apresentação do PowerPoint</vt:lpstr>
      <vt:lpstr>A conjuntura do emprego no acumulado do ano</vt:lpstr>
      <vt:lpstr>Apresentação do PowerPoint</vt:lpstr>
      <vt:lpstr>A conjuntura do emprego Em Doze meses</vt:lpstr>
      <vt:lpstr>Apresentação do PowerPoint</vt:lpstr>
      <vt:lpstr>Apresentação do PowerPoint</vt:lpstr>
      <vt:lpstr>Apresentação do PowerPoint</vt:lpstr>
      <vt:lpstr>A conjuntura setorial do emprego EM dezembro</vt:lpstr>
      <vt:lpstr>Apresentação do PowerPoint</vt:lpstr>
      <vt:lpstr>A conjuntura setorial do emprego no acumulado do ano</vt:lpstr>
      <vt:lpstr>Apresentação do PowerPoint</vt:lpstr>
      <vt:lpstr>A conjuntura setorial do emprego EM DOZE MESES</vt:lpstr>
      <vt:lpstr>Apresentação do PowerPoint</vt:lpstr>
      <vt:lpstr>Nota metodológica:</vt:lpstr>
      <vt:lpstr>Ficha técnica: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2018-01-27T01:43:35Z</dcterms:created>
  <dcterms:modified xsi:type="dcterms:W3CDTF">2023-05-03T14:17:53Z</dcterms:modified>
</cp:coreProperties>
</file>