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7.xml" ContentType="application/vnd.openxmlformats-officedocument.presentationml.notesSlide+xml"/>
  <Override PartName="/ppt/charts/chart13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6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9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22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14" r:id="rId1"/>
  </p:sldMasterIdLst>
  <p:notesMasterIdLst>
    <p:notesMasterId r:id="rId19"/>
  </p:notesMasterIdLst>
  <p:sldIdLst>
    <p:sldId id="256" r:id="rId2"/>
    <p:sldId id="257" r:id="rId3"/>
    <p:sldId id="323" r:id="rId4"/>
    <p:sldId id="313" r:id="rId5"/>
    <p:sldId id="324" r:id="rId6"/>
    <p:sldId id="318" r:id="rId7"/>
    <p:sldId id="325" r:id="rId8"/>
    <p:sldId id="326" r:id="rId9"/>
    <p:sldId id="327" r:id="rId10"/>
    <p:sldId id="294" r:id="rId11"/>
    <p:sldId id="329" r:id="rId12"/>
    <p:sldId id="315" r:id="rId13"/>
    <p:sldId id="328" r:id="rId14"/>
    <p:sldId id="321" r:id="rId15"/>
    <p:sldId id="330" r:id="rId16"/>
    <p:sldId id="276" r:id="rId17"/>
    <p:sldId id="27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ADFF"/>
    <a:srgbClr val="FFFC2C"/>
    <a:srgbClr val="F0F0F0"/>
    <a:srgbClr val="FFFF43"/>
    <a:srgbClr val="FD2B4E"/>
    <a:srgbClr val="FFCC99"/>
    <a:srgbClr val="F6E4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02" autoAdjust="0"/>
    <p:restoredTop sz="96980" autoAdjust="0"/>
  </p:normalViewPr>
  <p:slideViewPr>
    <p:cSldViewPr snapToGrid="0">
      <p:cViewPr varScale="1">
        <p:scale>
          <a:sx n="55" d="100"/>
          <a:sy n="55" d="100"/>
        </p:scale>
        <p:origin x="61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60" y="252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about:blank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about:blank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about:blank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F:\2022\2022.2\Observat&#243;rio%20Social%20do%20Trabalho\Observat&#243;rio%20Social%20do%20Trabalho\BOLETINS%20-%20ANA\Boletins%20Pelotas\2021\DEZEMBRO%202021\Dados%20dezembro%202021%20Pelotas.xls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about:blank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about:blank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F:\2022\2022.2\Observat&#243;rio%20Social%20do%20Trabalho\Observat&#243;rio%20Social%20do%20Trabalho\BOLETINS%20-%20ANA\Boletins%20Pelotas\2021\DEZEMBRO%202021\Dados%20dezembro%202021%20Pelotas.xls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about:blank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about:blank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F:\2022\2022.2\Observat&#243;rio%20Social%20do%20Trabalho\Observat&#243;rio%20Social%20do%20Trabalho\BOLETINS%20-%20ANA\Boletins%20Pelotas\2021\DEZEMBRO%202021\Dados%20dezembro%202021%20Pelotas.xls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about:blank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about:blank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about:blank" TargetMode="Externa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2022\2022.2\Observat&#243;rio%20Social%20do%20Trabalho\Observat&#243;rio%20Social%20do%20Trabalho\BOLETINS%20-%20ANA\Boletins%20Pelotas\2021\DEZEMBRO%202021\Dados%20dezembro%202021%20Pelotas.xls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about:blank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about:blank" TargetMode="Externa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F:\2022\2022.2\Observat&#243;rio%20Social%20do%20Trabalho\Observat&#243;rio%20Social%20do%20Trabalho\BOLETINS%20-%20ANA\Boletins%20Pelotas\2021\DEZEMBRO%202021\Dados%20dezembro%202021%20Pelotas.xls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F:\2022\2022.2\Observat&#243;rio%20Social%20do%20Trabalho\Observat&#243;rio%20Social%20do%20Trabalho\BOLETINS%20-%20ANA\Boletins%20Pelotas\2021\DEZEMBRO%202021\Dados%20dezembro%202021%20Pelotas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about:blank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about:blank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F:\2022\2022.2\Observat&#243;rio%20Social%20do%20Trabalho\Observat&#243;rio%20Social%20do%20Trabalho\BOLETINS%20-%20ANA\Boletins%20Pelotas\2021\DEZEMBRO%202021\Dados%20dezembro%202021%20Pelotas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about:blank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about:blank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F:\2022\2022.2\Observat&#243;rio%20Social%20do%20Trabalho\Observat&#243;rio%20Social%20do%20Trabalho\BOLETINS%20-%20ANA\Boletins%20Pelotas\2021\DEZEMBRO%202021\Dados%20dezembro%202021%20Pelotas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120375401360166E-2"/>
          <c:y val="0.12962962962962962"/>
          <c:w val="0.89263442021200368"/>
          <c:h val="0.76960775585105112"/>
        </c:manualLayout>
      </c:layout>
      <c:lineChart>
        <c:grouping val="standar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921388160"/>
        <c:axId val="1921389248"/>
      </c:lineChart>
      <c:catAx>
        <c:axId val="1921388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21389248"/>
        <c:crosses val="autoZero"/>
        <c:auto val="1"/>
        <c:lblAlgn val="ctr"/>
        <c:lblOffset val="100"/>
        <c:noMultiLvlLbl val="0"/>
      </c:catAx>
      <c:valAx>
        <c:axId val="1921389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21388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120375401360166E-2"/>
          <c:y val="0.12962962962962962"/>
          <c:w val="0.89263442021200368"/>
          <c:h val="0.76960775585105112"/>
        </c:manualLayout>
      </c:layout>
      <c:lineChart>
        <c:grouping val="standar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926104512"/>
        <c:axId val="1926108320"/>
      </c:lineChart>
      <c:catAx>
        <c:axId val="1926104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26108320"/>
        <c:crosses val="autoZero"/>
        <c:auto val="1"/>
        <c:lblAlgn val="ctr"/>
        <c:lblOffset val="100"/>
        <c:noMultiLvlLbl val="0"/>
      </c:catAx>
      <c:valAx>
        <c:axId val="1926108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26104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451794590926402E-2"/>
          <c:y val="0.14632898021535493"/>
          <c:w val="0.89799545989719309"/>
          <c:h val="0.68967922652226088"/>
        </c:manualLayout>
      </c:layou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6102336"/>
        <c:axId val="1926095808"/>
        <c:extLst xmlns:c16r2="http://schemas.microsoft.com/office/drawing/2015/06/chart">
          <c:ext xmlns:c15="http://schemas.microsoft.com/office/drawing/2012/chart" uri="{02D57815-91ED-43cb-92C2-25804820EDAC}">
            <c15:filteredLineSeries>
              <c15:ser>
                <c:idx val="1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'Evolução Mensal'!$I$4</c15:sqref>
                        </c15:formulaRef>
                      </c:ext>
                    </c:extLst>
                    <c:strCache>
                      <c:ptCount val="1"/>
                      <c:pt idx="0">
                        <c:v>Saldos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dLbl>
                    <c:idx val="2"/>
                    <c:tx>
                      <c:rich>
                        <a:bodyPr/>
                        <a:lstStyle/>
                        <a:p>
                          <a:fld id="{8E8F90FB-74A0-4F58-A0A0-A33CFD2B92B7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8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3"/>
                    <c:tx>
                      <c:rich>
                        <a:bodyPr/>
                        <a:lstStyle/>
                        <a:p>
                          <a:fld id="{F2B702B4-88C3-47AC-AD65-D7136047EC3C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9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4"/>
                    <c:tx>
                      <c:rich>
                        <a:bodyPr/>
                        <a:lstStyle/>
                        <a:p>
                          <a:fld id="{6F4933B2-0F13-4F52-87AC-BA8E5DB68B89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A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5"/>
                    <c:tx>
                      <c:rich>
                        <a:bodyPr/>
                        <a:lstStyle/>
                        <a:p>
                          <a:fld id="{8EDCC513-F2ED-44D2-8DA5-CFECF8BA04FC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B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11"/>
                    <c:tx>
                      <c:rich>
                        <a:bodyPr/>
                        <a:lstStyle/>
                        <a:p>
                          <a:fld id="{195682C5-0ECD-42AA-9A30-F67966714685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C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12"/>
                    <c:tx>
                      <c:rich>
                        <a:bodyPr/>
                        <a:lstStyle/>
                        <a:p>
                          <a:fld id="{1103699C-87DD-41F6-8EB7-B649DBDEC9F3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D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('Evolução Mensal'!$E$6,'Evolução Mensal'!$I$5,'Evolução Mensal'!$N$5,'Evolução Mensal'!$S$5,'Evolução Mensal'!$X$5,'Evolução Mensal'!$AC$5,'Evolução Mensal'!$AH$5,'Evolução Mensal'!$AM$5,'Evolução Mensal'!$AR$5,'Evolução Mensal'!$AW$5,'Evolução Mensal'!$BB$5,'Evolução Mensal'!$BG$5,'Evolução Mensal'!$BL$5,'Evolução Mensal'!$BQ$5)</c15:sqref>
                        </c15:formulaRef>
                      </c:ext>
                    </c:extLst>
                    <c:numCache>
                      <c:formatCode>#,##0</c:formatCode>
                      <c:ptCount val="14"/>
                      <c:pt idx="1">
                        <c:v>130</c:v>
                      </c:pt>
                      <c:pt idx="2" formatCode="#,##0_ ;[Red]\-#,##0\ ">
                        <c:v>-251</c:v>
                      </c:pt>
                      <c:pt idx="3" formatCode="#,##0_ ;[Red]\-#,##0\ ">
                        <c:v>-1508</c:v>
                      </c:pt>
                      <c:pt idx="4">
                        <c:v>-808</c:v>
                      </c:pt>
                      <c:pt idx="5">
                        <c:v>-79</c:v>
                      </c:pt>
                      <c:pt idx="6">
                        <c:v>79</c:v>
                      </c:pt>
                      <c:pt idx="7">
                        <c:v>230</c:v>
                      </c:pt>
                      <c:pt idx="8">
                        <c:v>364</c:v>
                      </c:pt>
                      <c:pt idx="9">
                        <c:v>489</c:v>
                      </c:pt>
                      <c:pt idx="10">
                        <c:v>1445</c:v>
                      </c:pt>
                      <c:pt idx="11">
                        <c:v>-336</c:v>
                      </c:pt>
                      <c:pt idx="12">
                        <c:v>-414</c:v>
                      </c:pt>
                      <c:pt idx="13">
                        <c:v>639</c:v>
                      </c:pt>
                    </c:numCache>
                  </c:numRef>
                </c:val>
                <c:smooth val="0"/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E-1F8E-4C6E-991B-AC8DA8DF8D12}"/>
                  </c:ext>
                </c:extLst>
              </c15:ser>
            </c15:filteredLineSeries>
          </c:ext>
        </c:extLst>
      </c:lineChart>
      <c:catAx>
        <c:axId val="192610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26095808"/>
        <c:crosses val="autoZero"/>
        <c:auto val="1"/>
        <c:lblAlgn val="ctr"/>
        <c:lblOffset val="100"/>
        <c:noMultiLvlLbl val="0"/>
      </c:catAx>
      <c:valAx>
        <c:axId val="1926095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26102336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r>
              <a:rPr lang="pt-BR" sz="2000" b="1" dirty="0">
                <a:effectLst/>
              </a:rPr>
              <a:t>Evolução mensal dos saldos do emprego formal celetista, Pelotas, dezembro de 2020 a dezembro de 2021</a:t>
            </a:r>
            <a:endParaRPr lang="pt-BR" sz="20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'12m'!$B$19</c:f>
              <c:strCache>
                <c:ptCount val="1"/>
                <c:pt idx="0">
                  <c:v>Saldo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157-4A04-A783-0D8975E48CD9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299F13E2-7B8E-4EEE-87EA-1643DCA6CDDD}" type="VALUE">
                      <a:rPr lang="en-US">
                        <a:solidFill>
                          <a:srgbClr val="FF0000"/>
                        </a:solidFill>
                      </a:rPr>
                      <a:pPr/>
                      <a:t>[VALOR]</a:t>
                    </a:fld>
                    <a:endParaRPr lang="pt-B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157-4A04-A783-0D8975E48CD9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CE34285C-EEFD-42F4-AA68-2F77B7D1BD68}" type="VALUE">
                      <a:rPr lang="en-US">
                        <a:solidFill>
                          <a:srgbClr val="FF0000"/>
                        </a:solidFill>
                      </a:rPr>
                      <a:pPr/>
                      <a:t>[VALOR]</a:t>
                    </a:fld>
                    <a:endParaRPr lang="pt-B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157-4A04-A783-0D8975E48CD9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'12m'!$A$20:$A$32</c:f>
              <c:numCache>
                <c:formatCode>mmm\-yy</c:formatCode>
                <c:ptCount val="13"/>
                <c:pt idx="0">
                  <c:v>44166</c:v>
                </c:pt>
                <c:pt idx="1">
                  <c:v>44197</c:v>
                </c:pt>
                <c:pt idx="2">
                  <c:v>44228</c:v>
                </c:pt>
                <c:pt idx="3">
                  <c:v>44256</c:v>
                </c:pt>
                <c:pt idx="4">
                  <c:v>44287</c:v>
                </c:pt>
                <c:pt idx="5">
                  <c:v>44317</c:v>
                </c:pt>
                <c:pt idx="6">
                  <c:v>44348</c:v>
                </c:pt>
                <c:pt idx="7">
                  <c:v>44378</c:v>
                </c:pt>
                <c:pt idx="8">
                  <c:v>44409</c:v>
                </c:pt>
                <c:pt idx="9">
                  <c:v>44440</c:v>
                </c:pt>
                <c:pt idx="10">
                  <c:v>44470</c:v>
                </c:pt>
                <c:pt idx="11">
                  <c:v>44501</c:v>
                </c:pt>
                <c:pt idx="12">
                  <c:v>44531</c:v>
                </c:pt>
              </c:numCache>
            </c:numRef>
          </c:cat>
          <c:val>
            <c:numRef>
              <c:f>'12m'!$B$20:$B$32</c:f>
              <c:numCache>
                <c:formatCode>General</c:formatCode>
                <c:ptCount val="13"/>
                <c:pt idx="0">
                  <c:v>-456</c:v>
                </c:pt>
                <c:pt idx="1">
                  <c:v>-452</c:v>
                </c:pt>
                <c:pt idx="2">
                  <c:v>626</c:v>
                </c:pt>
                <c:pt idx="3">
                  <c:v>280</c:v>
                </c:pt>
                <c:pt idx="4">
                  <c:v>75</c:v>
                </c:pt>
                <c:pt idx="5">
                  <c:v>45</c:v>
                </c:pt>
                <c:pt idx="6">
                  <c:v>381</c:v>
                </c:pt>
                <c:pt idx="7">
                  <c:v>215</c:v>
                </c:pt>
                <c:pt idx="8">
                  <c:v>341</c:v>
                </c:pt>
                <c:pt idx="9">
                  <c:v>226</c:v>
                </c:pt>
                <c:pt idx="10">
                  <c:v>434</c:v>
                </c:pt>
                <c:pt idx="11" formatCode="#,##0">
                  <c:v>1875</c:v>
                </c:pt>
                <c:pt idx="12" formatCode="#,##0">
                  <c:v>-1363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157-4A04-A783-0D8975E48CD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26093632"/>
        <c:axId val="1926105600"/>
      </c:barChart>
      <c:dateAx>
        <c:axId val="192609363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pt-BR"/>
          </a:p>
        </c:txPr>
        <c:crossAx val="1926105600"/>
        <c:crosses val="autoZero"/>
        <c:auto val="1"/>
        <c:lblOffset val="100"/>
        <c:baseTimeUnit val="months"/>
      </c:dateAx>
      <c:valAx>
        <c:axId val="1926105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pt-BR"/>
          </a:p>
        </c:txPr>
        <c:crossAx val="1926093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aseline="0">
          <a:solidFill>
            <a:sysClr val="windowText" lastClr="000000"/>
          </a:solidFill>
          <a:latin typeface="Rockwell" panose="02060603020205020403" pitchFamily="18" charset="0"/>
        </a:defRPr>
      </a:pPr>
      <a:endParaRPr lang="pt-B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120375401360166E-2"/>
          <c:y val="0.12962962962962962"/>
          <c:w val="0.89263442021200368"/>
          <c:h val="0.76960775585105112"/>
        </c:manualLayout>
      </c:layout>
      <c:lineChart>
        <c:grouping val="standar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926106144"/>
        <c:axId val="1926107776"/>
      </c:lineChart>
      <c:catAx>
        <c:axId val="1926106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26107776"/>
        <c:crosses val="autoZero"/>
        <c:auto val="1"/>
        <c:lblAlgn val="ctr"/>
        <c:lblOffset val="100"/>
        <c:noMultiLvlLbl val="0"/>
      </c:catAx>
      <c:valAx>
        <c:axId val="1926107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26106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451794590926402E-2"/>
          <c:y val="0.14632898021535493"/>
          <c:w val="0.89799545989719309"/>
          <c:h val="0.68967922652226088"/>
        </c:manualLayout>
      </c:layou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6096896"/>
        <c:axId val="1926097440"/>
        <c:extLst xmlns:c16r2="http://schemas.microsoft.com/office/drawing/2015/06/chart">
          <c:ext xmlns:c15="http://schemas.microsoft.com/office/drawing/2012/chart" uri="{02D57815-91ED-43cb-92C2-25804820EDAC}">
            <c15:filteredLineSeries>
              <c15:ser>
                <c:idx val="1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'Evolução Mensal'!$I$4</c15:sqref>
                        </c15:formulaRef>
                      </c:ext>
                    </c:extLst>
                    <c:strCache>
                      <c:ptCount val="1"/>
                      <c:pt idx="0">
                        <c:v>Saldos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dLbl>
                    <c:idx val="2"/>
                    <c:tx>
                      <c:rich>
                        <a:bodyPr/>
                        <a:lstStyle/>
                        <a:p>
                          <a:fld id="{8E8F90FB-74A0-4F58-A0A0-A33CFD2B92B7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8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3"/>
                    <c:tx>
                      <c:rich>
                        <a:bodyPr/>
                        <a:lstStyle/>
                        <a:p>
                          <a:fld id="{F2B702B4-88C3-47AC-AD65-D7136047EC3C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9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4"/>
                    <c:tx>
                      <c:rich>
                        <a:bodyPr/>
                        <a:lstStyle/>
                        <a:p>
                          <a:fld id="{6F4933B2-0F13-4F52-87AC-BA8E5DB68B89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A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5"/>
                    <c:tx>
                      <c:rich>
                        <a:bodyPr/>
                        <a:lstStyle/>
                        <a:p>
                          <a:fld id="{8EDCC513-F2ED-44D2-8DA5-CFECF8BA04FC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B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11"/>
                    <c:tx>
                      <c:rich>
                        <a:bodyPr/>
                        <a:lstStyle/>
                        <a:p>
                          <a:fld id="{195682C5-0ECD-42AA-9A30-F67966714685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C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12"/>
                    <c:tx>
                      <c:rich>
                        <a:bodyPr/>
                        <a:lstStyle/>
                        <a:p>
                          <a:fld id="{1103699C-87DD-41F6-8EB7-B649DBDEC9F3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D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('Evolução Mensal'!$E$6,'Evolução Mensal'!$I$5,'Evolução Mensal'!$N$5,'Evolução Mensal'!$S$5,'Evolução Mensal'!$X$5,'Evolução Mensal'!$AC$5,'Evolução Mensal'!$AH$5,'Evolução Mensal'!$AM$5,'Evolução Mensal'!$AR$5,'Evolução Mensal'!$AW$5,'Evolução Mensal'!$BB$5,'Evolução Mensal'!$BG$5,'Evolução Mensal'!$BL$5,'Evolução Mensal'!$BQ$5)</c15:sqref>
                        </c15:formulaRef>
                      </c:ext>
                    </c:extLst>
                    <c:numCache>
                      <c:formatCode>#,##0</c:formatCode>
                      <c:ptCount val="14"/>
                      <c:pt idx="1">
                        <c:v>130</c:v>
                      </c:pt>
                      <c:pt idx="2" formatCode="#,##0_ ;[Red]\-#,##0\ ">
                        <c:v>-251</c:v>
                      </c:pt>
                      <c:pt idx="3" formatCode="#,##0_ ;[Red]\-#,##0\ ">
                        <c:v>-1508</c:v>
                      </c:pt>
                      <c:pt idx="4">
                        <c:v>-808</c:v>
                      </c:pt>
                      <c:pt idx="5">
                        <c:v>-79</c:v>
                      </c:pt>
                      <c:pt idx="6">
                        <c:v>79</c:v>
                      </c:pt>
                      <c:pt idx="7">
                        <c:v>230</c:v>
                      </c:pt>
                      <c:pt idx="8">
                        <c:v>364</c:v>
                      </c:pt>
                      <c:pt idx="9">
                        <c:v>489</c:v>
                      </c:pt>
                      <c:pt idx="10">
                        <c:v>1445</c:v>
                      </c:pt>
                      <c:pt idx="11">
                        <c:v>-336</c:v>
                      </c:pt>
                      <c:pt idx="12">
                        <c:v>-414</c:v>
                      </c:pt>
                      <c:pt idx="13">
                        <c:v>639</c:v>
                      </c:pt>
                    </c:numCache>
                  </c:numRef>
                </c:val>
                <c:smooth val="0"/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E-1F8E-4C6E-991B-AC8DA8DF8D12}"/>
                  </c:ext>
                </c:extLst>
              </c15:ser>
            </c15:filteredLineSeries>
          </c:ext>
        </c:extLst>
      </c:lineChart>
      <c:catAx>
        <c:axId val="192609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26097440"/>
        <c:crosses val="autoZero"/>
        <c:auto val="1"/>
        <c:lblAlgn val="ctr"/>
        <c:lblOffset val="100"/>
        <c:noMultiLvlLbl val="0"/>
      </c:catAx>
      <c:valAx>
        <c:axId val="1926097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26096896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r>
              <a:rPr lang="pt-BR" sz="2000" b="1" dirty="0">
                <a:effectLst/>
              </a:rPr>
              <a:t>Evolução mensal dos estoques de emprego formal celetista, Pelotas, dezembro de 2020 a dezembro de 2021</a:t>
            </a:r>
            <a:endParaRPr lang="pt-BR" sz="20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'12m'!$B$35</c:f>
              <c:strCache>
                <c:ptCount val="1"/>
                <c:pt idx="0">
                  <c:v>Estoque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3FD-4F1A-BFC3-495030309D9A}"/>
              </c:ext>
            </c:extLst>
          </c:dPt>
          <c:dLbls>
            <c:dLbl>
              <c:idx val="0"/>
              <c:layout>
                <c:manualLayout>
                  <c:x val="4.6883251290719902E-3"/>
                  <c:y val="-6.99167197213276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3FD-4F1A-BFC3-495030309D9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1487908611426043E-17"/>
                  <c:y val="-2.02984024997402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D3FD-4F1A-BFC3-495030309D9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0.1150242808318615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3FD-4F1A-BFC3-495030309D9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2975817222852086E-17"/>
                  <c:y val="-1.8043024444213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D3FD-4F1A-BFC3-495030309D9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3441625645359951E-3"/>
                  <c:y val="-0.1037473905542281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3FD-4F1A-BFC3-495030309D9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3441625645359951E-3"/>
                  <c:y val="-2.25537805552670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D3FD-4F1A-BFC3-495030309D9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9.3766502581439804E-3"/>
                  <c:y val="-0.1172796588873883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3FD-4F1A-BFC3-495030309D9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-1.35322683331601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D3FD-4F1A-BFC3-495030309D9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6883251290720761E-3"/>
                  <c:y val="-0.1082581466652815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3FD-4F1A-BFC3-495030309D9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"/>
                  <c:y val="-1.127689027763348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D3FD-4F1A-BFC3-495030309D9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9.3766502581439804E-3"/>
                  <c:y val="-6.540596361027421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3FD-4F1A-BFC3-495030309D9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3.5162438468039929E-3"/>
                  <c:y val="-4.736293916606064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D3FD-4F1A-BFC3-495030309D9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1.1720812822679976E-3"/>
                  <c:y val="-1.35322683331601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D3FD-4F1A-BFC3-495030309D9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'12m'!$A$36:$A$48</c:f>
              <c:numCache>
                <c:formatCode>mmm\-yy</c:formatCode>
                <c:ptCount val="13"/>
                <c:pt idx="0">
                  <c:v>44166</c:v>
                </c:pt>
                <c:pt idx="1">
                  <c:v>44197</c:v>
                </c:pt>
                <c:pt idx="2">
                  <c:v>44228</c:v>
                </c:pt>
                <c:pt idx="3">
                  <c:v>44256</c:v>
                </c:pt>
                <c:pt idx="4">
                  <c:v>44287</c:v>
                </c:pt>
                <c:pt idx="5">
                  <c:v>44317</c:v>
                </c:pt>
                <c:pt idx="6">
                  <c:v>44348</c:v>
                </c:pt>
                <c:pt idx="7">
                  <c:v>44378</c:v>
                </c:pt>
                <c:pt idx="8">
                  <c:v>44409</c:v>
                </c:pt>
                <c:pt idx="9">
                  <c:v>44440</c:v>
                </c:pt>
                <c:pt idx="10">
                  <c:v>44470</c:v>
                </c:pt>
                <c:pt idx="11">
                  <c:v>44501</c:v>
                </c:pt>
                <c:pt idx="12">
                  <c:v>44531</c:v>
                </c:pt>
              </c:numCache>
            </c:numRef>
          </c:cat>
          <c:val>
            <c:numRef>
              <c:f>'12m'!$B$36:$B$48</c:f>
              <c:numCache>
                <c:formatCode>#,##0</c:formatCode>
                <c:ptCount val="13"/>
                <c:pt idx="0">
                  <c:v>56781</c:v>
                </c:pt>
                <c:pt idx="1">
                  <c:v>56332</c:v>
                </c:pt>
                <c:pt idx="2">
                  <c:v>56958</c:v>
                </c:pt>
                <c:pt idx="3">
                  <c:v>57238</c:v>
                </c:pt>
                <c:pt idx="4">
                  <c:v>57313</c:v>
                </c:pt>
                <c:pt idx="5">
                  <c:v>57358</c:v>
                </c:pt>
                <c:pt idx="6">
                  <c:v>57728</c:v>
                </c:pt>
                <c:pt idx="7">
                  <c:v>57943</c:v>
                </c:pt>
                <c:pt idx="8">
                  <c:v>58284</c:v>
                </c:pt>
                <c:pt idx="9">
                  <c:v>58510</c:v>
                </c:pt>
                <c:pt idx="10">
                  <c:v>58944</c:v>
                </c:pt>
                <c:pt idx="11">
                  <c:v>60819</c:v>
                </c:pt>
                <c:pt idx="12">
                  <c:v>59456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3FD-4F1A-BFC3-495030309D9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26098528"/>
        <c:axId val="1926099072"/>
      </c:barChart>
      <c:dateAx>
        <c:axId val="192609852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pt-BR"/>
          </a:p>
        </c:txPr>
        <c:crossAx val="1926099072"/>
        <c:crosses val="autoZero"/>
        <c:auto val="1"/>
        <c:lblOffset val="100"/>
        <c:baseTimeUnit val="months"/>
      </c:dateAx>
      <c:valAx>
        <c:axId val="1926099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pt-BR"/>
          </a:p>
        </c:txPr>
        <c:crossAx val="1926098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aseline="0">
          <a:solidFill>
            <a:sysClr val="windowText" lastClr="000000"/>
          </a:solidFill>
          <a:latin typeface="Rockwell" panose="02060603020205020403" pitchFamily="18" charset="0"/>
        </a:defRPr>
      </a:pPr>
      <a:endParaRPr lang="pt-B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120375401360166E-2"/>
          <c:y val="0.12962962962962962"/>
          <c:w val="0.89263442021200368"/>
          <c:h val="0.76960775585105112"/>
        </c:manualLayout>
      </c:layout>
      <c:lineChart>
        <c:grouping val="standar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926094720"/>
        <c:axId val="1926108864"/>
      </c:lineChart>
      <c:catAx>
        <c:axId val="1926094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26108864"/>
        <c:crosses val="autoZero"/>
        <c:auto val="1"/>
        <c:lblAlgn val="ctr"/>
        <c:lblOffset val="100"/>
        <c:noMultiLvlLbl val="0"/>
      </c:catAx>
      <c:valAx>
        <c:axId val="1926108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26094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451794590926402E-2"/>
          <c:y val="0.14632898021535493"/>
          <c:w val="0.89799545989719309"/>
          <c:h val="0.68967922652226088"/>
        </c:manualLayout>
      </c:layou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6100704"/>
        <c:axId val="1926099616"/>
        <c:extLst xmlns:c16r2="http://schemas.microsoft.com/office/drawing/2015/06/chart">
          <c:ext xmlns:c15="http://schemas.microsoft.com/office/drawing/2012/chart" uri="{02D57815-91ED-43cb-92C2-25804820EDAC}">
            <c15:filteredLineSeries>
              <c15:ser>
                <c:idx val="1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'Evolução Mensal'!$I$4</c15:sqref>
                        </c15:formulaRef>
                      </c:ext>
                    </c:extLst>
                    <c:strCache>
                      <c:ptCount val="1"/>
                      <c:pt idx="0">
                        <c:v>Saldos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dLbl>
                    <c:idx val="2"/>
                    <c:tx>
                      <c:rich>
                        <a:bodyPr/>
                        <a:lstStyle/>
                        <a:p>
                          <a:fld id="{8E8F90FB-74A0-4F58-A0A0-A33CFD2B92B7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8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3"/>
                    <c:tx>
                      <c:rich>
                        <a:bodyPr/>
                        <a:lstStyle/>
                        <a:p>
                          <a:fld id="{F2B702B4-88C3-47AC-AD65-D7136047EC3C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9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4"/>
                    <c:tx>
                      <c:rich>
                        <a:bodyPr/>
                        <a:lstStyle/>
                        <a:p>
                          <a:fld id="{6F4933B2-0F13-4F52-87AC-BA8E5DB68B89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A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5"/>
                    <c:tx>
                      <c:rich>
                        <a:bodyPr/>
                        <a:lstStyle/>
                        <a:p>
                          <a:fld id="{8EDCC513-F2ED-44D2-8DA5-CFECF8BA04FC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B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11"/>
                    <c:tx>
                      <c:rich>
                        <a:bodyPr/>
                        <a:lstStyle/>
                        <a:p>
                          <a:fld id="{195682C5-0ECD-42AA-9A30-F67966714685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C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12"/>
                    <c:tx>
                      <c:rich>
                        <a:bodyPr/>
                        <a:lstStyle/>
                        <a:p>
                          <a:fld id="{1103699C-87DD-41F6-8EB7-B649DBDEC9F3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D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('Evolução Mensal'!$E$6,'Evolução Mensal'!$I$5,'Evolução Mensal'!$N$5,'Evolução Mensal'!$S$5,'Evolução Mensal'!$X$5,'Evolução Mensal'!$AC$5,'Evolução Mensal'!$AH$5,'Evolução Mensal'!$AM$5,'Evolução Mensal'!$AR$5,'Evolução Mensal'!$AW$5,'Evolução Mensal'!$BB$5,'Evolução Mensal'!$BG$5,'Evolução Mensal'!$BL$5,'Evolução Mensal'!$BQ$5)</c15:sqref>
                        </c15:formulaRef>
                      </c:ext>
                    </c:extLst>
                    <c:numCache>
                      <c:formatCode>#,##0</c:formatCode>
                      <c:ptCount val="14"/>
                      <c:pt idx="1">
                        <c:v>130</c:v>
                      </c:pt>
                      <c:pt idx="2" formatCode="#,##0_ ;[Red]\-#,##0\ ">
                        <c:v>-251</c:v>
                      </c:pt>
                      <c:pt idx="3" formatCode="#,##0_ ;[Red]\-#,##0\ ">
                        <c:v>-1508</c:v>
                      </c:pt>
                      <c:pt idx="4">
                        <c:v>-808</c:v>
                      </c:pt>
                      <c:pt idx="5">
                        <c:v>-79</c:v>
                      </c:pt>
                      <c:pt idx="6">
                        <c:v>79</c:v>
                      </c:pt>
                      <c:pt idx="7">
                        <c:v>230</c:v>
                      </c:pt>
                      <c:pt idx="8">
                        <c:v>364</c:v>
                      </c:pt>
                      <c:pt idx="9">
                        <c:v>489</c:v>
                      </c:pt>
                      <c:pt idx="10">
                        <c:v>1445</c:v>
                      </c:pt>
                      <c:pt idx="11">
                        <c:v>-336</c:v>
                      </c:pt>
                      <c:pt idx="12">
                        <c:v>-414</c:v>
                      </c:pt>
                      <c:pt idx="13">
                        <c:v>639</c:v>
                      </c:pt>
                    </c:numCache>
                  </c:numRef>
                </c:val>
                <c:smooth val="0"/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E-1F8E-4C6E-991B-AC8DA8DF8D12}"/>
                  </c:ext>
                </c:extLst>
              </c15:ser>
            </c15:filteredLineSeries>
          </c:ext>
        </c:extLst>
      </c:lineChart>
      <c:catAx>
        <c:axId val="1926100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26099616"/>
        <c:crosses val="autoZero"/>
        <c:auto val="1"/>
        <c:lblAlgn val="ctr"/>
        <c:lblOffset val="100"/>
        <c:noMultiLvlLbl val="0"/>
      </c:catAx>
      <c:valAx>
        <c:axId val="1926099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2610070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r>
              <a:rPr lang="pt-BR" sz="2000" b="1" dirty="0">
                <a:effectLst/>
              </a:rPr>
              <a:t>Movimentação do emprego formal celetista por setor da atividade econômica, admissões, desligamentos e saldos, Pelotas, dezembro de 2021</a:t>
            </a:r>
            <a:endParaRPr lang="pt-BR" sz="20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'setorial dez'!$B$1</c:f>
              <c:strCache>
                <c:ptCount val="1"/>
                <c:pt idx="0">
                  <c:v>Admissões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1.523705526325821E-2"/>
                  <c:y val="-3.3830670832900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77A4-4B6C-A144-0E3ABA17701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4064974089161393E-2"/>
                  <c:y val="-3.38306708329004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7A4-4B6C-A144-0E3ABA17701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289289291506463E-2"/>
                  <c:y val="-2.4809158610793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7A4-4B6C-A144-0E3ABA17701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6883246963871378E-3"/>
                  <c:y val="-3.1575292777373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7A4-4B6C-A144-0E3ABA17701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1720811740967845E-3"/>
                  <c:y val="-2.93199147218470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7A4-4B6C-A144-0E3ABA17701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'setorial dez'!$A$2:$A$6</c:f>
              <c:strCache>
                <c:ptCount val="5"/>
                <c:pt idx="0">
                  <c:v>Agropecuária</c:v>
                </c:pt>
                <c:pt idx="1">
                  <c:v>Comércio</c:v>
                </c:pt>
                <c:pt idx="2">
                  <c:v>Construção</c:v>
                </c:pt>
                <c:pt idx="3">
                  <c:v>Indústria</c:v>
                </c:pt>
                <c:pt idx="4">
                  <c:v>Serviços</c:v>
                </c:pt>
              </c:strCache>
            </c:strRef>
          </c:cat>
          <c:val>
            <c:numRef>
              <c:f>'setorial dez'!$B$2:$B$6</c:f>
              <c:numCache>
                <c:formatCode>General</c:formatCode>
                <c:ptCount val="5"/>
                <c:pt idx="0">
                  <c:v>6</c:v>
                </c:pt>
                <c:pt idx="1">
                  <c:v>816</c:v>
                </c:pt>
                <c:pt idx="2">
                  <c:v>241</c:v>
                </c:pt>
                <c:pt idx="3">
                  <c:v>610</c:v>
                </c:pt>
                <c:pt idx="4">
                  <c:v>828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7A4-4B6C-A144-0E3ABA177013}"/>
            </c:ext>
          </c:extLst>
        </c:ser>
        <c:ser>
          <c:idx val="1"/>
          <c:order val="1"/>
          <c:tx>
            <c:strRef>
              <c:f>'setorial dez'!$C$1</c:f>
              <c:strCache>
                <c:ptCount val="1"/>
                <c:pt idx="0">
                  <c:v>Desligamentos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1720811740967845E-3"/>
                  <c:y val="-6.31505855547475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77A4-4B6C-A144-0E3ABA17701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5785785830129259E-2"/>
                  <c:y val="-2.02984024997402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77A4-4B6C-A144-0E3ABA17701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064974089161415E-2"/>
                  <c:y val="-4.51075611105339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7A4-4B6C-A144-0E3ABA17701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289289291506463E-2"/>
                  <c:y val="-1.35322683331601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77A4-4B6C-A144-0E3ABA17701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0474110526516399E-2"/>
                  <c:y val="-4.05968049994805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7A4-4B6C-A144-0E3ABA17701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'setorial dez'!$A$2:$A$6</c:f>
              <c:strCache>
                <c:ptCount val="5"/>
                <c:pt idx="0">
                  <c:v>Agropecuária</c:v>
                </c:pt>
                <c:pt idx="1">
                  <c:v>Comércio</c:v>
                </c:pt>
                <c:pt idx="2">
                  <c:v>Construção</c:v>
                </c:pt>
                <c:pt idx="3">
                  <c:v>Indústria</c:v>
                </c:pt>
                <c:pt idx="4">
                  <c:v>Serviços</c:v>
                </c:pt>
              </c:strCache>
            </c:strRef>
          </c:cat>
          <c:val>
            <c:numRef>
              <c:f>'setorial dez'!$C$2:$C$6</c:f>
              <c:numCache>
                <c:formatCode>General</c:formatCode>
                <c:ptCount val="5"/>
                <c:pt idx="0">
                  <c:v>7</c:v>
                </c:pt>
                <c:pt idx="1">
                  <c:v>731</c:v>
                </c:pt>
                <c:pt idx="2">
                  <c:v>394</c:v>
                </c:pt>
                <c:pt idx="3" formatCode="#,##0">
                  <c:v>1916</c:v>
                </c:pt>
                <c:pt idx="4">
                  <c:v>816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7A4-4B6C-A144-0E3ABA177013}"/>
            </c:ext>
          </c:extLst>
        </c:ser>
        <c:ser>
          <c:idx val="2"/>
          <c:order val="2"/>
          <c:tx>
            <c:strRef>
              <c:f>'setorial dez'!$D$1</c:f>
              <c:strCache>
                <c:ptCount val="1"/>
                <c:pt idx="0">
                  <c:v>Saldo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9.3766493927742757E-3"/>
                  <c:y val="-1.35322683331601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77A4-4B6C-A144-0E3ABA17701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3766493927741907E-3"/>
                  <c:y val="-1.5787646388686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77A4-4B6C-A144-0E3ABA17701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rgbClr val="FF0000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'setorial dez'!$A$2:$A$6</c:f>
              <c:strCache>
                <c:ptCount val="5"/>
                <c:pt idx="0">
                  <c:v>Agropecuária</c:v>
                </c:pt>
                <c:pt idx="1">
                  <c:v>Comércio</c:v>
                </c:pt>
                <c:pt idx="2">
                  <c:v>Construção</c:v>
                </c:pt>
                <c:pt idx="3">
                  <c:v>Indústria</c:v>
                </c:pt>
                <c:pt idx="4">
                  <c:v>Serviços</c:v>
                </c:pt>
              </c:strCache>
            </c:strRef>
          </c:cat>
          <c:val>
            <c:numRef>
              <c:f>'setorial dez'!$D$2:$D$6</c:f>
              <c:numCache>
                <c:formatCode>General</c:formatCode>
                <c:ptCount val="5"/>
                <c:pt idx="0">
                  <c:v>-1</c:v>
                </c:pt>
                <c:pt idx="1">
                  <c:v>85</c:v>
                </c:pt>
                <c:pt idx="2">
                  <c:v>-153</c:v>
                </c:pt>
                <c:pt idx="3" formatCode="#,##0">
                  <c:v>-1306</c:v>
                </c:pt>
                <c:pt idx="4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7A4-4B6C-A144-0E3ABA17701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47952"/>
        <c:axId val="1964041968"/>
      </c:barChart>
      <c:catAx>
        <c:axId val="1964047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pt-BR"/>
          </a:p>
        </c:txPr>
        <c:crossAx val="1964041968"/>
        <c:crosses val="autoZero"/>
        <c:auto val="1"/>
        <c:lblAlgn val="ctr"/>
        <c:lblOffset val="100"/>
        <c:noMultiLvlLbl val="0"/>
      </c:catAx>
      <c:valAx>
        <c:axId val="1964041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pt-BR"/>
          </a:p>
        </c:txPr>
        <c:crossAx val="1964047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aseline="0">
          <a:solidFill>
            <a:sysClr val="windowText" lastClr="000000"/>
          </a:solidFill>
          <a:latin typeface="Rockwell" panose="02060603020205020403" pitchFamily="18" charset="0"/>
        </a:defRPr>
      </a:pPr>
      <a:endParaRPr lang="pt-B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120375401360166E-2"/>
          <c:y val="0.12962962962962962"/>
          <c:w val="0.89263442021200368"/>
          <c:h val="0.76960775585105112"/>
        </c:manualLayout>
      </c:layout>
      <c:lineChart>
        <c:grouping val="standar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964044688"/>
        <c:axId val="1964041424"/>
      </c:lineChart>
      <c:catAx>
        <c:axId val="196404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64041424"/>
        <c:crosses val="autoZero"/>
        <c:auto val="1"/>
        <c:lblAlgn val="ctr"/>
        <c:lblOffset val="100"/>
        <c:noMultiLvlLbl val="0"/>
      </c:catAx>
      <c:valAx>
        <c:axId val="1964041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64044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451794590926402E-2"/>
          <c:y val="0.14632898021535493"/>
          <c:w val="0.89799545989719309"/>
          <c:h val="0.68967922652226088"/>
        </c:manualLayout>
      </c:layou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1389792"/>
        <c:axId val="1921390336"/>
        <c:extLst xmlns:c16r2="http://schemas.microsoft.com/office/drawing/2015/06/chart">
          <c:ext xmlns:c15="http://schemas.microsoft.com/office/drawing/2012/chart" uri="{02D57815-91ED-43cb-92C2-25804820EDAC}">
            <c15:filteredLineSeries>
              <c15:ser>
                <c:idx val="1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'Evolução Mensal'!$I$4</c15:sqref>
                        </c15:formulaRef>
                      </c:ext>
                    </c:extLst>
                    <c:strCache>
                      <c:ptCount val="1"/>
                      <c:pt idx="0">
                        <c:v>Saldos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dLbl>
                    <c:idx val="2"/>
                    <c:tx>
                      <c:rich>
                        <a:bodyPr/>
                        <a:lstStyle/>
                        <a:p>
                          <a:fld id="{8E8F90FB-74A0-4F58-A0A0-A33CFD2B92B7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8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3"/>
                    <c:tx>
                      <c:rich>
                        <a:bodyPr/>
                        <a:lstStyle/>
                        <a:p>
                          <a:fld id="{F2B702B4-88C3-47AC-AD65-D7136047EC3C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9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4"/>
                    <c:tx>
                      <c:rich>
                        <a:bodyPr/>
                        <a:lstStyle/>
                        <a:p>
                          <a:fld id="{6F4933B2-0F13-4F52-87AC-BA8E5DB68B89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A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5"/>
                    <c:tx>
                      <c:rich>
                        <a:bodyPr/>
                        <a:lstStyle/>
                        <a:p>
                          <a:fld id="{8EDCC513-F2ED-44D2-8DA5-CFECF8BA04FC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B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11"/>
                    <c:tx>
                      <c:rich>
                        <a:bodyPr/>
                        <a:lstStyle/>
                        <a:p>
                          <a:fld id="{195682C5-0ECD-42AA-9A30-F67966714685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C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12"/>
                    <c:tx>
                      <c:rich>
                        <a:bodyPr/>
                        <a:lstStyle/>
                        <a:p>
                          <a:fld id="{1103699C-87DD-41F6-8EB7-B649DBDEC9F3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D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('Evolução Mensal'!$E$6,'Evolução Mensal'!$I$5,'Evolução Mensal'!$N$5,'Evolução Mensal'!$S$5,'Evolução Mensal'!$X$5,'Evolução Mensal'!$AC$5,'Evolução Mensal'!$AH$5,'Evolução Mensal'!$AM$5,'Evolução Mensal'!$AR$5,'Evolução Mensal'!$AW$5,'Evolução Mensal'!$BB$5,'Evolução Mensal'!$BG$5,'Evolução Mensal'!$BL$5,'Evolução Mensal'!$BQ$5)</c15:sqref>
                        </c15:formulaRef>
                      </c:ext>
                    </c:extLst>
                    <c:numCache>
                      <c:formatCode>#,##0</c:formatCode>
                      <c:ptCount val="14"/>
                      <c:pt idx="1">
                        <c:v>130</c:v>
                      </c:pt>
                      <c:pt idx="2" formatCode="#,##0_ ;[Red]\-#,##0\ ">
                        <c:v>-251</c:v>
                      </c:pt>
                      <c:pt idx="3" formatCode="#,##0_ ;[Red]\-#,##0\ ">
                        <c:v>-1508</c:v>
                      </c:pt>
                      <c:pt idx="4">
                        <c:v>-808</c:v>
                      </c:pt>
                      <c:pt idx="5">
                        <c:v>-79</c:v>
                      </c:pt>
                      <c:pt idx="6">
                        <c:v>79</c:v>
                      </c:pt>
                      <c:pt idx="7">
                        <c:v>230</c:v>
                      </c:pt>
                      <c:pt idx="8">
                        <c:v>364</c:v>
                      </c:pt>
                      <c:pt idx="9">
                        <c:v>489</c:v>
                      </c:pt>
                      <c:pt idx="10">
                        <c:v>1445</c:v>
                      </c:pt>
                      <c:pt idx="11">
                        <c:v>-336</c:v>
                      </c:pt>
                      <c:pt idx="12">
                        <c:v>-414</c:v>
                      </c:pt>
                      <c:pt idx="13">
                        <c:v>639</c:v>
                      </c:pt>
                    </c:numCache>
                  </c:numRef>
                </c:val>
                <c:smooth val="0"/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E-1F8E-4C6E-991B-AC8DA8DF8D12}"/>
                  </c:ext>
                </c:extLst>
              </c15:ser>
            </c15:filteredLineSeries>
          </c:ext>
        </c:extLst>
      </c:lineChart>
      <c:catAx>
        <c:axId val="1921389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21390336"/>
        <c:crosses val="autoZero"/>
        <c:auto val="1"/>
        <c:lblAlgn val="ctr"/>
        <c:lblOffset val="100"/>
        <c:noMultiLvlLbl val="0"/>
      </c:catAx>
      <c:valAx>
        <c:axId val="1921390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21389792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451794590926402E-2"/>
          <c:y val="0.14632898021535493"/>
          <c:w val="0.89799545989719309"/>
          <c:h val="0.68967922652226088"/>
        </c:manualLayout>
      </c:layou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64042512"/>
        <c:axId val="1964053392"/>
        <c:extLst xmlns:c16r2="http://schemas.microsoft.com/office/drawing/2015/06/chart">
          <c:ext xmlns:c15="http://schemas.microsoft.com/office/drawing/2012/chart" uri="{02D57815-91ED-43cb-92C2-25804820EDAC}">
            <c15:filteredLineSeries>
              <c15:ser>
                <c:idx val="1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'Evolução Mensal'!$I$4</c15:sqref>
                        </c15:formulaRef>
                      </c:ext>
                    </c:extLst>
                    <c:strCache>
                      <c:ptCount val="1"/>
                      <c:pt idx="0">
                        <c:v>Saldos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dLbl>
                    <c:idx val="2"/>
                    <c:tx>
                      <c:rich>
                        <a:bodyPr/>
                        <a:lstStyle/>
                        <a:p>
                          <a:fld id="{8E8F90FB-74A0-4F58-A0A0-A33CFD2B92B7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8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3"/>
                    <c:tx>
                      <c:rich>
                        <a:bodyPr/>
                        <a:lstStyle/>
                        <a:p>
                          <a:fld id="{F2B702B4-88C3-47AC-AD65-D7136047EC3C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9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4"/>
                    <c:tx>
                      <c:rich>
                        <a:bodyPr/>
                        <a:lstStyle/>
                        <a:p>
                          <a:fld id="{6F4933B2-0F13-4F52-87AC-BA8E5DB68B89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A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5"/>
                    <c:tx>
                      <c:rich>
                        <a:bodyPr/>
                        <a:lstStyle/>
                        <a:p>
                          <a:fld id="{8EDCC513-F2ED-44D2-8DA5-CFECF8BA04FC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B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11"/>
                    <c:tx>
                      <c:rich>
                        <a:bodyPr/>
                        <a:lstStyle/>
                        <a:p>
                          <a:fld id="{195682C5-0ECD-42AA-9A30-F67966714685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C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12"/>
                    <c:tx>
                      <c:rich>
                        <a:bodyPr/>
                        <a:lstStyle/>
                        <a:p>
                          <a:fld id="{1103699C-87DD-41F6-8EB7-B649DBDEC9F3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D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('Evolução Mensal'!$E$6,'Evolução Mensal'!$I$5,'Evolução Mensal'!$N$5,'Evolução Mensal'!$S$5,'Evolução Mensal'!$X$5,'Evolução Mensal'!$AC$5,'Evolução Mensal'!$AH$5,'Evolução Mensal'!$AM$5,'Evolução Mensal'!$AR$5,'Evolução Mensal'!$AW$5,'Evolução Mensal'!$BB$5,'Evolução Mensal'!$BG$5,'Evolução Mensal'!$BL$5,'Evolução Mensal'!$BQ$5)</c15:sqref>
                        </c15:formulaRef>
                      </c:ext>
                    </c:extLst>
                    <c:numCache>
                      <c:formatCode>#,##0</c:formatCode>
                      <c:ptCount val="14"/>
                      <c:pt idx="1">
                        <c:v>130</c:v>
                      </c:pt>
                      <c:pt idx="2" formatCode="#,##0_ ;[Red]\-#,##0\ ">
                        <c:v>-251</c:v>
                      </c:pt>
                      <c:pt idx="3" formatCode="#,##0_ ;[Red]\-#,##0\ ">
                        <c:v>-1508</c:v>
                      </c:pt>
                      <c:pt idx="4">
                        <c:v>-808</c:v>
                      </c:pt>
                      <c:pt idx="5">
                        <c:v>-79</c:v>
                      </c:pt>
                      <c:pt idx="6">
                        <c:v>79</c:v>
                      </c:pt>
                      <c:pt idx="7">
                        <c:v>230</c:v>
                      </c:pt>
                      <c:pt idx="8">
                        <c:v>364</c:v>
                      </c:pt>
                      <c:pt idx="9">
                        <c:v>489</c:v>
                      </c:pt>
                      <c:pt idx="10">
                        <c:v>1445</c:v>
                      </c:pt>
                      <c:pt idx="11">
                        <c:v>-336</c:v>
                      </c:pt>
                      <c:pt idx="12">
                        <c:v>-414</c:v>
                      </c:pt>
                      <c:pt idx="13">
                        <c:v>639</c:v>
                      </c:pt>
                    </c:numCache>
                  </c:numRef>
                </c:val>
                <c:smooth val="0"/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E-1F8E-4C6E-991B-AC8DA8DF8D12}"/>
                  </c:ext>
                </c:extLst>
              </c15:ser>
            </c15:filteredLineSeries>
          </c:ext>
        </c:extLst>
      </c:lineChart>
      <c:catAx>
        <c:axId val="1964042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64053392"/>
        <c:crosses val="autoZero"/>
        <c:auto val="1"/>
        <c:lblAlgn val="ctr"/>
        <c:lblOffset val="100"/>
        <c:noMultiLvlLbl val="0"/>
      </c:catAx>
      <c:valAx>
        <c:axId val="1964053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64042512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[Dados dezembro 2021 Pelotas.xls]dinâmica setorial acumulado!Tabela dinâmica2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/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r>
              <a:rPr lang="pt-BR" sz="2000" b="1" dirty="0">
                <a:effectLst/>
              </a:rPr>
              <a:t>Movimentação do emprego formal celetista por setor da atividade econômica, admissões, desligamentos e saldos, Pelotas, acumulado do ano de 2021</a:t>
            </a:r>
            <a:endParaRPr lang="pt-BR" sz="2000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/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pt-BR"/>
        </a:p>
      </c:txPr>
    </c:title>
    <c:autoTitleDeleted val="0"/>
    <c:pivotFmts>
      <c:pivotFmt>
        <c:idx val="0"/>
        <c:spPr>
          <a:solidFill>
            <a:srgbClr val="00B050"/>
          </a:solidFill>
          <a:ln>
            <a:solidFill>
              <a:schemeClr val="tx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Rockwell" panose="02060603020205020403" pitchFamily="18" charset="0"/>
                  <a:ea typeface="+mn-ea"/>
                  <a:cs typeface="+mn-cs"/>
                </a:defRPr>
              </a:pPr>
              <a:endParaRPr lang="pt-B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FF0000"/>
          </a:solidFill>
          <a:ln>
            <a:solidFill>
              <a:schemeClr val="tx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Rockwell" panose="02060603020205020403" pitchFamily="18" charset="0"/>
                  <a:ea typeface="+mn-ea"/>
                  <a:cs typeface="+mn-cs"/>
                </a:defRPr>
              </a:pPr>
              <a:endParaRPr lang="pt-B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rgbClr val="FFFF00"/>
          </a:solidFill>
          <a:ln>
            <a:solidFill>
              <a:schemeClr val="tx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Rockwell" panose="02060603020205020403" pitchFamily="18" charset="0"/>
                  <a:ea typeface="+mn-ea"/>
                  <a:cs typeface="+mn-cs"/>
                </a:defRPr>
              </a:pPr>
              <a:endParaRPr lang="pt-B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rgbClr val="00B050"/>
          </a:solidFill>
          <a:ln>
            <a:solidFill>
              <a:schemeClr val="tx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Rockwell" panose="02060603020205020403" pitchFamily="18" charset="0"/>
                  <a:ea typeface="+mn-ea"/>
                  <a:cs typeface="+mn-cs"/>
                </a:defRPr>
              </a:pPr>
              <a:endParaRPr lang="pt-B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rgbClr val="FF0000"/>
          </a:solidFill>
          <a:ln>
            <a:solidFill>
              <a:schemeClr val="tx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Rockwell" panose="02060603020205020403" pitchFamily="18" charset="0"/>
                  <a:ea typeface="+mn-ea"/>
                  <a:cs typeface="+mn-cs"/>
                </a:defRPr>
              </a:pPr>
              <a:endParaRPr lang="pt-B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rgbClr val="FFFF00"/>
          </a:solidFill>
          <a:ln>
            <a:solidFill>
              <a:schemeClr val="tx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Rockwell" panose="02060603020205020403" pitchFamily="18" charset="0"/>
                  <a:ea typeface="+mn-ea"/>
                  <a:cs typeface="+mn-cs"/>
                </a:defRPr>
              </a:pPr>
              <a:endParaRPr lang="pt-B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rgbClr val="00B050"/>
          </a:solidFill>
          <a:ln>
            <a:solidFill>
              <a:schemeClr val="tx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Rockwell" panose="02060603020205020403" pitchFamily="18" charset="0"/>
                  <a:ea typeface="+mn-ea"/>
                  <a:cs typeface="+mn-cs"/>
                </a:defRPr>
              </a:pPr>
              <a:endParaRPr lang="pt-B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FF0000"/>
          </a:solidFill>
          <a:ln>
            <a:solidFill>
              <a:schemeClr val="tx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Rockwell" panose="02060603020205020403" pitchFamily="18" charset="0"/>
                  <a:ea typeface="+mn-ea"/>
                  <a:cs typeface="+mn-cs"/>
                </a:defRPr>
              </a:pPr>
              <a:endParaRPr lang="pt-B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rgbClr val="FFFF00"/>
          </a:solidFill>
          <a:ln>
            <a:solidFill>
              <a:schemeClr val="tx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Rockwell" panose="02060603020205020403" pitchFamily="18" charset="0"/>
                  <a:ea typeface="+mn-ea"/>
                  <a:cs typeface="+mn-cs"/>
                </a:defRPr>
              </a:pPr>
              <a:endParaRPr lang="pt-B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4.5733596445585056E-2"/>
          <c:y val="0.23883334798441125"/>
          <c:w val="0.73622199994721016"/>
          <c:h val="0.670974083575076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'dinâmica setorial acumulado'!$B$3</c:f>
              <c:strCache>
                <c:ptCount val="1"/>
                <c:pt idx="0">
                  <c:v> Admissões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1.0548731540411978E-2"/>
                  <c:y val="-8.11936099989611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9E2B-4874-B567-2E3D905B1BB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3441625645359974E-2"/>
                  <c:y val="-4.51075611105339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9E2B-4874-B567-2E3D905B1BB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7581219234019965E-2"/>
                  <c:y val="-5.41290733326408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9E2B-4874-B567-2E3D905B1BB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5237056669483969E-2"/>
                  <c:y val="-5.41290733326407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9E2B-4874-B567-2E3D905B1BB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8604064113400743E-3"/>
                  <c:y val="-4.285218305500729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10.104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9E2B-4874-B567-2E3D905B1BB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'dinâmica setorial acumulado'!$A$4:$A$9</c:f>
              <c:strCache>
                <c:ptCount val="5"/>
                <c:pt idx="0">
                  <c:v>Agropecuária</c:v>
                </c:pt>
                <c:pt idx="1">
                  <c:v>Comércio</c:v>
                </c:pt>
                <c:pt idx="2">
                  <c:v>Construção</c:v>
                </c:pt>
                <c:pt idx="3">
                  <c:v>Indústria</c:v>
                </c:pt>
                <c:pt idx="4">
                  <c:v>Serviços</c:v>
                </c:pt>
              </c:strCache>
            </c:strRef>
          </c:cat>
          <c:val>
            <c:numRef>
              <c:f>'dinâmica setorial acumulado'!$B$4:$B$9</c:f>
              <c:numCache>
                <c:formatCode>General</c:formatCode>
                <c:ptCount val="5"/>
                <c:pt idx="0">
                  <c:v>111</c:v>
                </c:pt>
                <c:pt idx="1">
                  <c:v>8693</c:v>
                </c:pt>
                <c:pt idx="2">
                  <c:v>4430</c:v>
                </c:pt>
                <c:pt idx="3">
                  <c:v>5154</c:v>
                </c:pt>
                <c:pt idx="4">
                  <c:v>10104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E2B-4874-B567-2E3D905B1BBE}"/>
            </c:ext>
          </c:extLst>
        </c:ser>
        <c:ser>
          <c:idx val="1"/>
          <c:order val="1"/>
          <c:tx>
            <c:strRef>
              <c:f>'dinâmica setorial acumulado'!$C$3</c:f>
              <c:strCache>
                <c:ptCount val="1"/>
                <c:pt idx="0">
                  <c:v> Desligamentos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2.3441625645359951E-3"/>
                  <c:y val="-5.63844513881674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E2B-4874-B567-2E3D905B1BB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6957869492163902E-2"/>
                  <c:y val="-3.83414269439538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9E2B-4874-B567-2E3D905B1BB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9925381798555873E-2"/>
                  <c:y val="-5.18736952771141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9E2B-4874-B567-2E3D905B1BB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8055332572987899E-2"/>
                  <c:y val="-2.0298402499740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9E2B-4874-B567-2E3D905B1BB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3990357185771931E-2"/>
                  <c:y val="-4.05968049994805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9E2B-4874-B567-2E3D905B1BB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'dinâmica setorial acumulado'!$A$4:$A$9</c:f>
              <c:strCache>
                <c:ptCount val="5"/>
                <c:pt idx="0">
                  <c:v>Agropecuária</c:v>
                </c:pt>
                <c:pt idx="1">
                  <c:v>Comércio</c:v>
                </c:pt>
                <c:pt idx="2">
                  <c:v>Construção</c:v>
                </c:pt>
                <c:pt idx="3">
                  <c:v>Indústria</c:v>
                </c:pt>
                <c:pt idx="4">
                  <c:v>Serviços</c:v>
                </c:pt>
              </c:strCache>
            </c:strRef>
          </c:cat>
          <c:val>
            <c:numRef>
              <c:f>'dinâmica setorial acumulado'!$C$4:$C$9</c:f>
              <c:numCache>
                <c:formatCode>General</c:formatCode>
                <c:ptCount val="5"/>
                <c:pt idx="0">
                  <c:v>114</c:v>
                </c:pt>
                <c:pt idx="1">
                  <c:v>7935</c:v>
                </c:pt>
                <c:pt idx="2">
                  <c:v>3745</c:v>
                </c:pt>
                <c:pt idx="3">
                  <c:v>5497</c:v>
                </c:pt>
                <c:pt idx="4">
                  <c:v>8518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E2B-4874-B567-2E3D905B1BBE}"/>
            </c:ext>
          </c:extLst>
        </c:ser>
        <c:ser>
          <c:idx val="2"/>
          <c:order val="2"/>
          <c:tx>
            <c:strRef>
              <c:f>'dinâmica setorial acumulado'!$D$3</c:f>
              <c:strCache>
                <c:ptCount val="1"/>
                <c:pt idx="0">
                  <c:v> Saldo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D0561567-8DE4-483A-A528-4A14721C4812}" type="VALUE">
                      <a:rPr lang="en-US">
                        <a:solidFill>
                          <a:srgbClr val="FF0000"/>
                        </a:solidFill>
                      </a:rPr>
                      <a:pPr/>
                      <a:t>[VALOR]</a:t>
                    </a:fld>
                    <a:endParaRPr lang="pt-B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9E2B-4874-B567-2E3D905B1BBE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4064975387215971E-2"/>
                  <c:y val="-3.83414269439539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9E2B-4874-B567-2E3D905B1BB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6409137951751966E-2"/>
                  <c:y val="-2.4809158610793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9E2B-4874-B567-2E3D905B1BB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7720974E-0F14-4EE3-9DEF-BF6547248D01}" type="VALUE">
                      <a:rPr lang="en-US">
                        <a:solidFill>
                          <a:srgbClr val="FF0000"/>
                        </a:solidFill>
                      </a:rPr>
                      <a:pPr/>
                      <a:t>[VALOR]</a:t>
                    </a:fld>
                    <a:endParaRPr lang="pt-B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E2B-4874-B567-2E3D905B1BBE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1.4064975387215971E-2"/>
                  <c:y val="-3.3830670832900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9E2B-4874-B567-2E3D905B1BB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'dinâmica setorial acumulado'!$A$4:$A$9</c:f>
              <c:strCache>
                <c:ptCount val="5"/>
                <c:pt idx="0">
                  <c:v>Agropecuária</c:v>
                </c:pt>
                <c:pt idx="1">
                  <c:v>Comércio</c:v>
                </c:pt>
                <c:pt idx="2">
                  <c:v>Construção</c:v>
                </c:pt>
                <c:pt idx="3">
                  <c:v>Indústria</c:v>
                </c:pt>
                <c:pt idx="4">
                  <c:v>Serviços</c:v>
                </c:pt>
              </c:strCache>
            </c:strRef>
          </c:cat>
          <c:val>
            <c:numRef>
              <c:f>'dinâmica setorial acumulado'!$D$4:$D$9</c:f>
              <c:numCache>
                <c:formatCode>General</c:formatCode>
                <c:ptCount val="5"/>
                <c:pt idx="0">
                  <c:v>-3</c:v>
                </c:pt>
                <c:pt idx="1">
                  <c:v>758</c:v>
                </c:pt>
                <c:pt idx="2">
                  <c:v>685</c:v>
                </c:pt>
                <c:pt idx="3">
                  <c:v>-343</c:v>
                </c:pt>
                <c:pt idx="4">
                  <c:v>1586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E2B-4874-B567-2E3D905B1BB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52848"/>
        <c:axId val="1964045776"/>
      </c:barChart>
      <c:catAx>
        <c:axId val="1964052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pt-BR"/>
          </a:p>
        </c:txPr>
        <c:crossAx val="1964045776"/>
        <c:crosses val="autoZero"/>
        <c:auto val="1"/>
        <c:lblAlgn val="ctr"/>
        <c:lblOffset val="100"/>
        <c:noMultiLvlLbl val="0"/>
      </c:catAx>
      <c:valAx>
        <c:axId val="1964045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pt-BR"/>
          </a:p>
        </c:txPr>
        <c:crossAx val="1964052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baseline="0">
          <a:solidFill>
            <a:sysClr val="windowText" lastClr="000000"/>
          </a:solidFill>
          <a:latin typeface="Rockwell" panose="02060603020205020403" pitchFamily="18" charset="0"/>
        </a:defRPr>
      </a:pPr>
      <a:endParaRPr lang="pt-BR"/>
    </a:p>
  </c:txPr>
  <c:externalData r:id="rId3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120375401360166E-2"/>
          <c:y val="0.12962962962962962"/>
          <c:w val="0.89263442021200368"/>
          <c:h val="0.76960775585105112"/>
        </c:manualLayout>
      </c:layout>
      <c:lineChart>
        <c:grouping val="standar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964051760"/>
        <c:axId val="1964053936"/>
      </c:lineChart>
      <c:catAx>
        <c:axId val="1964051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64053936"/>
        <c:crosses val="autoZero"/>
        <c:auto val="1"/>
        <c:lblAlgn val="ctr"/>
        <c:lblOffset val="100"/>
        <c:noMultiLvlLbl val="0"/>
      </c:catAx>
      <c:valAx>
        <c:axId val="1964053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64051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451794590926402E-2"/>
          <c:y val="0.14632898021535493"/>
          <c:w val="0.89799545989719309"/>
          <c:h val="0.68967922652226088"/>
        </c:manualLayout>
      </c:layou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64045232"/>
        <c:axId val="1964046320"/>
        <c:extLst xmlns:c16r2="http://schemas.microsoft.com/office/drawing/2015/06/chart">
          <c:ext xmlns:c15="http://schemas.microsoft.com/office/drawing/2012/chart" uri="{02D57815-91ED-43cb-92C2-25804820EDAC}">
            <c15:filteredLineSeries>
              <c15:ser>
                <c:idx val="1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'Evolução Mensal'!$I$4</c15:sqref>
                        </c15:formulaRef>
                      </c:ext>
                    </c:extLst>
                    <c:strCache>
                      <c:ptCount val="1"/>
                      <c:pt idx="0">
                        <c:v>Saldos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dLbl>
                    <c:idx val="2"/>
                    <c:tx>
                      <c:rich>
                        <a:bodyPr/>
                        <a:lstStyle/>
                        <a:p>
                          <a:fld id="{8E8F90FB-74A0-4F58-A0A0-A33CFD2B92B7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8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3"/>
                    <c:tx>
                      <c:rich>
                        <a:bodyPr/>
                        <a:lstStyle/>
                        <a:p>
                          <a:fld id="{F2B702B4-88C3-47AC-AD65-D7136047EC3C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9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4"/>
                    <c:tx>
                      <c:rich>
                        <a:bodyPr/>
                        <a:lstStyle/>
                        <a:p>
                          <a:fld id="{6F4933B2-0F13-4F52-87AC-BA8E5DB68B89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A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5"/>
                    <c:tx>
                      <c:rich>
                        <a:bodyPr/>
                        <a:lstStyle/>
                        <a:p>
                          <a:fld id="{8EDCC513-F2ED-44D2-8DA5-CFECF8BA04FC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B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11"/>
                    <c:tx>
                      <c:rich>
                        <a:bodyPr/>
                        <a:lstStyle/>
                        <a:p>
                          <a:fld id="{195682C5-0ECD-42AA-9A30-F67966714685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C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12"/>
                    <c:tx>
                      <c:rich>
                        <a:bodyPr/>
                        <a:lstStyle/>
                        <a:p>
                          <a:fld id="{1103699C-87DD-41F6-8EB7-B649DBDEC9F3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D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('Evolução Mensal'!$E$6,'Evolução Mensal'!$I$5,'Evolução Mensal'!$N$5,'Evolução Mensal'!$S$5,'Evolução Mensal'!$X$5,'Evolução Mensal'!$AC$5,'Evolução Mensal'!$AH$5,'Evolução Mensal'!$AM$5,'Evolução Mensal'!$AR$5,'Evolução Mensal'!$AW$5,'Evolução Mensal'!$BB$5,'Evolução Mensal'!$BG$5,'Evolução Mensal'!$BL$5,'Evolução Mensal'!$BQ$5)</c15:sqref>
                        </c15:formulaRef>
                      </c:ext>
                    </c:extLst>
                    <c:numCache>
                      <c:formatCode>#,##0</c:formatCode>
                      <c:ptCount val="14"/>
                      <c:pt idx="1">
                        <c:v>130</c:v>
                      </c:pt>
                      <c:pt idx="2" formatCode="#,##0_ ;[Red]\-#,##0\ ">
                        <c:v>-251</c:v>
                      </c:pt>
                      <c:pt idx="3" formatCode="#,##0_ ;[Red]\-#,##0\ ">
                        <c:v>-1508</c:v>
                      </c:pt>
                      <c:pt idx="4">
                        <c:v>-808</c:v>
                      </c:pt>
                      <c:pt idx="5">
                        <c:v>-79</c:v>
                      </c:pt>
                      <c:pt idx="6">
                        <c:v>79</c:v>
                      </c:pt>
                      <c:pt idx="7">
                        <c:v>230</c:v>
                      </c:pt>
                      <c:pt idx="8">
                        <c:v>364</c:v>
                      </c:pt>
                      <c:pt idx="9">
                        <c:v>489</c:v>
                      </c:pt>
                      <c:pt idx="10">
                        <c:v>1445</c:v>
                      </c:pt>
                      <c:pt idx="11">
                        <c:v>-336</c:v>
                      </c:pt>
                      <c:pt idx="12">
                        <c:v>-414</c:v>
                      </c:pt>
                      <c:pt idx="13">
                        <c:v>639</c:v>
                      </c:pt>
                    </c:numCache>
                  </c:numRef>
                </c:val>
                <c:smooth val="0"/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E-1F8E-4C6E-991B-AC8DA8DF8D12}"/>
                  </c:ext>
                </c:extLst>
              </c15:ser>
            </c15:filteredLineSeries>
          </c:ext>
        </c:extLst>
      </c:lineChart>
      <c:catAx>
        <c:axId val="196404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64046320"/>
        <c:crosses val="autoZero"/>
        <c:auto val="1"/>
        <c:lblAlgn val="ctr"/>
        <c:lblOffset val="100"/>
        <c:noMultiLvlLbl val="0"/>
      </c:catAx>
      <c:valAx>
        <c:axId val="1964046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64045232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[Dados dezembro 2021 Pelotas.xls]dinâmica 12m setorial!Tabela dinâmica3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r>
              <a:rPr lang="pt-BR" sz="2000" b="1" dirty="0">
                <a:effectLst/>
              </a:rPr>
              <a:t>Movimentação do emprego formal celetista por setor da atividade econômica, admissões, desligamentos e saldos, Pelotas, período de doze meses</a:t>
            </a:r>
            <a:endParaRPr lang="pt-BR" sz="20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pt-BR"/>
        </a:p>
      </c:txPr>
    </c:title>
    <c:autoTitleDeleted val="0"/>
    <c:pivotFmts>
      <c:pivotFmt>
        <c:idx val="0"/>
        <c:spPr>
          <a:solidFill>
            <a:srgbClr val="00B050"/>
          </a:solidFill>
          <a:ln>
            <a:solidFill>
              <a:schemeClr val="tx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Rockwell" panose="02060603020205020403" pitchFamily="18" charset="0"/>
                  <a:ea typeface="+mn-ea"/>
                  <a:cs typeface="+mn-cs"/>
                </a:defRPr>
              </a:pPr>
              <a:endParaRPr lang="pt-B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FF0000"/>
          </a:solidFill>
          <a:ln>
            <a:solidFill>
              <a:schemeClr val="tx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Rockwell" panose="02060603020205020403" pitchFamily="18" charset="0"/>
                  <a:ea typeface="+mn-ea"/>
                  <a:cs typeface="+mn-cs"/>
                </a:defRPr>
              </a:pPr>
              <a:endParaRPr lang="pt-B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rgbClr val="FFFF00"/>
          </a:solidFill>
          <a:ln>
            <a:solidFill>
              <a:schemeClr val="tx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Rockwell" panose="02060603020205020403" pitchFamily="18" charset="0"/>
                  <a:ea typeface="+mn-ea"/>
                  <a:cs typeface="+mn-cs"/>
                </a:defRPr>
              </a:pPr>
              <a:endParaRPr lang="pt-B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rgbClr val="00B050"/>
          </a:solidFill>
          <a:ln>
            <a:solidFill>
              <a:schemeClr val="tx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Rockwell" panose="02060603020205020403" pitchFamily="18" charset="0"/>
                  <a:ea typeface="+mn-ea"/>
                  <a:cs typeface="+mn-cs"/>
                </a:defRPr>
              </a:pPr>
              <a:endParaRPr lang="pt-B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rgbClr val="FF0000"/>
          </a:solidFill>
          <a:ln>
            <a:solidFill>
              <a:schemeClr val="tx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Rockwell" panose="02060603020205020403" pitchFamily="18" charset="0"/>
                  <a:ea typeface="+mn-ea"/>
                  <a:cs typeface="+mn-cs"/>
                </a:defRPr>
              </a:pPr>
              <a:endParaRPr lang="pt-B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rgbClr val="FFFF00"/>
          </a:solidFill>
          <a:ln>
            <a:solidFill>
              <a:schemeClr val="tx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Rockwell" panose="02060603020205020403" pitchFamily="18" charset="0"/>
                  <a:ea typeface="+mn-ea"/>
                  <a:cs typeface="+mn-cs"/>
                </a:defRPr>
              </a:pPr>
              <a:endParaRPr lang="pt-B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rgbClr val="00B050"/>
          </a:solidFill>
          <a:ln>
            <a:solidFill>
              <a:schemeClr val="tx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Rockwell" panose="02060603020205020403" pitchFamily="18" charset="0"/>
                  <a:ea typeface="+mn-ea"/>
                  <a:cs typeface="+mn-cs"/>
                </a:defRPr>
              </a:pPr>
              <a:endParaRPr lang="pt-B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FF0000"/>
          </a:solidFill>
          <a:ln>
            <a:solidFill>
              <a:schemeClr val="tx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Rockwell" panose="02060603020205020403" pitchFamily="18" charset="0"/>
                  <a:ea typeface="+mn-ea"/>
                  <a:cs typeface="+mn-cs"/>
                </a:defRPr>
              </a:pPr>
              <a:endParaRPr lang="pt-B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rgbClr val="FFFF00"/>
          </a:solidFill>
          <a:ln>
            <a:solidFill>
              <a:schemeClr val="tx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Rockwell" panose="02060603020205020403" pitchFamily="18" charset="0"/>
                  <a:ea typeface="+mn-ea"/>
                  <a:cs typeface="+mn-cs"/>
                </a:defRPr>
              </a:pPr>
              <a:endParaRPr lang="pt-B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4.5733596445585063E-2"/>
          <c:y val="0.2333302255289261"/>
          <c:w val="0.7553216643258881"/>
          <c:h val="0.670602034990325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'dinâmica 12m setorial'!$B$3</c:f>
              <c:strCache>
                <c:ptCount val="1"/>
                <c:pt idx="0">
                  <c:v> Admissões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1.2892894104947974E-2"/>
                  <c:y val="-7.66828538879077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4CA9-4F16-81CB-3E2CAC52473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269544363091975E-2"/>
                  <c:y val="-3.1575292777373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4CA9-4F16-81CB-3E2CAC52473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2045689758759831E-3"/>
                  <c:y val="-4.51075611105339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4CA9-4F16-81CB-3E2CAC52473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8604064113399875E-3"/>
                  <c:y val="-9.24705002765946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4CA9-4F16-81CB-3E2CAC52473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2269544363091955E-2"/>
                  <c:y val="-2.255378055526701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10.695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CA9-4F16-81CB-3E2CAC52473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'dinâmica 12m setorial'!$A$4:$A$9</c:f>
              <c:strCache>
                <c:ptCount val="5"/>
                <c:pt idx="0">
                  <c:v>Agropecuária</c:v>
                </c:pt>
                <c:pt idx="1">
                  <c:v>Comércio</c:v>
                </c:pt>
                <c:pt idx="2">
                  <c:v>Construção</c:v>
                </c:pt>
                <c:pt idx="3">
                  <c:v>Indústria</c:v>
                </c:pt>
                <c:pt idx="4">
                  <c:v>Serviços</c:v>
                </c:pt>
              </c:strCache>
            </c:strRef>
          </c:cat>
          <c:val>
            <c:numRef>
              <c:f>'dinâmica 12m setorial'!$B$4:$B$9</c:f>
              <c:numCache>
                <c:formatCode>General</c:formatCode>
                <c:ptCount val="5"/>
                <c:pt idx="0">
                  <c:v>117</c:v>
                </c:pt>
                <c:pt idx="1">
                  <c:v>9392</c:v>
                </c:pt>
                <c:pt idx="2">
                  <c:v>4600</c:v>
                </c:pt>
                <c:pt idx="3">
                  <c:v>5832</c:v>
                </c:pt>
                <c:pt idx="4">
                  <c:v>10695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CA9-4F16-81CB-3E2CAC52473C}"/>
            </c:ext>
          </c:extLst>
        </c:ser>
        <c:ser>
          <c:idx val="1"/>
          <c:order val="1"/>
          <c:tx>
            <c:strRef>
              <c:f>'dinâmica 12m setorial'!$C$3</c:f>
              <c:strCache>
                <c:ptCount val="1"/>
                <c:pt idx="0">
                  <c:v> Desligamentos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6409137951751966E-2"/>
                  <c:y val="-4.51075611105339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4CA9-4F16-81CB-3E2CAC52473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8678682314843921E-2"/>
                  <c:y val="-6.76613416658013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4CA9-4F16-81CB-3E2CAC52473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1646194621235933E-2"/>
                  <c:y val="-3.608604888842724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4CA9-4F16-81CB-3E2CAC52473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8678682314843837E-2"/>
                  <c:y val="-2.25537805552669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4CA9-4F16-81CB-3E2CAC52473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8604064113399711E-2"/>
                  <c:y val="-1.5787646388686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4CA9-4F16-81CB-3E2CAC52473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'dinâmica 12m setorial'!$A$4:$A$9</c:f>
              <c:strCache>
                <c:ptCount val="5"/>
                <c:pt idx="0">
                  <c:v>Agropecuária</c:v>
                </c:pt>
                <c:pt idx="1">
                  <c:v>Comércio</c:v>
                </c:pt>
                <c:pt idx="2">
                  <c:v>Construção</c:v>
                </c:pt>
                <c:pt idx="3">
                  <c:v>Indústria</c:v>
                </c:pt>
                <c:pt idx="4">
                  <c:v>Serviços</c:v>
                </c:pt>
              </c:strCache>
            </c:strRef>
          </c:cat>
          <c:val>
            <c:numRef>
              <c:f>'dinâmica 12m setorial'!$C$4:$C$9</c:f>
              <c:numCache>
                <c:formatCode>General</c:formatCode>
                <c:ptCount val="5"/>
                <c:pt idx="0">
                  <c:v>118</c:v>
                </c:pt>
                <c:pt idx="1">
                  <c:v>8497</c:v>
                </c:pt>
                <c:pt idx="2">
                  <c:v>3972</c:v>
                </c:pt>
                <c:pt idx="3">
                  <c:v>6591</c:v>
                </c:pt>
                <c:pt idx="4">
                  <c:v>9231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CA9-4F16-81CB-3E2CAC52473C}"/>
            </c:ext>
          </c:extLst>
        </c:ser>
        <c:ser>
          <c:idx val="2"/>
          <c:order val="2"/>
          <c:tx>
            <c:strRef>
              <c:f>'dinâmica 12m setorial'!$D$3</c:f>
              <c:strCache>
                <c:ptCount val="1"/>
                <c:pt idx="0">
                  <c:v> Saldo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1992F74-1063-4752-85B0-BF0DA8FFAD30}" type="VALUE">
                      <a:rPr lang="en-US">
                        <a:solidFill>
                          <a:srgbClr val="FF0000"/>
                        </a:solidFill>
                      </a:rPr>
                      <a:pPr/>
                      <a:t>[VALOR]</a:t>
                    </a:fld>
                    <a:endParaRPr lang="pt-B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CA9-4F16-81CB-3E2CAC52473C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8.2045689758759397E-3"/>
                  <c:y val="-2.9319914721847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4CA9-4F16-81CB-3E2CAC52473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8604064113399017E-3"/>
                  <c:y val="-3.383067083290062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4CA9-4F16-81CB-3E2CAC52473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1096D959-4733-4B0D-A4A8-B780D6A79358}" type="VALUE">
                      <a:rPr lang="en-US">
                        <a:solidFill>
                          <a:srgbClr val="FF0000"/>
                        </a:solidFill>
                      </a:rPr>
                      <a:pPr/>
                      <a:t>[VALOR]</a:t>
                    </a:fld>
                    <a:endParaRPr lang="pt-B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CA9-4F16-81CB-3E2CAC52473C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1.7581219234020048E-2"/>
                  <c:y val="-3.1575292777373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4CA9-4F16-81CB-3E2CAC52473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'dinâmica 12m setorial'!$A$4:$A$9</c:f>
              <c:strCache>
                <c:ptCount val="5"/>
                <c:pt idx="0">
                  <c:v>Agropecuária</c:v>
                </c:pt>
                <c:pt idx="1">
                  <c:v>Comércio</c:v>
                </c:pt>
                <c:pt idx="2">
                  <c:v>Construção</c:v>
                </c:pt>
                <c:pt idx="3">
                  <c:v>Indústria</c:v>
                </c:pt>
                <c:pt idx="4">
                  <c:v>Serviços</c:v>
                </c:pt>
              </c:strCache>
            </c:strRef>
          </c:cat>
          <c:val>
            <c:numRef>
              <c:f>'dinâmica 12m setorial'!$D$4:$D$9</c:f>
              <c:numCache>
                <c:formatCode>General</c:formatCode>
                <c:ptCount val="5"/>
                <c:pt idx="0">
                  <c:v>-1</c:v>
                </c:pt>
                <c:pt idx="1">
                  <c:v>895</c:v>
                </c:pt>
                <c:pt idx="2">
                  <c:v>628</c:v>
                </c:pt>
                <c:pt idx="3">
                  <c:v>-759</c:v>
                </c:pt>
                <c:pt idx="4">
                  <c:v>1464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CA9-4F16-81CB-3E2CAC52473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43056"/>
        <c:axId val="1964043600"/>
      </c:barChart>
      <c:catAx>
        <c:axId val="1964043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pt-BR"/>
          </a:p>
        </c:txPr>
        <c:crossAx val="1964043600"/>
        <c:crosses val="autoZero"/>
        <c:auto val="1"/>
        <c:lblAlgn val="ctr"/>
        <c:lblOffset val="100"/>
        <c:noMultiLvlLbl val="0"/>
      </c:catAx>
      <c:valAx>
        <c:axId val="1964043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pt-BR"/>
          </a:p>
        </c:txPr>
        <c:crossAx val="1964043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baseline="0">
          <a:solidFill>
            <a:sysClr val="windowText" lastClr="000000"/>
          </a:solidFill>
          <a:latin typeface="Rockwell" panose="02060603020205020403" pitchFamily="18" charset="0"/>
        </a:defRPr>
      </a:pPr>
      <a:endParaRPr lang="pt-BR"/>
    </a:p>
  </c:txPr>
  <c:externalData r:id="rId3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r>
              <a:rPr lang="pt-BR" sz="2000" b="1" dirty="0">
                <a:effectLst/>
              </a:rPr>
              <a:t>Movimentação do emprego formal celetista, admissões, desligamentos e saldo, Pelotas, dezembro de 2021</a:t>
            </a:r>
            <a:endParaRPr lang="pt-BR" sz="20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'adm, desl e saldo'!$B$1</c:f>
              <c:strCache>
                <c:ptCount val="1"/>
                <c:pt idx="0">
                  <c:v>Admissões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'adm, desl e saldo'!$B$2</c:f>
              <c:numCache>
                <c:formatCode>#,##0</c:formatCode>
                <c:ptCount val="1"/>
                <c:pt idx="0">
                  <c:v>2501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4AD-434E-9463-29185E420439}"/>
            </c:ext>
          </c:extLst>
        </c:ser>
        <c:ser>
          <c:idx val="1"/>
          <c:order val="1"/>
          <c:tx>
            <c:strRef>
              <c:f>'adm, desl e saldo'!$C$1</c:f>
              <c:strCache>
                <c:ptCount val="1"/>
                <c:pt idx="0">
                  <c:v>Desligamentos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'adm, desl e saldo'!$C$2</c:f>
              <c:numCache>
                <c:formatCode>#,##0</c:formatCode>
                <c:ptCount val="1"/>
                <c:pt idx="0">
                  <c:v>3864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4AD-434E-9463-29185E420439}"/>
            </c:ext>
          </c:extLst>
        </c:ser>
        <c:ser>
          <c:idx val="2"/>
          <c:order val="2"/>
          <c:tx>
            <c:strRef>
              <c:f>'adm, desl e saldo'!$D$1</c:f>
              <c:strCache>
                <c:ptCount val="1"/>
                <c:pt idx="0">
                  <c:v>Saldo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rgbClr val="FF0000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'adm, desl e saldo'!$D$2</c:f>
              <c:numCache>
                <c:formatCode>#,##0</c:formatCode>
                <c:ptCount val="1"/>
                <c:pt idx="0">
                  <c:v>-1363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4AD-434E-9463-29185E42043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54119984"/>
        <c:axId val="1926105056"/>
      </c:barChart>
      <c:catAx>
        <c:axId val="16541199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26105056"/>
        <c:crosses val="autoZero"/>
        <c:auto val="1"/>
        <c:lblAlgn val="ctr"/>
        <c:lblOffset val="100"/>
        <c:noMultiLvlLbl val="0"/>
      </c:catAx>
      <c:valAx>
        <c:axId val="1926105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pt-BR"/>
          </a:p>
        </c:txPr>
        <c:crossAx val="1654119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aseline="0">
          <a:solidFill>
            <a:sysClr val="windowText" lastClr="000000"/>
          </a:solidFill>
          <a:latin typeface="Rockwell" panose="02060603020205020403" pitchFamily="18" charset="0"/>
        </a:defRPr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120375401360166E-2"/>
          <c:y val="0.12962962962962962"/>
          <c:w val="0.89263442021200368"/>
          <c:h val="0.76960775585105112"/>
        </c:manualLayout>
      </c:layout>
      <c:lineChart>
        <c:grouping val="standar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926103424"/>
        <c:axId val="1926102880"/>
      </c:lineChart>
      <c:catAx>
        <c:axId val="1926103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26102880"/>
        <c:crosses val="autoZero"/>
        <c:auto val="1"/>
        <c:lblAlgn val="ctr"/>
        <c:lblOffset val="100"/>
        <c:noMultiLvlLbl val="0"/>
      </c:catAx>
      <c:valAx>
        <c:axId val="1926102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26103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451794590926402E-2"/>
          <c:y val="0.14632898021535493"/>
          <c:w val="0.89799545989719309"/>
          <c:h val="0.68967922652226088"/>
        </c:manualLayout>
      </c:layou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6095264"/>
        <c:axId val="1926101248"/>
        <c:extLst xmlns:c16r2="http://schemas.microsoft.com/office/drawing/2015/06/chart">
          <c:ext xmlns:c15="http://schemas.microsoft.com/office/drawing/2012/chart" uri="{02D57815-91ED-43cb-92C2-25804820EDAC}">
            <c15:filteredLineSeries>
              <c15:ser>
                <c:idx val="1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'Evolução Mensal'!$I$4</c15:sqref>
                        </c15:formulaRef>
                      </c:ext>
                    </c:extLst>
                    <c:strCache>
                      <c:ptCount val="1"/>
                      <c:pt idx="0">
                        <c:v>Saldos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dLbl>
                    <c:idx val="2"/>
                    <c:tx>
                      <c:rich>
                        <a:bodyPr/>
                        <a:lstStyle/>
                        <a:p>
                          <a:fld id="{8E8F90FB-74A0-4F58-A0A0-A33CFD2B92B7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8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3"/>
                    <c:tx>
                      <c:rich>
                        <a:bodyPr/>
                        <a:lstStyle/>
                        <a:p>
                          <a:fld id="{F2B702B4-88C3-47AC-AD65-D7136047EC3C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9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4"/>
                    <c:tx>
                      <c:rich>
                        <a:bodyPr/>
                        <a:lstStyle/>
                        <a:p>
                          <a:fld id="{6F4933B2-0F13-4F52-87AC-BA8E5DB68B89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A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5"/>
                    <c:tx>
                      <c:rich>
                        <a:bodyPr/>
                        <a:lstStyle/>
                        <a:p>
                          <a:fld id="{8EDCC513-F2ED-44D2-8DA5-CFECF8BA04FC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B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11"/>
                    <c:tx>
                      <c:rich>
                        <a:bodyPr/>
                        <a:lstStyle/>
                        <a:p>
                          <a:fld id="{195682C5-0ECD-42AA-9A30-F67966714685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C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12"/>
                    <c:tx>
                      <c:rich>
                        <a:bodyPr/>
                        <a:lstStyle/>
                        <a:p>
                          <a:fld id="{1103699C-87DD-41F6-8EB7-B649DBDEC9F3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D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('Evolução Mensal'!$E$6,'Evolução Mensal'!$I$5,'Evolução Mensal'!$N$5,'Evolução Mensal'!$S$5,'Evolução Mensal'!$X$5,'Evolução Mensal'!$AC$5,'Evolução Mensal'!$AH$5,'Evolução Mensal'!$AM$5,'Evolução Mensal'!$AR$5,'Evolução Mensal'!$AW$5,'Evolução Mensal'!$BB$5,'Evolução Mensal'!$BG$5,'Evolução Mensal'!$BL$5,'Evolução Mensal'!$BQ$5)</c15:sqref>
                        </c15:formulaRef>
                      </c:ext>
                    </c:extLst>
                    <c:numCache>
                      <c:formatCode>#,##0</c:formatCode>
                      <c:ptCount val="14"/>
                      <c:pt idx="1">
                        <c:v>130</c:v>
                      </c:pt>
                      <c:pt idx="2" formatCode="#,##0_ ;[Red]\-#,##0\ ">
                        <c:v>-251</c:v>
                      </c:pt>
                      <c:pt idx="3" formatCode="#,##0_ ;[Red]\-#,##0\ ">
                        <c:v>-1508</c:v>
                      </c:pt>
                      <c:pt idx="4">
                        <c:v>-808</c:v>
                      </c:pt>
                      <c:pt idx="5">
                        <c:v>-79</c:v>
                      </c:pt>
                      <c:pt idx="6">
                        <c:v>79</c:v>
                      </c:pt>
                      <c:pt idx="7">
                        <c:v>230</c:v>
                      </c:pt>
                      <c:pt idx="8">
                        <c:v>364</c:v>
                      </c:pt>
                      <c:pt idx="9">
                        <c:v>489</c:v>
                      </c:pt>
                      <c:pt idx="10">
                        <c:v>1445</c:v>
                      </c:pt>
                      <c:pt idx="11">
                        <c:v>-336</c:v>
                      </c:pt>
                      <c:pt idx="12">
                        <c:v>-414</c:v>
                      </c:pt>
                      <c:pt idx="13">
                        <c:v>639</c:v>
                      </c:pt>
                    </c:numCache>
                  </c:numRef>
                </c:val>
                <c:smooth val="0"/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E-1F8E-4C6E-991B-AC8DA8DF8D12}"/>
                  </c:ext>
                </c:extLst>
              </c15:ser>
            </c15:filteredLineSeries>
          </c:ext>
        </c:extLst>
      </c:lineChart>
      <c:catAx>
        <c:axId val="1926095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26101248"/>
        <c:crosses val="autoZero"/>
        <c:auto val="1"/>
        <c:lblAlgn val="ctr"/>
        <c:lblOffset val="100"/>
        <c:noMultiLvlLbl val="0"/>
      </c:catAx>
      <c:valAx>
        <c:axId val="1926101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2609526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r>
              <a:rPr lang="pt-BR" sz="2000" b="1" dirty="0">
                <a:effectLst/>
              </a:rPr>
              <a:t>Movimentação do emprego formal celetista, admissões, desligamentos e saldo, Pelotas, acumulado do ano de 2021</a:t>
            </a:r>
            <a:endParaRPr lang="pt-BR" sz="20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4.8816165712712571E-2"/>
          <c:y val="0.16172227325468111"/>
          <c:w val="0.84088084392059492"/>
          <c:h val="0.81366586999654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'acumulado do ano'!$H$1</c:f>
              <c:strCache>
                <c:ptCount val="1"/>
                <c:pt idx="0">
                  <c:v>Admissões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'acumulado do ano'!$H$2</c:f>
              <c:numCache>
                <c:formatCode>#,##0</c:formatCode>
                <c:ptCount val="1"/>
                <c:pt idx="0">
                  <c:v>28492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A86-4BE2-8F36-23EAC53A366E}"/>
            </c:ext>
          </c:extLst>
        </c:ser>
        <c:ser>
          <c:idx val="1"/>
          <c:order val="1"/>
          <c:tx>
            <c:strRef>
              <c:f>'acumulado do ano'!$I$1</c:f>
              <c:strCache>
                <c:ptCount val="1"/>
                <c:pt idx="0">
                  <c:v>Desligamentos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'acumulado do ano'!$I$2</c:f>
              <c:numCache>
                <c:formatCode>#,##0</c:formatCode>
                <c:ptCount val="1"/>
                <c:pt idx="0">
                  <c:v>25809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A86-4BE2-8F36-23EAC53A366E}"/>
            </c:ext>
          </c:extLst>
        </c:ser>
        <c:ser>
          <c:idx val="2"/>
          <c:order val="2"/>
          <c:tx>
            <c:strRef>
              <c:f>'acumulado do ano'!$J$1</c:f>
              <c:strCache>
                <c:ptCount val="1"/>
                <c:pt idx="0">
                  <c:v>Saldo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'acumulado do ano'!$J$2</c:f>
              <c:numCache>
                <c:formatCode>#,##0</c:formatCode>
                <c:ptCount val="1"/>
                <c:pt idx="0">
                  <c:v>2683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A86-4BE2-8F36-23EAC53A366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26100160"/>
        <c:axId val="1926097984"/>
      </c:barChart>
      <c:catAx>
        <c:axId val="19261001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26097984"/>
        <c:crosses val="autoZero"/>
        <c:auto val="1"/>
        <c:lblAlgn val="ctr"/>
        <c:lblOffset val="100"/>
        <c:noMultiLvlLbl val="0"/>
      </c:catAx>
      <c:valAx>
        <c:axId val="192609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pt-BR"/>
          </a:p>
        </c:txPr>
        <c:crossAx val="1926100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aseline="0">
          <a:solidFill>
            <a:sysClr val="windowText" lastClr="000000"/>
          </a:solidFill>
          <a:latin typeface="Rockwell" panose="02060603020205020403" pitchFamily="18" charset="0"/>
        </a:defRPr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120375401360166E-2"/>
          <c:y val="0.12962962962962962"/>
          <c:w val="0.89263442021200368"/>
          <c:h val="0.76960775585105112"/>
        </c:manualLayout>
      </c:layout>
      <c:lineChart>
        <c:grouping val="standar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926094176"/>
        <c:axId val="1926101792"/>
      </c:lineChart>
      <c:catAx>
        <c:axId val="192609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26101792"/>
        <c:crosses val="autoZero"/>
        <c:auto val="1"/>
        <c:lblAlgn val="ctr"/>
        <c:lblOffset val="100"/>
        <c:noMultiLvlLbl val="0"/>
      </c:catAx>
      <c:valAx>
        <c:axId val="192610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26094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451794590926402E-2"/>
          <c:y val="0.14632898021535493"/>
          <c:w val="0.89799545989719309"/>
          <c:h val="0.68967922652226088"/>
        </c:manualLayout>
      </c:layou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6106688"/>
        <c:axId val="1926096352"/>
        <c:extLst xmlns:c16r2="http://schemas.microsoft.com/office/drawing/2015/06/chart">
          <c:ext xmlns:c15="http://schemas.microsoft.com/office/drawing/2012/chart" uri="{02D57815-91ED-43cb-92C2-25804820EDAC}">
            <c15:filteredLineSeries>
              <c15:ser>
                <c:idx val="1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'Evolução Mensal'!$I$4</c15:sqref>
                        </c15:formulaRef>
                      </c:ext>
                    </c:extLst>
                    <c:strCache>
                      <c:ptCount val="1"/>
                      <c:pt idx="0">
                        <c:v>Saldos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dLbl>
                    <c:idx val="2"/>
                    <c:tx>
                      <c:rich>
                        <a:bodyPr/>
                        <a:lstStyle/>
                        <a:p>
                          <a:fld id="{8E8F90FB-74A0-4F58-A0A0-A33CFD2B92B7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8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3"/>
                    <c:tx>
                      <c:rich>
                        <a:bodyPr/>
                        <a:lstStyle/>
                        <a:p>
                          <a:fld id="{F2B702B4-88C3-47AC-AD65-D7136047EC3C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9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4"/>
                    <c:tx>
                      <c:rich>
                        <a:bodyPr/>
                        <a:lstStyle/>
                        <a:p>
                          <a:fld id="{6F4933B2-0F13-4F52-87AC-BA8E5DB68B89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A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5"/>
                    <c:tx>
                      <c:rich>
                        <a:bodyPr/>
                        <a:lstStyle/>
                        <a:p>
                          <a:fld id="{8EDCC513-F2ED-44D2-8DA5-CFECF8BA04FC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B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11"/>
                    <c:tx>
                      <c:rich>
                        <a:bodyPr/>
                        <a:lstStyle/>
                        <a:p>
                          <a:fld id="{195682C5-0ECD-42AA-9A30-F67966714685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C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dLbl>
                    <c:idx val="12"/>
                    <c:tx>
                      <c:rich>
                        <a:bodyPr/>
                        <a:lstStyle/>
                        <a:p>
                          <a:fld id="{1103699C-87DD-41F6-8EB7-B649DBDEC9F3}" type="VALUE">
                            <a:rPr lang="en-US">
                              <a:solidFill>
                                <a:srgbClr val="FF0000"/>
                              </a:solidFill>
                            </a:rPr>
                            <a:pPr/>
                            <a:t>[VALOR]</a:t>
                          </a:fld>
                          <a:endParaRPr lang="pt-BR"/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6r2="http://schemas.microsoft.com/office/drawing/2015/06/chart">
                      <c:ext xmlns:c16="http://schemas.microsoft.com/office/drawing/2014/chart" uri="{C3380CC4-5D6E-409C-BE32-E72D297353CC}">
                        <c16:uniqueId val="{0000000D-1F8E-4C6E-991B-AC8DA8DF8D12}"/>
                      </c:ext>
                      <c:ext uri="{CE6537A1-D6FC-4f65-9D91-7224C49458BB}">
                        <c15:dlblFieldTable/>
                        <c15:showDataLabelsRange val="0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('Evolução Mensal'!$E$6,'Evolução Mensal'!$I$5,'Evolução Mensal'!$N$5,'Evolução Mensal'!$S$5,'Evolução Mensal'!$X$5,'Evolução Mensal'!$AC$5,'Evolução Mensal'!$AH$5,'Evolução Mensal'!$AM$5,'Evolução Mensal'!$AR$5,'Evolução Mensal'!$AW$5,'Evolução Mensal'!$BB$5,'Evolução Mensal'!$BG$5,'Evolução Mensal'!$BL$5,'Evolução Mensal'!$BQ$5)</c15:sqref>
                        </c15:formulaRef>
                      </c:ext>
                    </c:extLst>
                    <c:numCache>
                      <c:formatCode>#,##0</c:formatCode>
                      <c:ptCount val="14"/>
                      <c:pt idx="1">
                        <c:v>130</c:v>
                      </c:pt>
                      <c:pt idx="2" formatCode="#,##0_ ;[Red]\-#,##0\ ">
                        <c:v>-251</c:v>
                      </c:pt>
                      <c:pt idx="3" formatCode="#,##0_ ;[Red]\-#,##0\ ">
                        <c:v>-1508</c:v>
                      </c:pt>
                      <c:pt idx="4">
                        <c:v>-808</c:v>
                      </c:pt>
                      <c:pt idx="5">
                        <c:v>-79</c:v>
                      </c:pt>
                      <c:pt idx="6">
                        <c:v>79</c:v>
                      </c:pt>
                      <c:pt idx="7">
                        <c:v>230</c:v>
                      </c:pt>
                      <c:pt idx="8">
                        <c:v>364</c:v>
                      </c:pt>
                      <c:pt idx="9">
                        <c:v>489</c:v>
                      </c:pt>
                      <c:pt idx="10">
                        <c:v>1445</c:v>
                      </c:pt>
                      <c:pt idx="11">
                        <c:v>-336</c:v>
                      </c:pt>
                      <c:pt idx="12">
                        <c:v>-414</c:v>
                      </c:pt>
                      <c:pt idx="13">
                        <c:v>639</c:v>
                      </c:pt>
                    </c:numCache>
                  </c:numRef>
                </c:val>
                <c:smooth val="0"/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E-1F8E-4C6E-991B-AC8DA8DF8D12}"/>
                  </c:ext>
                </c:extLst>
              </c15:ser>
            </c15:filteredLineSeries>
          </c:ext>
        </c:extLst>
      </c:lineChart>
      <c:catAx>
        <c:axId val="192610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26096352"/>
        <c:crosses val="autoZero"/>
        <c:auto val="1"/>
        <c:lblAlgn val="ctr"/>
        <c:lblOffset val="100"/>
        <c:noMultiLvlLbl val="0"/>
      </c:catAx>
      <c:valAx>
        <c:axId val="1926096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26106688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r>
              <a:rPr lang="pt-BR" sz="2000" b="1" dirty="0">
                <a:effectLst/>
              </a:rPr>
              <a:t>Movimentação do emprego formal celetista, admissões, desligamentos e saldo, Pelotas, período de doze meses</a:t>
            </a:r>
            <a:endParaRPr lang="pt-BR" sz="20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'12m'!$H$1</c:f>
              <c:strCache>
                <c:ptCount val="1"/>
                <c:pt idx="0">
                  <c:v>Admissões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'12m'!$H$2</c:f>
              <c:numCache>
                <c:formatCode>#,##0</c:formatCode>
                <c:ptCount val="1"/>
                <c:pt idx="0">
                  <c:v>30636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DBD-4A91-A877-3C6D558D3127}"/>
            </c:ext>
          </c:extLst>
        </c:ser>
        <c:ser>
          <c:idx val="1"/>
          <c:order val="1"/>
          <c:tx>
            <c:strRef>
              <c:f>'12m'!$I$1</c:f>
              <c:strCache>
                <c:ptCount val="1"/>
                <c:pt idx="0">
                  <c:v>Desligamentos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'12m'!$I$2</c:f>
              <c:numCache>
                <c:formatCode>#,##0</c:formatCode>
                <c:ptCount val="1"/>
                <c:pt idx="0">
                  <c:v>28409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DBD-4A91-A877-3C6D558D3127}"/>
            </c:ext>
          </c:extLst>
        </c:ser>
        <c:ser>
          <c:idx val="2"/>
          <c:order val="2"/>
          <c:tx>
            <c:strRef>
              <c:f>'12m'!$J$1</c:f>
              <c:strCache>
                <c:ptCount val="1"/>
                <c:pt idx="0">
                  <c:v>Saldo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'12m'!$J$2</c:f>
              <c:numCache>
                <c:formatCode>#,##0</c:formatCode>
                <c:ptCount val="1"/>
                <c:pt idx="0">
                  <c:v>2227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DBD-4A91-A877-3C6D558D312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26103968"/>
        <c:axId val="1926107232"/>
      </c:barChart>
      <c:catAx>
        <c:axId val="19261039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26107232"/>
        <c:crosses val="autoZero"/>
        <c:auto val="1"/>
        <c:lblAlgn val="ctr"/>
        <c:lblOffset val="100"/>
        <c:noMultiLvlLbl val="0"/>
      </c:catAx>
      <c:valAx>
        <c:axId val="1926107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pt-BR"/>
          </a:p>
        </c:txPr>
        <c:crossAx val="192610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aseline="0">
          <a:solidFill>
            <a:sysClr val="windowText" lastClr="000000"/>
          </a:solidFill>
          <a:latin typeface="Rockwell" panose="02060603020205020403" pitchFamily="18" charset="0"/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91A0A-B3C8-445F-809B-C96D15FD34E6}" type="datetimeFigureOut">
              <a:rPr lang="pt-BR" smtClean="0"/>
              <a:pPr/>
              <a:t>03/05/2023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6C383-D2FC-481C-8103-8E2AD79FE0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5346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68163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7565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73809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2184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28510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95718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640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5803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792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4713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03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4511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50276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39851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8023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03/05/2023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663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03/05/2023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6119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03/05/2023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3952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03/05/2023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696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C766B90-8CB3-40BB-98A7-8FA071C04B7D}" type="datetimeFigureOut">
              <a:rPr lang="pt-BR" smtClean="0"/>
              <a:pPr/>
              <a:t>03/05/2023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pt-B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019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03/05/2023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273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03/05/2023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666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03/05/2023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68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03/05/2023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062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03/05/2023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167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03/05/2023</a:t>
            </a:fld>
            <a:endParaRPr lang="pt-B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944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4C766B90-8CB3-40BB-98A7-8FA071C04B7D}" type="datetimeFigureOut">
              <a:rPr lang="pt-BR" smtClean="0"/>
              <a:pPr/>
              <a:t>03/05/2023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1918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1.xml"/><Relationship Id="rId4" Type="http://schemas.openxmlformats.org/officeDocument/2006/relationships/chart" Target="../charts/chart2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24EA4A6-52FD-462D-9FED-061BEF1F60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2154" y="1380392"/>
            <a:ext cx="10315854" cy="2910254"/>
          </a:xfrm>
        </p:spPr>
        <p:txBody>
          <a:bodyPr/>
          <a:lstStyle/>
          <a:p>
            <a:pPr algn="ctr">
              <a:lnSpc>
                <a:spcPct val="100000"/>
              </a:lnSpc>
              <a:spcAft>
                <a:spcPts val="1200"/>
              </a:spcAft>
            </a:pPr>
            <a:r>
              <a:rPr lang="pt-BR" sz="7200" dirty="0"/>
              <a:t>Boletim Informativo nº 12</a:t>
            </a:r>
            <a:r>
              <a:rPr lang="pt-BR" sz="5400" dirty="0"/>
              <a:t/>
            </a:r>
            <a:br>
              <a:rPr lang="pt-BR" sz="5400" dirty="0"/>
            </a:br>
            <a:r>
              <a:rPr lang="pt-BR" sz="5400" dirty="0"/>
              <a:t>dezembro DE 2021</a:t>
            </a:r>
            <a:r>
              <a:rPr lang="pt-BR" sz="3600" dirty="0"/>
              <a:t/>
            </a:r>
            <a:br>
              <a:rPr lang="pt-BR" sz="3600" dirty="0"/>
            </a:br>
            <a:r>
              <a:rPr lang="pt-BR" sz="4400" dirty="0"/>
              <a:t>A conjuntura do emprego em Pelotas-RS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B53A23C-BCC6-4FDE-A599-C402C7C2C7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155" y="4468031"/>
            <a:ext cx="10218198" cy="210144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pt-BR" sz="2600" b="1" dirty="0"/>
              <a:t>Observatório Social do Trabalho</a:t>
            </a:r>
          </a:p>
          <a:p>
            <a:pPr algn="ctr"/>
            <a:r>
              <a:rPr lang="pt-BR" sz="2600" b="1" dirty="0"/>
              <a:t>Instituto de Filosofia, Sociologia e Política (IFISP)</a:t>
            </a:r>
          </a:p>
          <a:p>
            <a:pPr algn="ctr"/>
            <a:r>
              <a:rPr lang="pt-BR" sz="2600" b="1" dirty="0"/>
              <a:t>Universidade Federal de Pelotas (</a:t>
            </a:r>
            <a:r>
              <a:rPr lang="pt-BR" sz="2600" b="1" dirty="0" err="1"/>
              <a:t>UFPel</a:t>
            </a:r>
            <a:r>
              <a:rPr lang="pt-BR" sz="2600" b="1" dirty="0"/>
              <a:t>)</a:t>
            </a:r>
          </a:p>
          <a:p>
            <a:endParaRPr lang="pt-BR" dirty="0"/>
          </a:p>
          <a:p>
            <a:pPr algn="ctr"/>
            <a:r>
              <a:rPr lang="pt-BR" i="1" dirty="0"/>
              <a:t>Pelotas, dezembro de 2022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26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E95537C-BA99-4C4D-BDE8-FD15E4511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195943"/>
            <a:ext cx="11877870" cy="1184988"/>
          </a:xfrm>
        </p:spPr>
        <p:txBody>
          <a:bodyPr>
            <a:normAutofit/>
          </a:bodyPr>
          <a:lstStyle/>
          <a:p>
            <a:pPr algn="ctr"/>
            <a:r>
              <a:rPr lang="pt-BR" sz="4800" dirty="0"/>
              <a:t>A conjuntura setorial do emprego EM dezembro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D19235A-DDEF-4CC3-8475-C9D078CFA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9" y="1602558"/>
            <a:ext cx="11877870" cy="5059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pt-BR" sz="3300" dirty="0"/>
              <a:t>	</a:t>
            </a:r>
            <a:r>
              <a:rPr lang="pt-BR" sz="3100" dirty="0"/>
              <a:t>O desempenho negativo do emprego formal no mercado de trabalho de Pelotas, no mês de dezembro (</a:t>
            </a:r>
            <a:r>
              <a:rPr lang="pt-BR" sz="3100" dirty="0">
                <a:solidFill>
                  <a:srgbClr val="FF0000"/>
                </a:solidFill>
              </a:rPr>
              <a:t>-1.363 </a:t>
            </a:r>
            <a:r>
              <a:rPr lang="pt-BR" sz="3100" dirty="0"/>
              <a:t>vínculos), foi puxado principalmente pelo setor da indústria (</a:t>
            </a:r>
            <a:r>
              <a:rPr lang="pt-BR" sz="3100" dirty="0">
                <a:solidFill>
                  <a:srgbClr val="FF0000"/>
                </a:solidFill>
              </a:rPr>
              <a:t>-1.306 </a:t>
            </a:r>
            <a:r>
              <a:rPr lang="pt-BR" sz="3100" dirty="0"/>
              <a:t>vínculos), seguido pelo setor da construção (</a:t>
            </a:r>
            <a:r>
              <a:rPr lang="pt-BR" sz="3100" dirty="0">
                <a:solidFill>
                  <a:srgbClr val="FF0000"/>
                </a:solidFill>
              </a:rPr>
              <a:t>-153 </a:t>
            </a:r>
            <a:r>
              <a:rPr lang="pt-BR" sz="3100" dirty="0"/>
              <a:t>vínculos).  A agropecuária (</a:t>
            </a:r>
            <a:r>
              <a:rPr lang="pt-BR" sz="3100" dirty="0">
                <a:solidFill>
                  <a:srgbClr val="FF0000"/>
                </a:solidFill>
              </a:rPr>
              <a:t>-1 </a:t>
            </a:r>
            <a:r>
              <a:rPr lang="pt-BR" sz="3100" dirty="0"/>
              <a:t>vínculo) também registrou saldo negativo. O comércio (+85 vínculos) e o setor de serviços (+12 vínculos) apresentaram saldo positivo. </a:t>
            </a:r>
            <a:endParaRPr lang="pt-BR" sz="3100" dirty="0">
              <a:highlight>
                <a:srgbClr val="3FAD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818648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/>
          <p:cNvSpPr txBox="1"/>
          <p:nvPr/>
        </p:nvSpPr>
        <p:spPr>
          <a:xfrm>
            <a:off x="4242305" y="6289635"/>
            <a:ext cx="369277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Fonte: Novo CAGED, SEPRT/ME.</a:t>
            </a:r>
          </a:p>
        </p:txBody>
      </p:sp>
      <p:graphicFrame>
        <p:nvGraphicFramePr>
          <p:cNvPr id="8" name="Gráfico 7"/>
          <p:cNvGraphicFramePr>
            <a:graphicFrameLocks/>
          </p:cNvGraphicFramePr>
          <p:nvPr/>
        </p:nvGraphicFramePr>
        <p:xfrm>
          <a:off x="476518" y="485192"/>
          <a:ext cx="11037195" cy="575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á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1823986"/>
              </p:ext>
            </p:extLst>
          </p:nvPr>
        </p:nvGraphicFramePr>
        <p:xfrm>
          <a:off x="678286" y="613508"/>
          <a:ext cx="10835427" cy="5676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xmlns="" id="{28B9CA08-5B87-0A7D-0535-57E7CFB114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5490949"/>
              </p:ext>
            </p:extLst>
          </p:nvPr>
        </p:nvGraphicFramePr>
        <p:xfrm>
          <a:off x="678286" y="613507"/>
          <a:ext cx="10835427" cy="5630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8284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E95537C-BA99-4C4D-BDE8-FD15E4511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30" y="167952"/>
            <a:ext cx="11849875" cy="1259632"/>
          </a:xfrm>
        </p:spPr>
        <p:txBody>
          <a:bodyPr>
            <a:normAutofit/>
          </a:bodyPr>
          <a:lstStyle/>
          <a:p>
            <a:pPr algn="ctr"/>
            <a:r>
              <a:rPr lang="pt-BR" sz="4000" dirty="0"/>
              <a:t>A conjuntura setorial do emprego no acumulado do ano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D19235A-DDEF-4CC3-8475-C9D078CFA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30" y="1632857"/>
            <a:ext cx="11849876" cy="505719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pt-BR" sz="3200" dirty="0"/>
              <a:t>	O desempenho positivo do emprego formal no mercado de trabalho de Pelotas, no acumulado do ano (+2.683 vínculos), foi puxado principalmente pelo setor de serviços (+1.586 vínculos), seguido pelo comércio (+758</a:t>
            </a:r>
            <a:r>
              <a:rPr lang="pt-BR" sz="3200" b="1" dirty="0"/>
              <a:t> </a:t>
            </a:r>
            <a:r>
              <a:rPr lang="pt-BR" sz="3200" dirty="0"/>
              <a:t>vínculos) e pela construção (+685 vínculos). A indústria (</a:t>
            </a:r>
            <a:r>
              <a:rPr lang="pt-BR" sz="3200" dirty="0">
                <a:solidFill>
                  <a:srgbClr val="FF0000"/>
                </a:solidFill>
              </a:rPr>
              <a:t>-343 </a:t>
            </a:r>
            <a:r>
              <a:rPr lang="pt-BR" sz="3200" dirty="0"/>
              <a:t>vínculos) e a agropecuária (</a:t>
            </a:r>
            <a:r>
              <a:rPr lang="pt-BR" sz="3200" dirty="0">
                <a:solidFill>
                  <a:srgbClr val="FF0000"/>
                </a:solidFill>
              </a:rPr>
              <a:t>-3 </a:t>
            </a:r>
            <a:r>
              <a:rPr lang="pt-BR" sz="3200" dirty="0"/>
              <a:t>vínculos) apresentaram saldo negativo. </a:t>
            </a:r>
            <a:endParaRPr lang="pt-BR" sz="3100" dirty="0">
              <a:highlight>
                <a:srgbClr val="3FAD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27832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/>
          <p:cNvSpPr txBox="1"/>
          <p:nvPr/>
        </p:nvSpPr>
        <p:spPr>
          <a:xfrm>
            <a:off x="4242305" y="6289635"/>
            <a:ext cx="369277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Fonte: Novo CAGED, SEPRT/ME.</a:t>
            </a:r>
          </a:p>
        </p:txBody>
      </p:sp>
      <p:graphicFrame>
        <p:nvGraphicFramePr>
          <p:cNvPr id="8" name="Gráfico 7"/>
          <p:cNvGraphicFramePr>
            <a:graphicFrameLocks/>
          </p:cNvGraphicFramePr>
          <p:nvPr/>
        </p:nvGraphicFramePr>
        <p:xfrm>
          <a:off x="476518" y="485192"/>
          <a:ext cx="11037195" cy="575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áfico 13"/>
          <p:cNvGraphicFramePr>
            <a:graphicFrameLocks/>
          </p:cNvGraphicFramePr>
          <p:nvPr/>
        </p:nvGraphicFramePr>
        <p:xfrm>
          <a:off x="678286" y="613508"/>
          <a:ext cx="10835427" cy="5676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xmlns="" id="{3357225D-77BE-FD8C-7C5F-9AB8D556FC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6038090"/>
              </p:ext>
            </p:extLst>
          </p:nvPr>
        </p:nvGraphicFramePr>
        <p:xfrm>
          <a:off x="678286" y="613507"/>
          <a:ext cx="10835426" cy="5630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9855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E95537C-BA99-4C4D-BDE8-FD15E4511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30" y="167952"/>
            <a:ext cx="11849875" cy="1259632"/>
          </a:xfrm>
        </p:spPr>
        <p:txBody>
          <a:bodyPr>
            <a:normAutofit/>
          </a:bodyPr>
          <a:lstStyle/>
          <a:p>
            <a:pPr algn="ctr"/>
            <a:r>
              <a:rPr lang="pt-BR" sz="4000" dirty="0"/>
              <a:t>A conjuntura setorial do emprego EM DOZE MESES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D19235A-DDEF-4CC3-8475-C9D078CFA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30" y="1539551"/>
            <a:ext cx="11849876" cy="515049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pt-BR" sz="3200" dirty="0"/>
              <a:t>	O desempenho positivo do emprego formal no mercado de trabalho de Pelotas, no período de doze meses (+2.227 vínculos), foi puxado principalmente pelo setor de serviços (+1.464 vínculos), seguido pelo comércio (+895 vínculos) e pela construção (+628 vínculos). A indústria (</a:t>
            </a:r>
            <a:r>
              <a:rPr lang="pt-BR" sz="3200" dirty="0">
                <a:solidFill>
                  <a:srgbClr val="FF0000"/>
                </a:solidFill>
              </a:rPr>
              <a:t>-759 </a:t>
            </a:r>
            <a:r>
              <a:rPr lang="pt-BR" sz="3200" dirty="0"/>
              <a:t>vínculos) e a agropecuária (</a:t>
            </a:r>
            <a:r>
              <a:rPr lang="pt-BR" sz="3200" dirty="0">
                <a:solidFill>
                  <a:srgbClr val="FF0000"/>
                </a:solidFill>
              </a:rPr>
              <a:t>-1 </a:t>
            </a:r>
            <a:r>
              <a:rPr lang="pt-BR" sz="3200" dirty="0"/>
              <a:t>vínculos) apresentaram saldo negativo.</a:t>
            </a:r>
            <a:endParaRPr lang="pt-BR" sz="3100" dirty="0">
              <a:highlight>
                <a:srgbClr val="3FAD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725183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/>
          <p:cNvSpPr txBox="1"/>
          <p:nvPr/>
        </p:nvSpPr>
        <p:spPr>
          <a:xfrm>
            <a:off x="4242305" y="6289635"/>
            <a:ext cx="369277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Fonte: Novo CAGED, SEPRT/ME.</a:t>
            </a:r>
          </a:p>
        </p:txBody>
      </p:sp>
      <p:graphicFrame>
        <p:nvGraphicFramePr>
          <p:cNvPr id="8" name="Gráfico 7"/>
          <p:cNvGraphicFramePr>
            <a:graphicFrameLocks/>
          </p:cNvGraphicFramePr>
          <p:nvPr/>
        </p:nvGraphicFramePr>
        <p:xfrm>
          <a:off x="476518" y="485192"/>
          <a:ext cx="11037195" cy="575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áfico 13"/>
          <p:cNvGraphicFramePr>
            <a:graphicFrameLocks/>
          </p:cNvGraphicFramePr>
          <p:nvPr/>
        </p:nvGraphicFramePr>
        <p:xfrm>
          <a:off x="678286" y="613508"/>
          <a:ext cx="10835427" cy="5676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xmlns="" id="{898B3B68-99B2-624C-33DB-23F93E1E4B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8848179"/>
              </p:ext>
            </p:extLst>
          </p:nvPr>
        </p:nvGraphicFramePr>
        <p:xfrm>
          <a:off x="678286" y="613507"/>
          <a:ext cx="10835426" cy="5630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31464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A9766C6-9D7E-4138-A566-139E4AC70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595" y="337352"/>
            <a:ext cx="11487705" cy="1207364"/>
          </a:xfrm>
        </p:spPr>
        <p:txBody>
          <a:bodyPr/>
          <a:lstStyle/>
          <a:p>
            <a:r>
              <a:rPr lang="pt-BR" dirty="0"/>
              <a:t>Nota metodológica: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964401CD-0F63-4132-8341-EE548B36E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617" y="1772239"/>
            <a:ext cx="11416683" cy="46168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3200" dirty="0"/>
              <a:t>	 Os dados do Novo CADASTRO GERAL DE EMPREGADOS E DESEMPREGADOS (CAGED) referem-se apenas às movimentações (admissões e desligamentos) dos empregos formais celetistas registrados, declarados pelas empresas ao governo federal, estando excluídos os empregos públicos estatutários e os empregos e ocupações informais. É importante sublinhar, ainda, que estes dados estão sujeitos a ajustes, tendo em vista as declarações realizadas fora do prazo regular (mês imediatamente após à movimentação).</a:t>
            </a:r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r>
              <a:rPr lang="pt-BR" sz="3200" dirty="0"/>
              <a:t>Dados coletados em 09/12/2022.</a:t>
            </a:r>
          </a:p>
        </p:txBody>
      </p:sp>
    </p:spTree>
    <p:extLst>
      <p:ext uri="{BB962C8B-B14F-4D97-AF65-F5344CB8AC3E}">
        <p14:creationId xmlns:p14="http://schemas.microsoft.com/office/powerpoint/2010/main" val="415319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4C8C361-A35E-423C-899A-D133D05C5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819" y="97655"/>
            <a:ext cx="11310152" cy="1242874"/>
          </a:xfrm>
        </p:spPr>
        <p:txBody>
          <a:bodyPr/>
          <a:lstStyle/>
          <a:p>
            <a:r>
              <a:rPr lang="pt-BR" dirty="0"/>
              <a:t>Ficha técnica: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02F7130-4294-4163-9768-3D5854B93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19" y="1340529"/>
            <a:ext cx="11656381" cy="52822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sz="3500" b="1" dirty="0"/>
              <a:t>OBSERVATÓRIO SOCIAL DO TRABALHO (IFISP/UFPEL)</a:t>
            </a:r>
          </a:p>
          <a:p>
            <a:pPr marL="0" indent="0">
              <a:buNone/>
            </a:pPr>
            <a:endParaRPr lang="pt-BR" sz="2300" dirty="0"/>
          </a:p>
          <a:p>
            <a:pPr marL="0" indent="0">
              <a:buNone/>
            </a:pPr>
            <a:r>
              <a:rPr lang="pt-BR" sz="2300" dirty="0"/>
              <a:t>Fundador: </a:t>
            </a:r>
          </a:p>
          <a:p>
            <a:pPr marL="0" indent="0">
              <a:buNone/>
            </a:pPr>
            <a:r>
              <a:rPr lang="pt-BR" sz="2300" b="1" dirty="0"/>
              <a:t>Prof. Francisco E. Beckenkamp Vargas</a:t>
            </a:r>
          </a:p>
          <a:p>
            <a:pPr marL="0" indent="0">
              <a:buNone/>
            </a:pPr>
            <a:endParaRPr lang="pt-BR" sz="2300" b="1" dirty="0" smtClean="0"/>
          </a:p>
          <a:p>
            <a:pPr marL="0" indent="0">
              <a:buNone/>
            </a:pPr>
            <a:r>
              <a:rPr lang="pt-BR" sz="2300" dirty="0"/>
              <a:t>Coordenador:</a:t>
            </a:r>
          </a:p>
          <a:p>
            <a:pPr marL="0" indent="0">
              <a:buNone/>
            </a:pPr>
            <a:r>
              <a:rPr lang="pt-BR" sz="2300" b="1" dirty="0" err="1"/>
              <a:t>Attila</a:t>
            </a:r>
            <a:r>
              <a:rPr lang="pt-BR" sz="2300" b="1"/>
              <a:t> Magno e Silva Barbosa</a:t>
            </a:r>
          </a:p>
          <a:p>
            <a:pPr marL="0" indent="0">
              <a:buNone/>
            </a:pPr>
            <a:endParaRPr lang="pt-BR" sz="2300" b="1" dirty="0"/>
          </a:p>
          <a:p>
            <a:pPr marL="0" indent="0">
              <a:buNone/>
            </a:pPr>
            <a:r>
              <a:rPr lang="pt-BR" sz="2300" dirty="0"/>
              <a:t>Coordenadora adjunta:</a:t>
            </a:r>
          </a:p>
          <a:p>
            <a:pPr marL="0" indent="0">
              <a:buNone/>
            </a:pPr>
            <a:r>
              <a:rPr lang="pt-BR" sz="2300" b="1" dirty="0"/>
              <a:t>Prof.ª Ana Paula F.  D’Avila</a:t>
            </a:r>
          </a:p>
          <a:p>
            <a:pPr marL="0" indent="0">
              <a:buNone/>
            </a:pPr>
            <a:endParaRPr lang="pt-BR" sz="2300" b="1" dirty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/>
              <a:t>Portal na internet: </a:t>
            </a:r>
            <a:r>
              <a:rPr lang="pt-BR" sz="2400" dirty="0">
                <a:hlinkClick r:id="rId3"/>
              </a:rPr>
              <a:t>http://wp.ufpel.edu.br/observatoriosocial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86820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FEA8C89-D749-4BFC-AD5B-BCBFC4638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2" y="164978"/>
            <a:ext cx="11792931" cy="893802"/>
          </a:xfrm>
        </p:spPr>
        <p:txBody>
          <a:bodyPr>
            <a:noAutofit/>
          </a:bodyPr>
          <a:lstStyle/>
          <a:p>
            <a:pPr algn="ctr"/>
            <a:r>
              <a:rPr lang="pt-BR" sz="4800" dirty="0"/>
              <a:t>A conjuntura do emprego em dezembro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91686DC5-A589-49D2-9205-50D5DD892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3" y="1306286"/>
            <a:ext cx="11792932" cy="538673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3200" dirty="0"/>
              <a:t>	</a:t>
            </a:r>
            <a:r>
              <a:rPr lang="pt-BR" sz="2800" dirty="0"/>
              <a:t>Segundo o Novo  CAGED (Cadastro Geral de Empregados e Desempregados) da Secretaria Especial de Previdência e Trabalho do Ministério da Economia, no mês de dezembro de 2021 ocorreram, em Pelotas, 2.501 admissões e 3.864 desligamentos, resultando em um saldo negativo de</a:t>
            </a:r>
            <a:r>
              <a:rPr lang="pt-BR" sz="2800" dirty="0">
                <a:solidFill>
                  <a:srgbClr val="FF0000"/>
                </a:solidFill>
              </a:rPr>
              <a:t> -1.363 </a:t>
            </a:r>
            <a:r>
              <a:rPr lang="pt-BR" sz="2800" dirty="0"/>
              <a:t>vínculos formais de emprego celetista. Com isso, a taxa de variação do emprego formal foi de </a:t>
            </a:r>
            <a:r>
              <a:rPr lang="pt-BR" sz="2800" dirty="0">
                <a:solidFill>
                  <a:srgbClr val="FF0000"/>
                </a:solidFill>
              </a:rPr>
              <a:t>-2,24</a:t>
            </a:r>
            <a:r>
              <a:rPr lang="pt-BR" sz="2800" dirty="0"/>
              <a:t>%, com o estoque passando de 60.819 vínculos, em novembro, para 59.456 vínculos, em  dezembro de 2021. </a:t>
            </a:r>
          </a:p>
        </p:txBody>
      </p:sp>
    </p:spTree>
    <p:extLst>
      <p:ext uri="{BB962C8B-B14F-4D97-AF65-F5344CB8AC3E}">
        <p14:creationId xmlns:p14="http://schemas.microsoft.com/office/powerpoint/2010/main" val="1581167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/>
          <p:cNvSpPr txBox="1"/>
          <p:nvPr/>
        </p:nvSpPr>
        <p:spPr>
          <a:xfrm>
            <a:off x="4242305" y="6289635"/>
            <a:ext cx="369277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Fonte: Novo CAGED, SEPRT/ME.</a:t>
            </a:r>
          </a:p>
        </p:txBody>
      </p:sp>
      <p:graphicFrame>
        <p:nvGraphicFramePr>
          <p:cNvPr id="8" name="Gráfico 7"/>
          <p:cNvGraphicFramePr>
            <a:graphicFrameLocks/>
          </p:cNvGraphicFramePr>
          <p:nvPr/>
        </p:nvGraphicFramePr>
        <p:xfrm>
          <a:off x="476518" y="485192"/>
          <a:ext cx="11037195" cy="575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áfico 13"/>
          <p:cNvGraphicFramePr>
            <a:graphicFrameLocks/>
          </p:cNvGraphicFramePr>
          <p:nvPr/>
        </p:nvGraphicFramePr>
        <p:xfrm>
          <a:off x="678286" y="613508"/>
          <a:ext cx="10835427" cy="5676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xmlns="" id="{CF1F99A6-E4FB-EBD5-A01B-CBD9F3707A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4753633"/>
              </p:ext>
            </p:extLst>
          </p:nvPr>
        </p:nvGraphicFramePr>
        <p:xfrm>
          <a:off x="678286" y="613507"/>
          <a:ext cx="10835427" cy="5676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946652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FEA8C89-D749-4BFC-AD5B-BCBFC4638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76" y="186612"/>
            <a:ext cx="11752572" cy="1194319"/>
          </a:xfrm>
        </p:spPr>
        <p:txBody>
          <a:bodyPr>
            <a:noAutofit/>
          </a:bodyPr>
          <a:lstStyle/>
          <a:p>
            <a:pPr algn="ctr"/>
            <a:r>
              <a:rPr lang="pt-BR" sz="4800" dirty="0"/>
              <a:t>A conjuntura do emprego no acumulado do ano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91686DC5-A589-49D2-9205-50D5DD892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030" y="1614196"/>
            <a:ext cx="11752571" cy="489757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3300" dirty="0"/>
              <a:t>	No acumulado do ano, ocorreram, em Pelotas,  28.492  admissões e 25.809 desligamentos, o que resultou em um saldo de +2.683 vínculos formais de emprego. Nesse período, o estoque passou de 56.781 vínculos, em dezembro de 2020, para 59.456 vínculos, em dezembro de 2021, o que corresponde a uma taxa de variação de +4,72%. </a:t>
            </a:r>
          </a:p>
        </p:txBody>
      </p:sp>
    </p:spTree>
    <p:extLst>
      <p:ext uri="{BB962C8B-B14F-4D97-AF65-F5344CB8AC3E}">
        <p14:creationId xmlns:p14="http://schemas.microsoft.com/office/powerpoint/2010/main" val="1565931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/>
          <p:cNvSpPr txBox="1"/>
          <p:nvPr/>
        </p:nvSpPr>
        <p:spPr>
          <a:xfrm>
            <a:off x="4242305" y="6289635"/>
            <a:ext cx="369277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Fonte: Novo CAGED, SEPRT/ME.</a:t>
            </a:r>
          </a:p>
        </p:txBody>
      </p:sp>
      <p:graphicFrame>
        <p:nvGraphicFramePr>
          <p:cNvPr id="8" name="Gráfico 7"/>
          <p:cNvGraphicFramePr>
            <a:graphicFrameLocks/>
          </p:cNvGraphicFramePr>
          <p:nvPr/>
        </p:nvGraphicFramePr>
        <p:xfrm>
          <a:off x="476518" y="485192"/>
          <a:ext cx="11037195" cy="575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á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241825"/>
              </p:ext>
            </p:extLst>
          </p:nvPr>
        </p:nvGraphicFramePr>
        <p:xfrm>
          <a:off x="678286" y="613508"/>
          <a:ext cx="10835427" cy="5676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xmlns="" id="{61D5F288-4057-3EC6-294E-39E11BF44B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6378121"/>
              </p:ext>
            </p:extLst>
          </p:nvPr>
        </p:nvGraphicFramePr>
        <p:xfrm>
          <a:off x="678285" y="613507"/>
          <a:ext cx="10835427" cy="5676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59949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FEA8C89-D749-4BFC-AD5B-BCBFC4638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76" y="186612"/>
            <a:ext cx="11752572" cy="1035698"/>
          </a:xfrm>
        </p:spPr>
        <p:txBody>
          <a:bodyPr>
            <a:noAutofit/>
          </a:bodyPr>
          <a:lstStyle/>
          <a:p>
            <a:pPr algn="ctr"/>
            <a:r>
              <a:rPr lang="pt-BR" sz="4800" dirty="0"/>
              <a:t>A conjuntura do emprego Em Doze meses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91686DC5-A589-49D2-9205-50D5DD892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030" y="1427584"/>
            <a:ext cx="11752571" cy="524380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3600" dirty="0"/>
              <a:t>	</a:t>
            </a:r>
            <a:r>
              <a:rPr lang="pt-BR" sz="3400" dirty="0"/>
              <a:t>Nos últimos doze meses, ocorreram, em Pelotas, 30.636 admissões e 28.409 desligamentos, o que resultou em um saldo de +2.227</a:t>
            </a:r>
            <a:r>
              <a:rPr lang="pt-BR" sz="3400" b="1" dirty="0"/>
              <a:t> </a:t>
            </a:r>
            <a:r>
              <a:rPr lang="pt-BR" sz="3400" dirty="0"/>
              <a:t>vínculos formais de emprego. Nesse período, o estoque passou de 56.781 vínculos, em dezembro de 2020, para 59.456 vínculos, em dezembro de 2021, o que corresponde a uma taxa de variação de</a:t>
            </a:r>
            <a:r>
              <a:rPr lang="pt-BR" sz="3400" dirty="0">
                <a:solidFill>
                  <a:srgbClr val="FF0000"/>
                </a:solidFill>
              </a:rPr>
              <a:t> </a:t>
            </a:r>
            <a:r>
              <a:rPr lang="pt-BR" sz="3400" dirty="0"/>
              <a:t>+3,92%. </a:t>
            </a:r>
          </a:p>
        </p:txBody>
      </p:sp>
    </p:spTree>
    <p:extLst>
      <p:ext uri="{BB962C8B-B14F-4D97-AF65-F5344CB8AC3E}">
        <p14:creationId xmlns:p14="http://schemas.microsoft.com/office/powerpoint/2010/main" val="282132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/>
          <p:cNvSpPr txBox="1"/>
          <p:nvPr/>
        </p:nvSpPr>
        <p:spPr>
          <a:xfrm>
            <a:off x="4242305" y="6289635"/>
            <a:ext cx="369277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Fonte: Novo CAGED, SEPRT/ME.</a:t>
            </a:r>
          </a:p>
        </p:txBody>
      </p:sp>
      <p:graphicFrame>
        <p:nvGraphicFramePr>
          <p:cNvPr id="8" name="Gráfico 7"/>
          <p:cNvGraphicFramePr>
            <a:graphicFrameLocks/>
          </p:cNvGraphicFramePr>
          <p:nvPr/>
        </p:nvGraphicFramePr>
        <p:xfrm>
          <a:off x="476518" y="485192"/>
          <a:ext cx="11037195" cy="575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áfico 13"/>
          <p:cNvGraphicFramePr>
            <a:graphicFrameLocks/>
          </p:cNvGraphicFramePr>
          <p:nvPr/>
        </p:nvGraphicFramePr>
        <p:xfrm>
          <a:off x="678286" y="613508"/>
          <a:ext cx="10835427" cy="5676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xmlns="" id="{328A2EEE-3426-8A78-0E03-ACF261DCE1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4132815"/>
              </p:ext>
            </p:extLst>
          </p:nvPr>
        </p:nvGraphicFramePr>
        <p:xfrm>
          <a:off x="678286" y="613507"/>
          <a:ext cx="10835426" cy="5676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083736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/>
          <p:cNvSpPr txBox="1"/>
          <p:nvPr/>
        </p:nvSpPr>
        <p:spPr>
          <a:xfrm>
            <a:off x="4242305" y="6289635"/>
            <a:ext cx="369277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Fonte: Novo CAGED, SEPRT/ME.</a:t>
            </a:r>
          </a:p>
        </p:txBody>
      </p:sp>
      <p:graphicFrame>
        <p:nvGraphicFramePr>
          <p:cNvPr id="8" name="Gráfico 7"/>
          <p:cNvGraphicFramePr>
            <a:graphicFrameLocks/>
          </p:cNvGraphicFramePr>
          <p:nvPr/>
        </p:nvGraphicFramePr>
        <p:xfrm>
          <a:off x="476518" y="485192"/>
          <a:ext cx="11037195" cy="575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áfico 13"/>
          <p:cNvGraphicFramePr>
            <a:graphicFrameLocks/>
          </p:cNvGraphicFramePr>
          <p:nvPr/>
        </p:nvGraphicFramePr>
        <p:xfrm>
          <a:off x="678286" y="613508"/>
          <a:ext cx="10835427" cy="5676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xmlns="" id="{742BF4A8-937D-3996-370E-4E05B724F3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4282454"/>
              </p:ext>
            </p:extLst>
          </p:nvPr>
        </p:nvGraphicFramePr>
        <p:xfrm>
          <a:off x="678285" y="613506"/>
          <a:ext cx="10835427" cy="5630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40445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/>
          <p:cNvSpPr txBox="1"/>
          <p:nvPr/>
        </p:nvSpPr>
        <p:spPr>
          <a:xfrm>
            <a:off x="4242305" y="6289635"/>
            <a:ext cx="369277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Fonte: Novo CAGED, SEPRT/ME.</a:t>
            </a:r>
          </a:p>
        </p:txBody>
      </p:sp>
      <p:graphicFrame>
        <p:nvGraphicFramePr>
          <p:cNvPr id="8" name="Gráfico 7"/>
          <p:cNvGraphicFramePr>
            <a:graphicFrameLocks/>
          </p:cNvGraphicFramePr>
          <p:nvPr/>
        </p:nvGraphicFramePr>
        <p:xfrm>
          <a:off x="476518" y="485192"/>
          <a:ext cx="11037195" cy="575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áfico 13"/>
          <p:cNvGraphicFramePr>
            <a:graphicFrameLocks/>
          </p:cNvGraphicFramePr>
          <p:nvPr/>
        </p:nvGraphicFramePr>
        <p:xfrm>
          <a:off x="678286" y="613508"/>
          <a:ext cx="10835427" cy="5676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xmlns="" id="{B674AFC5-02E9-8210-58E4-7F466E815A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8957782"/>
              </p:ext>
            </p:extLst>
          </p:nvPr>
        </p:nvGraphicFramePr>
        <p:xfrm>
          <a:off x="678287" y="636078"/>
          <a:ext cx="10835426" cy="5630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50101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ira">
  <a:themeElements>
    <a:clrScheme name="Tipo de Madei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ipo de Madeira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i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TM03090434[[fn=Tipo de Madeira]]</Template>
  <TotalTime>0</TotalTime>
  <Words>456</Words>
  <Application>Microsoft Office PowerPoint</Application>
  <PresentationFormat>Widescreen</PresentationFormat>
  <Paragraphs>172</Paragraphs>
  <Slides>17</Slides>
  <Notes>15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2" baseType="lpstr">
      <vt:lpstr>Calibri</vt:lpstr>
      <vt:lpstr>Rockwell</vt:lpstr>
      <vt:lpstr>Rockwell Condensed</vt:lpstr>
      <vt:lpstr>Wingdings</vt:lpstr>
      <vt:lpstr>Tipo de Madeira</vt:lpstr>
      <vt:lpstr>Boletim Informativo nº 12 dezembro DE 2021 A conjuntura do emprego em Pelotas-RS</vt:lpstr>
      <vt:lpstr>A conjuntura do emprego em dezembro</vt:lpstr>
      <vt:lpstr>Apresentação do PowerPoint</vt:lpstr>
      <vt:lpstr>A conjuntura do emprego no acumulado do ano</vt:lpstr>
      <vt:lpstr>Apresentação do PowerPoint</vt:lpstr>
      <vt:lpstr>A conjuntura do emprego Em Doze meses</vt:lpstr>
      <vt:lpstr>Apresentação do PowerPoint</vt:lpstr>
      <vt:lpstr>Apresentação do PowerPoint</vt:lpstr>
      <vt:lpstr>Apresentação do PowerPoint</vt:lpstr>
      <vt:lpstr>A conjuntura setorial do emprego EM dezembro</vt:lpstr>
      <vt:lpstr>Apresentação do PowerPoint</vt:lpstr>
      <vt:lpstr>A conjuntura setorial do emprego no acumulado do ano</vt:lpstr>
      <vt:lpstr>Apresentação do PowerPoint</vt:lpstr>
      <vt:lpstr>A conjuntura setorial do emprego EM DOZE MESES</vt:lpstr>
      <vt:lpstr>Apresentação do PowerPoint</vt:lpstr>
      <vt:lpstr>Nota metodológica:</vt:lpstr>
      <vt:lpstr>Ficha técnica: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2018-01-27T01:43:35Z</dcterms:created>
  <dcterms:modified xsi:type="dcterms:W3CDTF">2023-05-03T14:28:30Z</dcterms:modified>
</cp:coreProperties>
</file>