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323" r:id="rId4"/>
    <p:sldId id="313" r:id="rId5"/>
    <p:sldId id="324" r:id="rId6"/>
    <p:sldId id="318" r:id="rId7"/>
    <p:sldId id="320" r:id="rId8"/>
    <p:sldId id="317" r:id="rId9"/>
    <p:sldId id="298" r:id="rId10"/>
    <p:sldId id="294" r:id="rId11"/>
    <p:sldId id="305" r:id="rId12"/>
    <p:sldId id="315" r:id="rId13"/>
    <p:sldId id="316" r:id="rId14"/>
    <p:sldId id="321" r:id="rId15"/>
    <p:sldId id="322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2" autoAdjust="0"/>
    <p:restoredTop sz="96980" autoAdjust="0"/>
  </p:normalViewPr>
  <p:slideViewPr>
    <p:cSldViewPr snapToGrid="0">
      <p:cViewPr varScale="1">
        <p:scale>
          <a:sx n="48" d="100"/>
          <a:sy n="48" d="100"/>
        </p:scale>
        <p:origin x="858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NOVEMBRO%202021\Dados%20RG%20NOVEMBRO%202021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NOVEMBRO%202021\Dados%20RG%20NOVEMBRO%202021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NOVEMBRO%202021\Dados%20RG%20NOVEMBRO%202021.xls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NOVEMBRO%202021\Dados%20RG%20NOVEMBRO%202021.xls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NOVEMBRO%202021\Dados%20RG%20NOVEMBRO%202021.xls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NOVEMBRO%202021\Dados%20RG%20NOVEMBRO%202021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NOVEMBRO%202021\Dados%20RG%20NOVEMBRO%202021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NOVEMBRO%202021\Dados%20RG%20NOVEMBRO%202021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11608096"/>
        <c:axId val="-1968748448"/>
      </c:lineChart>
      <c:catAx>
        <c:axId val="-201160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68748448"/>
        <c:crosses val="autoZero"/>
        <c:auto val="1"/>
        <c:lblAlgn val="ctr"/>
        <c:lblOffset val="100"/>
        <c:noMultiLvlLbl val="0"/>
      </c:catAx>
      <c:valAx>
        <c:axId val="-1968748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01160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005872736"/>
        <c:axId val="-2005874912"/>
      </c:barChart>
      <c:catAx>
        <c:axId val="-2005872736"/>
        <c:scaling>
          <c:orientation val="minMax"/>
        </c:scaling>
        <c:delete val="1"/>
        <c:axPos val="b"/>
        <c:majorTickMark val="none"/>
        <c:minorTickMark val="none"/>
        <c:tickLblPos val="nextTo"/>
        <c:crossAx val="-2005874912"/>
        <c:crosses val="autoZero"/>
        <c:auto val="1"/>
        <c:lblAlgn val="ctr"/>
        <c:lblOffset val="100"/>
        <c:noMultiLvlLbl val="0"/>
      </c:catAx>
      <c:valAx>
        <c:axId val="-2005874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005872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Evolução mensal dos saldos do emprego formal celetista, Rio Grande, novembro de 2020 a novembro de 2021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7743697429726761E-2"/>
          <c:y val="0.16288219714866559"/>
          <c:w val="0.95294955965182526"/>
          <c:h val="0.654614887797519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'12m'!$B$19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0B0-4209-8EF0-FEC321F29225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0B0-4209-8EF0-FEC321F29225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fld id="{6A22FC73-E6DC-4BE2-93FC-1932CD01840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0B0-4209-8EF0-FEC321F2922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115371CE-33B3-4E2F-9353-CBBC978E2656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0B0-4209-8EF0-FEC321F2922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'12m'!$A$20:$A$32</c:f>
              <c:strCache>
                <c:ptCount val="13"/>
                <c:pt idx="0">
                  <c:v>nov/20</c:v>
                </c:pt>
                <c:pt idx="1">
                  <c:v>dez/20</c:v>
                </c:pt>
                <c:pt idx="2">
                  <c:v>jan/21</c:v>
                </c:pt>
                <c:pt idx="3">
                  <c:v>fev/21</c:v>
                </c:pt>
                <c:pt idx="4">
                  <c:v>mar/21</c:v>
                </c:pt>
                <c:pt idx="5">
                  <c:v>abr/21</c:v>
                </c:pt>
                <c:pt idx="6">
                  <c:v>mai/21</c:v>
                </c:pt>
                <c:pt idx="7">
                  <c:v>jun/21</c:v>
                </c:pt>
                <c:pt idx="8">
                  <c:v>jul/21</c:v>
                </c:pt>
                <c:pt idx="9">
                  <c:v>ago/21</c:v>
                </c:pt>
                <c:pt idx="10">
                  <c:v>set/21</c:v>
                </c:pt>
                <c:pt idx="11">
                  <c:v>out/21</c:v>
                </c:pt>
                <c:pt idx="12">
                  <c:v>nov/21</c:v>
                </c:pt>
              </c:strCache>
            </c:strRef>
          </c:cat>
          <c:val>
            <c:numRef>
              <c:f>'12m'!$B$20:$B$32</c:f>
              <c:numCache>
                <c:formatCode>#,##0</c:formatCode>
                <c:ptCount val="13"/>
                <c:pt idx="0">
                  <c:v>139</c:v>
                </c:pt>
                <c:pt idx="1">
                  <c:v>-192</c:v>
                </c:pt>
                <c:pt idx="2">
                  <c:v>14</c:v>
                </c:pt>
                <c:pt idx="3">
                  <c:v>-5</c:v>
                </c:pt>
                <c:pt idx="4">
                  <c:v>212</c:v>
                </c:pt>
                <c:pt idx="5">
                  <c:v>4</c:v>
                </c:pt>
                <c:pt idx="6">
                  <c:v>269</c:v>
                </c:pt>
                <c:pt idx="7">
                  <c:v>102</c:v>
                </c:pt>
                <c:pt idx="8">
                  <c:v>74</c:v>
                </c:pt>
                <c:pt idx="9">
                  <c:v>229</c:v>
                </c:pt>
                <c:pt idx="10">
                  <c:v>410</c:v>
                </c:pt>
                <c:pt idx="11">
                  <c:v>211</c:v>
                </c:pt>
                <c:pt idx="12">
                  <c:v>248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0B0-4209-8EF0-FEC321F2922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005878720"/>
        <c:axId val="-2005865120"/>
      </c:barChart>
      <c:catAx>
        <c:axId val="-200587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005865120"/>
        <c:crosses val="autoZero"/>
        <c:auto val="1"/>
        <c:lblAlgn val="ctr"/>
        <c:lblOffset val="100"/>
        <c:noMultiLvlLbl val="0"/>
      </c:catAx>
      <c:valAx>
        <c:axId val="-2005865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005878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05864576"/>
        <c:axId val="-2005872192"/>
      </c:lineChart>
      <c:catAx>
        <c:axId val="-200586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005872192"/>
        <c:crosses val="autoZero"/>
        <c:auto val="1"/>
        <c:lblAlgn val="ctr"/>
        <c:lblOffset val="100"/>
        <c:noMultiLvlLbl val="0"/>
      </c:catAx>
      <c:valAx>
        <c:axId val="-2005872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005864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05871648"/>
        <c:axId val="-2005869472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200587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005869472"/>
        <c:crosses val="autoZero"/>
        <c:auto val="1"/>
        <c:lblAlgn val="ctr"/>
        <c:lblOffset val="100"/>
        <c:noMultiLvlLbl val="0"/>
      </c:catAx>
      <c:valAx>
        <c:axId val="-2005869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00587164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Evolução mensal dos estoques de emprego formal celetista, Rio Grande, novembro de 2020 a novembro de 2021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'12m'!$B$36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C4-47BA-992A-02F8D818B82B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6C4-47BA-992A-02F8D818B82B}"/>
              </c:ext>
            </c:extLst>
          </c:dPt>
          <c:dLbls>
            <c:dLbl>
              <c:idx val="1"/>
              <c:layout>
                <c:manualLayout>
                  <c:x val="7.0324870445807076E-3"/>
                  <c:y val="-0.1387213744021891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6C4-47BA-992A-02F8D818B8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975813256620092E-17"/>
                  <c:y val="-9.84474269951020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6C4-47BA-992A-02F8D818B8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3441623481935689E-3"/>
                  <c:y val="-0.1364839328795731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6C4-47BA-992A-02F8D818B8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5951626513240184E-17"/>
                  <c:y val="-8.94976609046381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6C4-47BA-992A-02F8D818B8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4539084615677814E-2"/>
                  <c:y val="-0.1118720761307977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6C4-47BA-992A-02F8D818B8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7506597571097103E-2"/>
                  <c:y val="-6.93606872010945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6C4-47BA-992A-02F8D818B8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1720811740969564E-3"/>
                  <c:y val="-4.2511388929703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F6C4-47BA-992A-02F8D818B8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'12m'!$A$37:$A$49</c:f>
              <c:strCache>
                <c:ptCount val="13"/>
                <c:pt idx="0">
                  <c:v>nov/20</c:v>
                </c:pt>
                <c:pt idx="1">
                  <c:v>dez/20</c:v>
                </c:pt>
                <c:pt idx="2">
                  <c:v>jan/21</c:v>
                </c:pt>
                <c:pt idx="3">
                  <c:v>fev/21</c:v>
                </c:pt>
                <c:pt idx="4">
                  <c:v>mar/21</c:v>
                </c:pt>
                <c:pt idx="5">
                  <c:v>abr/21</c:v>
                </c:pt>
                <c:pt idx="6">
                  <c:v>mai/21</c:v>
                </c:pt>
                <c:pt idx="7">
                  <c:v>jun/21</c:v>
                </c:pt>
                <c:pt idx="8">
                  <c:v>jul/21</c:v>
                </c:pt>
                <c:pt idx="9">
                  <c:v>ago/21</c:v>
                </c:pt>
                <c:pt idx="10">
                  <c:v>set/21</c:v>
                </c:pt>
                <c:pt idx="11">
                  <c:v>out/21</c:v>
                </c:pt>
                <c:pt idx="12">
                  <c:v>nov/21</c:v>
                </c:pt>
              </c:strCache>
            </c:strRef>
          </c:cat>
          <c:val>
            <c:numRef>
              <c:f>'12m'!$B$37:$B$49</c:f>
              <c:numCache>
                <c:formatCode>#,##0</c:formatCode>
                <c:ptCount val="13"/>
                <c:pt idx="0">
                  <c:v>34993</c:v>
                </c:pt>
                <c:pt idx="1">
                  <c:v>34801</c:v>
                </c:pt>
                <c:pt idx="2">
                  <c:v>34821</c:v>
                </c:pt>
                <c:pt idx="3">
                  <c:v>34816</c:v>
                </c:pt>
                <c:pt idx="4">
                  <c:v>35028</c:v>
                </c:pt>
                <c:pt idx="5">
                  <c:v>35032</c:v>
                </c:pt>
                <c:pt idx="6">
                  <c:v>35301</c:v>
                </c:pt>
                <c:pt idx="7">
                  <c:v>35403</c:v>
                </c:pt>
                <c:pt idx="8">
                  <c:v>35477</c:v>
                </c:pt>
                <c:pt idx="9">
                  <c:v>35706</c:v>
                </c:pt>
                <c:pt idx="10">
                  <c:v>36116</c:v>
                </c:pt>
                <c:pt idx="11">
                  <c:v>36327</c:v>
                </c:pt>
                <c:pt idx="12">
                  <c:v>36575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6C4-47BA-992A-02F8D818B8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005867840"/>
        <c:axId val="-2005864032"/>
      </c:barChart>
      <c:catAx>
        <c:axId val="-200586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005864032"/>
        <c:crosses val="autoZero"/>
        <c:auto val="1"/>
        <c:lblAlgn val="ctr"/>
        <c:lblOffset val="100"/>
        <c:noMultiLvlLbl val="0"/>
      </c:catAx>
      <c:valAx>
        <c:axId val="-2005864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005867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005867296"/>
        <c:axId val="-2005878176"/>
      </c:barChart>
      <c:catAx>
        <c:axId val="-2005867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005878176"/>
        <c:crosses val="autoZero"/>
        <c:auto val="1"/>
        <c:lblAlgn val="ctr"/>
        <c:lblOffset val="100"/>
        <c:noMultiLvlLbl val="0"/>
      </c:catAx>
      <c:valAx>
        <c:axId val="-200587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005867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u="none" strike="noStrike" baseline="0" dirty="0">
                <a:effectLst/>
              </a:rPr>
              <a:t>Movimentação do emprego formal celetista por setor da atividade econômica, admissões, desligamentos e saldos, Rio Grande, novembro de 2021</a:t>
            </a:r>
            <a:endParaRPr lang="pt-BR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790568385168798E-2"/>
          <c:y val="0.20770763124234248"/>
          <c:w val="0.76344009161223336"/>
          <c:h val="0.69762333394759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'setorial nov'!$B$1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051502074853701E-2"/>
                  <c:y val="-3.33381109208826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D7F9-4121-96A5-BABF5A0918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683356387263338E-2"/>
                  <c:y val="-1.55577850964119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7F9-4121-96A5-BABF5A0918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871719690705679E-2"/>
                  <c:y val="-3.77831923770003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7F9-4121-96A5-BABF5A0918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356698942168672E-2"/>
                  <c:y val="-6.66762218417652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D7F9-4121-96A5-BABF5A0918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9861705858347761E-2"/>
                  <c:y val="-2.88930294647649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D7F9-4121-96A5-BABF5A0918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nov'!$A$2:$A$6</c:f>
              <c:strCache>
                <c:ptCount val="5"/>
                <c:pt idx="0">
                  <c:v>Serviços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Agropecuária</c:v>
                </c:pt>
              </c:strCache>
            </c:strRef>
          </c:cat>
          <c:val>
            <c:numRef>
              <c:f>'setorial nov'!$B$2:$B$6</c:f>
              <c:numCache>
                <c:formatCode>General</c:formatCode>
                <c:ptCount val="5"/>
                <c:pt idx="0" formatCode="#,##0">
                  <c:v>547</c:v>
                </c:pt>
                <c:pt idx="1">
                  <c:v>219</c:v>
                </c:pt>
                <c:pt idx="2">
                  <c:v>109</c:v>
                </c:pt>
                <c:pt idx="3">
                  <c:v>588</c:v>
                </c:pt>
                <c:pt idx="4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F9-4121-96A5-BABF5A091835}"/>
            </c:ext>
          </c:extLst>
        </c:ser>
        <c:ser>
          <c:idx val="1"/>
          <c:order val="1"/>
          <c:tx>
            <c:strRef>
              <c:f>'setorial nov'!$C$1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5703384051979323E-2"/>
                  <c:y val="-2.00028665525295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7F9-4121-96A5-BABF5A0918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050069161790013E-3"/>
                  <c:y val="-3.55606516489414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7F9-4121-96A5-BABF5A0918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356698942168672E-2"/>
                  <c:y val="-3.11155701928238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D7F9-4121-96A5-BABF5A0918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188363303442341E-2"/>
                  <c:y val="-1.77803258244707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D7F9-4121-96A5-BABF5A0918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683356387264196E-3"/>
                  <c:y val="-5.5563518201471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D7F9-4121-96A5-BABF5A0918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nov'!$A$2:$A$6</c:f>
              <c:strCache>
                <c:ptCount val="5"/>
                <c:pt idx="0">
                  <c:v>Serviços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Agropecuária</c:v>
                </c:pt>
              </c:strCache>
            </c:strRef>
          </c:cat>
          <c:val>
            <c:numRef>
              <c:f>'setorial nov'!$C$2:$C$6</c:f>
              <c:numCache>
                <c:formatCode>General</c:formatCode>
                <c:ptCount val="5"/>
                <c:pt idx="0">
                  <c:v>442</c:v>
                </c:pt>
                <c:pt idx="1">
                  <c:v>309</c:v>
                </c:pt>
                <c:pt idx="2">
                  <c:v>113</c:v>
                </c:pt>
                <c:pt idx="3">
                  <c:v>359</c:v>
                </c:pt>
                <c:pt idx="4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7F9-4121-96A5-BABF5A091835}"/>
            </c:ext>
          </c:extLst>
        </c:ser>
        <c:ser>
          <c:idx val="2"/>
          <c:order val="2"/>
          <c:tx>
            <c:strRef>
              <c:f>'setorial nov'!$D$1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1683356387263338E-2"/>
                  <c:y val="-4.00057331050592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7F9-4121-96A5-BABF5A0918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3F4983A-AC20-4C1F-A1AF-7CE6C77B57D1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7F9-4121-96A5-BABF5A09183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0B901C2A-0972-47F0-BA83-C88D8E23725D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7F9-4121-96A5-BABF5A09183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2198377135800258E-2"/>
                  <c:y val="-3.11155701928237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D7F9-4121-96A5-BABF5A0918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683356387263338E-2"/>
                  <c:y val="-4.00057331050592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D7F9-4121-96A5-BABF5A0918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nov'!$A$2:$A$6</c:f>
              <c:strCache>
                <c:ptCount val="5"/>
                <c:pt idx="0">
                  <c:v>Serviços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Agropecuária</c:v>
                </c:pt>
              </c:strCache>
            </c:strRef>
          </c:cat>
          <c:val>
            <c:numRef>
              <c:f>'setorial nov'!$D$2:$D$6</c:f>
              <c:numCache>
                <c:formatCode>General</c:formatCode>
                <c:ptCount val="5"/>
                <c:pt idx="0">
                  <c:v>105</c:v>
                </c:pt>
                <c:pt idx="1">
                  <c:v>-90</c:v>
                </c:pt>
                <c:pt idx="2">
                  <c:v>-4</c:v>
                </c:pt>
                <c:pt idx="3">
                  <c:v>229</c:v>
                </c:pt>
                <c:pt idx="4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7F9-4121-96A5-BABF5A0918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005877088"/>
        <c:axId val="-1953628688"/>
      </c:barChart>
      <c:catAx>
        <c:axId val="-200587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53628688"/>
        <c:crosses val="autoZero"/>
        <c:auto val="1"/>
        <c:lblAlgn val="ctr"/>
        <c:lblOffset val="100"/>
        <c:noMultiLvlLbl val="0"/>
      </c:catAx>
      <c:valAx>
        <c:axId val="-195362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005877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53625968"/>
        <c:axId val="-1953621616"/>
      </c:barChart>
      <c:catAx>
        <c:axId val="-1953625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3621616"/>
        <c:crosses val="autoZero"/>
        <c:auto val="1"/>
        <c:lblAlgn val="ctr"/>
        <c:lblOffset val="100"/>
        <c:noMultiLvlLbl val="0"/>
      </c:catAx>
      <c:valAx>
        <c:axId val="-195362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362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RG NOVEMBRO 2021.xls]setorial acumulado dinâmica!Tabela dinâmica7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 por setor da atividade econômica, admissões, desligamentos, saldos, Rio Grande, acumulado do ano de 2021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dLbl>
          <c:idx val="0"/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fld id="{039885C1-6F04-4589-9A08-A2017A81CB12}" type="VALUE">
                  <a:rPr lang="en-US">
                    <a:solidFill>
                      <a:srgbClr val="FF0000"/>
                    </a:solidFill>
                  </a:rPr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t>[VALOR]</a:t>
                </a:fld>
                <a:endParaRPr lang="pt-BR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dLbl>
          <c:idx val="0"/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fld id="{039885C1-6F04-4589-9A08-A2017A81CB12}" type="VALUE">
                  <a:rPr lang="en-US">
                    <a:solidFill>
                      <a:srgbClr val="FF0000"/>
                    </a:solidFill>
                  </a:rPr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t>[VALOR]</a:t>
                </a:fld>
                <a:endParaRPr lang="pt-BR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dLbl>
          <c:idx val="0"/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fld id="{039885C1-6F04-4589-9A08-A2017A81CB12}" type="VALUE">
                  <a:rPr lang="en-US">
                    <a:solidFill>
                      <a:srgbClr val="FF0000"/>
                    </a:solidFill>
                  </a:rPr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t>[VALOR]</a:t>
                </a:fld>
                <a:endParaRPr lang="pt-BR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4.360715775703497E-2"/>
          <c:y val="0.20103997387552583"/>
          <c:w val="0.74488694513836728"/>
          <c:h val="0.71230317830268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'setorial acumulado dinâmica'!$B$3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4020026374944631E-2"/>
                  <c:y val="-4.22282664430359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B373-4C67-A9F1-865A57F59C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188361906190037E-2"/>
                  <c:y val="-2.66704840692858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B373-4C67-A9F1-865A57F59C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8693368499926217E-2"/>
                  <c:y val="-3.55606454257144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373-4C67-A9F1-865A57F59C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154505934362542E-2"/>
                  <c:y val="-4.00057261039287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373-4C67-A9F1-865A57F59C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1683355312453859E-2"/>
                  <c:y val="-2.00028630519644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373-4C67-A9F1-865A57F59C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acumulado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acumulado dinâmica'!$B$4:$B$9</c:f>
              <c:numCache>
                <c:formatCode>General</c:formatCode>
                <c:ptCount val="5"/>
                <c:pt idx="0">
                  <c:v>417</c:v>
                </c:pt>
                <c:pt idx="1">
                  <c:v>4687</c:v>
                </c:pt>
                <c:pt idx="2">
                  <c:v>1286</c:v>
                </c:pt>
                <c:pt idx="3">
                  <c:v>2643</c:v>
                </c:pt>
                <c:pt idx="4">
                  <c:v>6824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73-4C67-A9F1-865A57F59C6C}"/>
            </c:ext>
          </c:extLst>
        </c:ser>
        <c:ser>
          <c:idx val="1"/>
          <c:order val="1"/>
          <c:tx>
            <c:strRef>
              <c:f>'setorial acumulado dinâmica'!$C$3</c:f>
              <c:strCache>
                <c:ptCount val="1"/>
                <c:pt idx="0">
                  <c:v> Desligamentos 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9.3466842499630876E-3"/>
                  <c:y val="-0.1044593959380363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B373-4C67-A9F1-865A57F59C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871717218643874E-2"/>
                  <c:y val="-1.7780322712857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B373-4C67-A9F1-865A57F59C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683355312454287E-3"/>
                  <c:y val="-6.0008589155893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373-4C67-A9F1-865A57F59C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188361906190016E-2"/>
                  <c:y val="-3.55606454257144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373-4C67-A9F1-865A57F59C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9208388281134649E-2"/>
                  <c:y val="-1.7780322712857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373-4C67-A9F1-865A57F59C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acumulado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acumulado dinâmica'!$C$4:$C$9</c:f>
              <c:numCache>
                <c:formatCode>General</c:formatCode>
                <c:ptCount val="5"/>
                <c:pt idx="0">
                  <c:v>336</c:v>
                </c:pt>
                <c:pt idx="1">
                  <c:v>3981</c:v>
                </c:pt>
                <c:pt idx="2">
                  <c:v>2002</c:v>
                </c:pt>
                <c:pt idx="3">
                  <c:v>2217</c:v>
                </c:pt>
                <c:pt idx="4">
                  <c:v>5553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373-4C67-A9F1-865A57F59C6C}"/>
            </c:ext>
          </c:extLst>
        </c:ser>
        <c:ser>
          <c:idx val="2"/>
          <c:order val="2"/>
          <c:tx>
            <c:strRef>
              <c:f>'setorial acumulado dinâmica'!$D$3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5188361906190016E-2"/>
                  <c:y val="-2.44479437301787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B373-4C67-A9F1-865A57F59C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366710624907719E-3"/>
                  <c:y val="-4.44508067821430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B373-4C67-A9F1-865A57F59C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039885C1-6F04-4589-9A08-A2017A81CB12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373-4C67-A9F1-865A57F59C6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1.4020026374944631E-2"/>
                  <c:y val="-2.22254033910714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373-4C67-A9F1-865A57F59C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020026374944459E-2"/>
                  <c:y val="-3.33381050866073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373-4C67-A9F1-865A57F59C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acumulado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acumulado dinâmica'!$D$4:$D$9</c:f>
              <c:numCache>
                <c:formatCode>General</c:formatCode>
                <c:ptCount val="5"/>
                <c:pt idx="0">
                  <c:v>81</c:v>
                </c:pt>
                <c:pt idx="1">
                  <c:v>706</c:v>
                </c:pt>
                <c:pt idx="2">
                  <c:v>-716</c:v>
                </c:pt>
                <c:pt idx="3">
                  <c:v>426</c:v>
                </c:pt>
                <c:pt idx="4">
                  <c:v>1271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373-4C67-A9F1-865A57F59C6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53619440"/>
        <c:axId val="-1953630864"/>
      </c:barChart>
      <c:catAx>
        <c:axId val="-195361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53630864"/>
        <c:crosses val="autoZero"/>
        <c:auto val="1"/>
        <c:lblAlgn val="ctr"/>
        <c:lblOffset val="100"/>
        <c:noMultiLvlLbl val="0"/>
      </c:catAx>
      <c:valAx>
        <c:axId val="-1953630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53619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53628144"/>
        <c:axId val="-1953616720"/>
      </c:barChart>
      <c:catAx>
        <c:axId val="-195362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3616720"/>
        <c:crosses val="autoZero"/>
        <c:auto val="1"/>
        <c:lblAlgn val="ctr"/>
        <c:lblOffset val="100"/>
        <c:noMultiLvlLbl val="0"/>
      </c:catAx>
      <c:valAx>
        <c:axId val="-1953616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3628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005876544"/>
        <c:axId val="-2005875456"/>
      </c:barChart>
      <c:catAx>
        <c:axId val="-2005876544"/>
        <c:scaling>
          <c:orientation val="minMax"/>
        </c:scaling>
        <c:delete val="1"/>
        <c:axPos val="b"/>
        <c:majorTickMark val="none"/>
        <c:minorTickMark val="none"/>
        <c:tickLblPos val="nextTo"/>
        <c:crossAx val="-2005875456"/>
        <c:crosses val="autoZero"/>
        <c:auto val="1"/>
        <c:lblAlgn val="ctr"/>
        <c:lblOffset val="100"/>
        <c:noMultiLvlLbl val="0"/>
      </c:catAx>
      <c:valAx>
        <c:axId val="-2005875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00587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RG NOVEMBRO 2021.xls]12m setorial dinâmica!Tabela dinâmica8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 por setor da atividade econômica, admissões, desligamentos e saldos, Rio Grande período de doze meses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 setorial dinâmica'!$B$3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7.0100144772438202E-3"/>
                  <c:y val="-2.88930294647651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3069-4DCB-868B-C3BC9AE80B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683357462073015E-2"/>
                  <c:y val="-2.6670488736706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3069-4DCB-868B-C3BC9AE80B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020028954487661E-2"/>
                  <c:y val="-4.44508145611776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3069-4DCB-868B-C3BC9AE80B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0515021715865715E-2"/>
                  <c:y val="-6.00085996575887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069-4DCB-868B-C3BC9AE80B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9861707685524126E-2"/>
                  <c:y val="-1.77803258244707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069-4DCB-868B-C3BC9AE80B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setorial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setorial dinâmica'!$B$4:$B$9</c:f>
              <c:numCache>
                <c:formatCode>General</c:formatCode>
                <c:ptCount val="5"/>
                <c:pt idx="0">
                  <c:v>465</c:v>
                </c:pt>
                <c:pt idx="1">
                  <c:v>5643</c:v>
                </c:pt>
                <c:pt idx="2">
                  <c:v>1491</c:v>
                </c:pt>
                <c:pt idx="3">
                  <c:v>2910</c:v>
                </c:pt>
                <c:pt idx="4">
                  <c:v>7797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69-4DCB-868B-C3BC9AE80BB8}"/>
            </c:ext>
          </c:extLst>
        </c:ser>
        <c:ser>
          <c:idx val="1"/>
          <c:order val="1"/>
          <c:tx>
            <c:strRef>
              <c:f>'12m setorial dinâmica'!$C$3</c:f>
              <c:strCache>
                <c:ptCount val="1"/>
                <c:pt idx="0">
                  <c:v> Desligamentos 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8416787310364973E-3"/>
                  <c:y val="-0.1044594142187655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3069-4DCB-868B-C3BC9AE80B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03004343173143E-2"/>
                  <c:y val="-3.11155701928237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3069-4DCB-868B-C3BC9AE80B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0100144772438098E-3"/>
                  <c:y val="-6.00085996575887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069-4DCB-868B-C3BC9AE80B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206008686346277E-2"/>
                  <c:y val="-6.88987625698240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069-4DCB-868B-C3BC9AE80B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86170768552404E-2"/>
                  <c:y val="-2.66704887367061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069-4DCB-868B-C3BC9AE80B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setorial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setorial dinâmica'!$C$4:$C$9</c:f>
              <c:numCache>
                <c:formatCode>General</c:formatCode>
                <c:ptCount val="5"/>
                <c:pt idx="0">
                  <c:v>438</c:v>
                </c:pt>
                <c:pt idx="1">
                  <c:v>4538</c:v>
                </c:pt>
                <c:pt idx="2">
                  <c:v>2370</c:v>
                </c:pt>
                <c:pt idx="3">
                  <c:v>2760</c:v>
                </c:pt>
                <c:pt idx="4">
                  <c:v>6485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069-4DCB-868B-C3BC9AE80BB8}"/>
            </c:ext>
          </c:extLst>
        </c:ser>
        <c:ser>
          <c:idx val="2"/>
          <c:order val="2"/>
          <c:tx>
            <c:strRef>
              <c:f>'12m setorial dinâmica'!$D$3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9.346685969658413E-3"/>
                  <c:y val="-2.22254072805884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3069-4DCB-868B-C3BC9AE80B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515021715865715E-2"/>
                  <c:y val="-0.1000143327626479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069-4DCB-868B-C3BC9AE80B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6DE494DA-A959-4B72-8F40-02FBDCE2BD2C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069-4DCB-868B-C3BC9AE80BB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1.7525036193109522E-2"/>
                  <c:y val="-1.55577850964119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069-4DCB-868B-C3BC9AE80B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020028954487705E-2"/>
                  <c:y val="-3.55606516489415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069-4DCB-868B-C3BC9AE80B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setorial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setorial dinâmica'!$D$4:$D$9</c:f>
              <c:numCache>
                <c:formatCode>General</c:formatCode>
                <c:ptCount val="5"/>
                <c:pt idx="0">
                  <c:v>27</c:v>
                </c:pt>
                <c:pt idx="1">
                  <c:v>1105</c:v>
                </c:pt>
                <c:pt idx="2">
                  <c:v>-879</c:v>
                </c:pt>
                <c:pt idx="3">
                  <c:v>150</c:v>
                </c:pt>
                <c:pt idx="4">
                  <c:v>1312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069-4DCB-868B-C3BC9AE80B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53631952"/>
        <c:axId val="-1953617808"/>
      </c:barChart>
      <c:catAx>
        <c:axId val="-195363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53617808"/>
        <c:crosses val="autoZero"/>
        <c:auto val="1"/>
        <c:lblAlgn val="ctr"/>
        <c:lblOffset val="100"/>
        <c:noMultiLvlLbl val="0"/>
      </c:catAx>
      <c:valAx>
        <c:axId val="-195361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53631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celetista, admissões, desligamentos e saldo, Rio Grande, novembro de 2021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'Adm, desl e saldo'!$B$1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 e saldo'!$B$2</c:f>
              <c:numCache>
                <c:formatCode>#,##0</c:formatCode>
                <c:ptCount val="1"/>
                <c:pt idx="0">
                  <c:v>1529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C1-4C0D-BF1F-3F5B6364CF9B}"/>
            </c:ext>
          </c:extLst>
        </c:ser>
        <c:ser>
          <c:idx val="1"/>
          <c:order val="1"/>
          <c:tx>
            <c:strRef>
              <c:f>'Adm, desl e saldo'!$C$1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 e saldo'!$C$2</c:f>
              <c:numCache>
                <c:formatCode>#,##0</c:formatCode>
                <c:ptCount val="1"/>
                <c:pt idx="0">
                  <c:v>1281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4C1-4C0D-BF1F-3F5B6364CF9B}"/>
            </c:ext>
          </c:extLst>
        </c:ser>
        <c:ser>
          <c:idx val="2"/>
          <c:order val="2"/>
          <c:tx>
            <c:strRef>
              <c:f>'Adm, desl e saldo'!$D$1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 e saldo'!$D$2</c:f>
              <c:numCache>
                <c:formatCode>#,##0</c:formatCode>
                <c:ptCount val="1"/>
                <c:pt idx="0">
                  <c:v>248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C1-4C0D-BF1F-3F5B6364CF9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005877632"/>
        <c:axId val="-2005873824"/>
      </c:barChart>
      <c:catAx>
        <c:axId val="-20058776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005873824"/>
        <c:crosses val="autoZero"/>
        <c:auto val="1"/>
        <c:lblAlgn val="ctr"/>
        <c:lblOffset val="100"/>
        <c:noMultiLvlLbl val="0"/>
      </c:catAx>
      <c:valAx>
        <c:axId val="-2005873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005877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05874368"/>
        <c:axId val="-2005876000"/>
      </c:lineChart>
      <c:catAx>
        <c:axId val="-200587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005876000"/>
        <c:crosses val="autoZero"/>
        <c:auto val="1"/>
        <c:lblAlgn val="ctr"/>
        <c:lblOffset val="100"/>
        <c:noMultiLvlLbl val="0"/>
      </c:catAx>
      <c:valAx>
        <c:axId val="-200587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005874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005871104"/>
        <c:axId val="-2005868928"/>
      </c:barChart>
      <c:catAx>
        <c:axId val="-2005871104"/>
        <c:scaling>
          <c:orientation val="minMax"/>
        </c:scaling>
        <c:delete val="1"/>
        <c:axPos val="b"/>
        <c:majorTickMark val="none"/>
        <c:minorTickMark val="none"/>
        <c:tickLblPos val="nextTo"/>
        <c:crossAx val="-2005868928"/>
        <c:crosses val="autoZero"/>
        <c:auto val="1"/>
        <c:lblAlgn val="ctr"/>
        <c:lblOffset val="100"/>
        <c:noMultiLvlLbl val="0"/>
      </c:catAx>
      <c:valAx>
        <c:axId val="-200586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005871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celetista, admissões, desligamentos e saldo, Rio Grande, acumulado do ano de 2021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'acumulado do ano'!$H$1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ano'!$H$2</c:f>
              <c:numCache>
                <c:formatCode>#,##0</c:formatCode>
                <c:ptCount val="1"/>
                <c:pt idx="0">
                  <c:v>15857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BE-4DB3-94AC-5ABC9362BDA3}"/>
            </c:ext>
          </c:extLst>
        </c:ser>
        <c:ser>
          <c:idx val="1"/>
          <c:order val="1"/>
          <c:tx>
            <c:strRef>
              <c:f>'acumulado do ano'!$I$1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ano'!$I$2</c:f>
              <c:numCache>
                <c:formatCode>#,##0</c:formatCode>
                <c:ptCount val="1"/>
                <c:pt idx="0">
                  <c:v>14089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BE-4DB3-94AC-5ABC9362BDA3}"/>
            </c:ext>
          </c:extLst>
        </c:ser>
        <c:ser>
          <c:idx val="2"/>
          <c:order val="2"/>
          <c:tx>
            <c:strRef>
              <c:f>'acumulado do ano'!$J$1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ano'!$J$2</c:f>
              <c:numCache>
                <c:formatCode>#,##0</c:formatCode>
                <c:ptCount val="1"/>
                <c:pt idx="0">
                  <c:v>1768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4BE-4DB3-94AC-5ABC9362BD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005870016"/>
        <c:axId val="-2005870560"/>
      </c:barChart>
      <c:catAx>
        <c:axId val="-20058700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005870560"/>
        <c:crosses val="autoZero"/>
        <c:auto val="1"/>
        <c:lblAlgn val="ctr"/>
        <c:lblOffset val="100"/>
        <c:noMultiLvlLbl val="0"/>
      </c:catAx>
      <c:valAx>
        <c:axId val="-200587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005870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05865664"/>
        <c:axId val="-2005873280"/>
      </c:lineChart>
      <c:catAx>
        <c:axId val="-200586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005873280"/>
        <c:crosses val="autoZero"/>
        <c:auto val="1"/>
        <c:lblAlgn val="ctr"/>
        <c:lblOffset val="100"/>
        <c:noMultiLvlLbl val="0"/>
      </c:catAx>
      <c:valAx>
        <c:axId val="-2005873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005865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005866208"/>
        <c:axId val="-2005866752"/>
      </c:barChart>
      <c:catAx>
        <c:axId val="-2005866208"/>
        <c:scaling>
          <c:orientation val="minMax"/>
        </c:scaling>
        <c:delete val="1"/>
        <c:axPos val="b"/>
        <c:majorTickMark val="none"/>
        <c:minorTickMark val="none"/>
        <c:tickLblPos val="nextTo"/>
        <c:crossAx val="-2005866752"/>
        <c:crosses val="autoZero"/>
        <c:auto val="1"/>
        <c:lblAlgn val="ctr"/>
        <c:lblOffset val="100"/>
        <c:noMultiLvlLbl val="0"/>
      </c:catAx>
      <c:valAx>
        <c:axId val="-200586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2005866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celetista, admissões, desligamentos e saldo, Rio Grande, período de doze meses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8633506627315637E-2"/>
          <c:y val="0.1556222400481834"/>
          <c:w val="0.84147623192565957"/>
          <c:h val="0.81955762597283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'12m'!$G$1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'12m'!$G$2</c:f>
              <c:numCache>
                <c:formatCode>#,##0</c:formatCode>
                <c:ptCount val="1"/>
                <c:pt idx="0">
                  <c:v>18306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FB-472D-959C-8A937531CB83}"/>
            </c:ext>
          </c:extLst>
        </c:ser>
        <c:ser>
          <c:idx val="1"/>
          <c:order val="1"/>
          <c:tx>
            <c:strRef>
              <c:f>'12m'!$H$1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'12m'!$H$2</c:f>
              <c:numCache>
                <c:formatCode>#,##0</c:formatCode>
                <c:ptCount val="1"/>
                <c:pt idx="0">
                  <c:v>16591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9FB-472D-959C-8A937531CB83}"/>
            </c:ext>
          </c:extLst>
        </c:ser>
        <c:ser>
          <c:idx val="2"/>
          <c:order val="2"/>
          <c:tx>
            <c:strRef>
              <c:f>'12m'!$I$1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'12m'!$I$2</c:f>
              <c:numCache>
                <c:formatCode>#,##0</c:formatCode>
                <c:ptCount val="1"/>
                <c:pt idx="0">
                  <c:v>1715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9FB-472D-959C-8A937531CB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005879264"/>
        <c:axId val="-2005868384"/>
      </c:barChart>
      <c:catAx>
        <c:axId val="-2005879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005868384"/>
        <c:crosses val="autoZero"/>
        <c:auto val="1"/>
        <c:lblAlgn val="ctr"/>
        <c:lblOffset val="100"/>
        <c:noMultiLvlLbl val="0"/>
      </c:catAx>
      <c:valAx>
        <c:axId val="-2005868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200587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972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040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111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15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787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11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novembro DE 2021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400" dirty="0"/>
              <a:t>A conjuntura do emprego em RIO GRANDE-RS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dezembro de 2022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65314"/>
            <a:ext cx="11877870" cy="1194319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A</a:t>
            </a:r>
            <a:r>
              <a:rPr lang="pt-BR" sz="4800" dirty="0"/>
              <a:t> </a:t>
            </a:r>
            <a:r>
              <a:rPr lang="pt-BR" sz="4400" dirty="0"/>
              <a:t>conjuntura setorial do emprego EM novembro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492898"/>
            <a:ext cx="11877870" cy="51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Rio Grande no mês de novembro (+248 vínculos) foi puxado principalmente pelo setor do comércio (+229</a:t>
            </a:r>
            <a:r>
              <a:rPr lang="pt-BR" sz="3200" b="1" dirty="0"/>
              <a:t> </a:t>
            </a:r>
            <a:r>
              <a:rPr lang="pt-BR" sz="3200" dirty="0"/>
              <a:t>vínculos), seguido pelo setor de serviços (+105 vínculos) e pela agropecuária (+8 vínculos). O setor da indústria (</a:t>
            </a:r>
            <a:r>
              <a:rPr lang="pt-BR" sz="3200" dirty="0">
                <a:solidFill>
                  <a:srgbClr val="FF0000"/>
                </a:solidFill>
              </a:rPr>
              <a:t>-90 </a:t>
            </a:r>
            <a:r>
              <a:rPr lang="pt-BR" sz="3200" dirty="0"/>
              <a:t>vínculos) e da construção civil (</a:t>
            </a:r>
            <a:r>
              <a:rPr lang="pt-BR" sz="3200" dirty="0">
                <a:solidFill>
                  <a:srgbClr val="FF0000"/>
                </a:solidFill>
              </a:rPr>
              <a:t>-4</a:t>
            </a:r>
            <a:r>
              <a:rPr lang="pt-BR" sz="3200" dirty="0"/>
              <a:t> vínculos) apresentaram saldos negativos.</a:t>
            </a:r>
            <a:endParaRPr lang="pt-BR" sz="33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5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397714"/>
              </p:ext>
            </p:extLst>
          </p:nvPr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DC496120-3047-4F80-0003-39DE4B0239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775275"/>
              </p:ext>
            </p:extLst>
          </p:nvPr>
        </p:nvGraphicFramePr>
        <p:xfrm>
          <a:off x="650034" y="606489"/>
          <a:ext cx="10870164" cy="5714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08923"/>
            <a:ext cx="11849876" cy="528112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</a:t>
            </a:r>
            <a:r>
              <a:rPr lang="pt-BR" sz="3000" dirty="0"/>
              <a:t>O desempenho positivo do emprego formal no mercado de trabalho de Rio Grande no acumulado do ano (+1.768 vínculos) foi puxado principalmente pelo setor de serviços (+1.271 vínculos), seguido pelo setor do comércio (+706 vínculos) e pela indústria (+426 vínculos). O setor da agropecuária (+81 vínculos) também apresentou saldo positivo. O setor da construção (</a:t>
            </a:r>
            <a:r>
              <a:rPr lang="pt-BR" sz="3000" dirty="0">
                <a:solidFill>
                  <a:srgbClr val="FF0000"/>
                </a:solidFill>
              </a:rPr>
              <a:t>-716 </a:t>
            </a:r>
            <a:r>
              <a:rPr lang="pt-BR" sz="3000" dirty="0"/>
              <a:t>vínculos) apresentou saldo negativo.</a:t>
            </a:r>
            <a:endParaRPr lang="pt-BR" sz="30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4" y="62860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71655EBF-94A8-26B3-AE64-40162BB802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782485"/>
              </p:ext>
            </p:extLst>
          </p:nvPr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2E0F258D-4D83-A05A-C848-E31F5B0133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397448"/>
              </p:ext>
            </p:extLst>
          </p:nvPr>
        </p:nvGraphicFramePr>
        <p:xfrm>
          <a:off x="671802" y="606490"/>
          <a:ext cx="10870165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6" cy="51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Rio Grande no período de doze meses (+1.715 vínculos) foi puxado principalmente pelo setor de serviços (+1.312 vínculos), seguido pelo comércio (+1.105 vínculos) e pela a indústria (+150 vínculos). A agropecuária (+27 vínculos) também apresentou saldo positivo. Já a construção  (</a:t>
            </a:r>
            <a:r>
              <a:rPr lang="pt-BR" sz="3200" dirty="0">
                <a:solidFill>
                  <a:srgbClr val="FF0000"/>
                </a:solidFill>
              </a:rPr>
              <a:t>-879 </a:t>
            </a:r>
            <a:r>
              <a:rPr lang="pt-BR" sz="3200" dirty="0"/>
              <a:t>vínculos) apresentou saldo negativo. </a:t>
            </a:r>
            <a:endParaRPr lang="pt-BR" sz="36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51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4" y="631043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EB27B534-14E4-1D35-4564-BAA9DD61D6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782485"/>
              </p:ext>
            </p:extLst>
          </p:nvPr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A361CCD3-C7D6-D88F-F4C0-FC7A8E10BF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121072"/>
              </p:ext>
            </p:extLst>
          </p:nvPr>
        </p:nvGraphicFramePr>
        <p:xfrm>
          <a:off x="671801" y="606489"/>
          <a:ext cx="10870163" cy="5714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1093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>
              <a:buNone/>
            </a:pPr>
            <a:r>
              <a:rPr lang="pt-BR" sz="3200" dirty="0"/>
              <a:t>Dados coletados em 09/12/2022.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Fundador:</a:t>
            </a:r>
          </a:p>
          <a:p>
            <a:pPr marL="0" indent="0">
              <a:buNone/>
            </a:pPr>
            <a:r>
              <a:rPr lang="pt-BR" sz="2300" b="1" dirty="0"/>
              <a:t>Prof. Francisco E. Beckenkamp </a:t>
            </a:r>
            <a:r>
              <a:rPr lang="pt-BR" sz="2300" b="1" dirty="0" smtClean="0"/>
              <a:t>Vargas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 err="1"/>
              <a:t>Attila</a:t>
            </a:r>
            <a:r>
              <a:rPr lang="pt-BR" sz="2300" b="1" dirty="0"/>
              <a:t> Magno e </a:t>
            </a:r>
            <a:r>
              <a:rPr lang="pt-BR" sz="2300" b="1"/>
              <a:t>Silva </a:t>
            </a:r>
            <a:r>
              <a:rPr lang="pt-BR" sz="2300" b="1" smtClean="0"/>
              <a:t>Barbosa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Coordenadora adjunta:</a:t>
            </a:r>
          </a:p>
          <a:p>
            <a:pPr marL="0" indent="0">
              <a:buNone/>
            </a:pPr>
            <a:r>
              <a:rPr lang="pt-BR" sz="2300" b="1" dirty="0"/>
              <a:t>Prof.ª Ana Paula F. D’Avila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novembro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06286"/>
            <a:ext cx="11792932" cy="53867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endParaRPr lang="pt-BR" sz="28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E162627-21E9-AA47-2020-1E226FAA16CC}"/>
              </a:ext>
            </a:extLst>
          </p:cNvPr>
          <p:cNvSpPr txBox="1"/>
          <p:nvPr/>
        </p:nvSpPr>
        <p:spPr>
          <a:xfrm>
            <a:off x="464866" y="1058780"/>
            <a:ext cx="11259121" cy="5185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dirty="0"/>
              <a:t>Segundo o Novo CAGED (Cadastro Geral de Empregados e Desempregados) da Secretaria Especial de Previdência e Trabalho do Ministério da Economia, no mês de novembro de 2021 ocorreram, em Rio Grande, 1.529 admissões e 1.281 desligamentos, resultando em um saldo de +248 vínculos formais de emprego celetista. Com isso, a taxa de variação do emprego formal foi de +0,68%, com o estoque passando de 36.327 vínculos, em outubro, para 36.575 vínculos, em novembro de 2021. 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9614" y="62420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B3CED1A6-7D86-434E-9C2E-AF10BD93E3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239633"/>
              </p:ext>
            </p:extLst>
          </p:nvPr>
        </p:nvGraphicFramePr>
        <p:xfrm>
          <a:off x="678287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0E652B75-7D03-A8DE-08A1-B50B022D26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3312040"/>
              </p:ext>
            </p:extLst>
          </p:nvPr>
        </p:nvGraphicFramePr>
        <p:xfrm>
          <a:off x="678287" y="613507"/>
          <a:ext cx="10916816" cy="5628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7152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604865"/>
            <a:ext cx="11752571" cy="490690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 acumulado do ano, ocorreram, em Rio Grande, 15.857 admissões e 14.089 desligamentos, o que resultou em um saldo de +1.768 vínculos formais de emprego.  Nesse período, o estoque passou de 34.801 vínculos, em dezembro de 2020, para 36.575 vínculos, em novembro de 2021, o que corresponde a uma taxa de variação de +5,08%.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9614" y="62420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B3CED1A6-7D86-434E-9C2E-AF10BD93E38E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7E390F1C-28BD-D43F-DF14-F274E1681D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972075"/>
              </p:ext>
            </p:extLst>
          </p:nvPr>
        </p:nvGraphicFramePr>
        <p:xfrm>
          <a:off x="678287" y="613507"/>
          <a:ext cx="10835426" cy="5628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2341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464906"/>
            <a:ext cx="11752571" cy="520648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Nos últimos doze meses, ocorreram, em Rio Grande, 18.306 admissões e 16.591 desligamentos, o que resultou em um saldo positivo de +1.715 vínculos formais de emprego. Nesse período, o estoque passou de 34.993 vínculos, em novembro de 2020, para 36.575 vínculos, em novembro de 2021, o que corresponde a uma taxa de variação de +4,90%.</a:t>
            </a:r>
          </a:p>
        </p:txBody>
      </p:sp>
    </p:spTree>
    <p:extLst>
      <p:ext uri="{BB962C8B-B14F-4D97-AF65-F5344CB8AC3E}">
        <p14:creationId xmlns:p14="http://schemas.microsoft.com/office/powerpoint/2010/main" val="28213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9614" y="62420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946426"/>
              </p:ext>
            </p:extLst>
          </p:nvPr>
        </p:nvGraphicFramePr>
        <p:xfrm>
          <a:off x="678286" y="485192"/>
          <a:ext cx="10876122" cy="5628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B3CED1A6-7D86-434E-9C2E-AF10BD93E3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306625"/>
              </p:ext>
            </p:extLst>
          </p:nvPr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C1904024-2151-5AFD-1C43-1641BE4AC1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351499"/>
              </p:ext>
            </p:extLst>
          </p:nvPr>
        </p:nvGraphicFramePr>
        <p:xfrm>
          <a:off x="637591" y="613507"/>
          <a:ext cx="10916816" cy="5628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062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61384" y="6335486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3B4878FB-DF37-C46C-6740-3B8A2940B4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0545361"/>
              </p:ext>
            </p:extLst>
          </p:nvPr>
        </p:nvGraphicFramePr>
        <p:xfrm>
          <a:off x="637592" y="568011"/>
          <a:ext cx="10916816" cy="572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00A8A986-22FD-7357-3290-7FB40825DC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0147515"/>
              </p:ext>
            </p:extLst>
          </p:nvPr>
        </p:nvGraphicFramePr>
        <p:xfrm>
          <a:off x="637591" y="568009"/>
          <a:ext cx="10916816" cy="576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62586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684323"/>
              </p:ext>
            </p:extLst>
          </p:nvPr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1239320"/>
              </p:ext>
            </p:extLst>
          </p:nvPr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7C11F4B3-8F42-6A24-3A9C-9EABAD4006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417471"/>
              </p:ext>
            </p:extLst>
          </p:nvPr>
        </p:nvGraphicFramePr>
        <p:xfrm>
          <a:off x="678285" y="613507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514</Words>
  <Application>Microsoft Office PowerPoint</Application>
  <PresentationFormat>Widescreen</PresentationFormat>
  <Paragraphs>126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11 novembro DE 2021 A conjuntura do emprego em RIO GRANDE-RS</vt:lpstr>
      <vt:lpstr>A conjuntura do emprego em novembro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novembro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2023-05-03T13:52:40Z</dcterms:modified>
</cp:coreProperties>
</file>