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2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5" r:id="rId8"/>
    <p:sldId id="326" r:id="rId9"/>
    <p:sldId id="327" r:id="rId10"/>
    <p:sldId id="294" r:id="rId11"/>
    <p:sldId id="329" r:id="rId12"/>
    <p:sldId id="315" r:id="rId13"/>
    <p:sldId id="328" r:id="rId14"/>
    <p:sldId id="321" r:id="rId15"/>
    <p:sldId id="330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>
        <p:scale>
          <a:sx n="50" d="100"/>
          <a:sy n="50" d="100"/>
        </p:scale>
        <p:origin x="780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NOVEMBRO%202021\Novembro%20dados%202021%20Pelotas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NOVEMBRO%202021\Novembro%20dados%202021%20Pelotas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NOVEMBRO%202021\Novembro%20dados%202021%20Pelotas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NOVEMBRO%202021\Novembro%20dados%202021%20Pelotas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NOVEMBRO%202021\Novembro%20dados%202021%20Pelotas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NOVEMBRO%202021\Novembro%20dados%202021%20Pelota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NOVEMBRO%202021\Novembro%20dados%202021%20Pelotas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NOVEMBRO%202021\Novembro%20dados%202021%20Pelotas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7938880"/>
        <c:axId val="157939424"/>
      </c:lineChart>
      <c:catAx>
        <c:axId val="15793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7939424"/>
        <c:crosses val="autoZero"/>
        <c:auto val="1"/>
        <c:lblAlgn val="ctr"/>
        <c:lblOffset val="100"/>
        <c:noMultiLvlLbl val="0"/>
      </c:catAx>
      <c:valAx>
        <c:axId val="15793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793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809776"/>
        <c:axId val="163805968"/>
      </c:lineChart>
      <c:catAx>
        <c:axId val="16380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5968"/>
        <c:crosses val="autoZero"/>
        <c:auto val="1"/>
        <c:lblAlgn val="ctr"/>
        <c:lblOffset val="100"/>
        <c:noMultiLvlLbl val="0"/>
      </c:catAx>
      <c:valAx>
        <c:axId val="16380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800528"/>
        <c:axId val="16380705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6380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7056"/>
        <c:crosses val="autoZero"/>
        <c:auto val="1"/>
        <c:lblAlgn val="ctr"/>
        <c:lblOffset val="100"/>
        <c:noMultiLvlLbl val="0"/>
      </c:catAx>
      <c:valAx>
        <c:axId val="16380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052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Evolução mensal dos saldos do emprego formal celetista, Pelotas, novembro de 2020 a novembro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682953426754663E-2"/>
          <c:y val="0.18564055583694863"/>
          <c:w val="0.94027757281738877"/>
          <c:h val="0.62891937721597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'12m'!$B$25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EE-4BE2-9C62-4A4F6B17DBC2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EE-4BE2-9C62-4A4F6B17DBC2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358ACCAE-28DE-4335-B752-CA463CD4B68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BEE-4BE2-9C62-4A4F6B17DBC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F6FF0A0-593D-4AAF-9547-287B34A318D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BEE-4BE2-9C62-4A4F6B17DBC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'12m'!$A$26:$A$38</c:f>
              <c:numCache>
                <c:formatCode>mmm\-yy</c:formatCode>
                <c:ptCount val="13"/>
                <c:pt idx="0">
                  <c:v>44136</c:v>
                </c:pt>
                <c:pt idx="1">
                  <c:v>44166</c:v>
                </c:pt>
                <c:pt idx="2">
                  <c:v>44197</c:v>
                </c:pt>
                <c:pt idx="3">
                  <c:v>44228</c:v>
                </c:pt>
                <c:pt idx="4">
                  <c:v>44256</c:v>
                </c:pt>
                <c:pt idx="5">
                  <c:v>44287</c:v>
                </c:pt>
                <c:pt idx="6">
                  <c:v>44317</c:v>
                </c:pt>
                <c:pt idx="7">
                  <c:v>44348</c:v>
                </c:pt>
                <c:pt idx="8">
                  <c:v>44378</c:v>
                </c:pt>
                <c:pt idx="9">
                  <c:v>44409</c:v>
                </c:pt>
                <c:pt idx="10">
                  <c:v>44440</c:v>
                </c:pt>
                <c:pt idx="11">
                  <c:v>44470</c:v>
                </c:pt>
                <c:pt idx="12">
                  <c:v>44501</c:v>
                </c:pt>
              </c:numCache>
            </c:numRef>
          </c:cat>
          <c:val>
            <c:numRef>
              <c:f>'12m'!$B$26:$B$38</c:f>
              <c:numCache>
                <c:formatCode>General</c:formatCode>
                <c:ptCount val="13"/>
                <c:pt idx="0" formatCode="#,##0">
                  <c:v>1393</c:v>
                </c:pt>
                <c:pt idx="1">
                  <c:v>-456</c:v>
                </c:pt>
                <c:pt idx="2">
                  <c:v>-452</c:v>
                </c:pt>
                <c:pt idx="3">
                  <c:v>626</c:v>
                </c:pt>
                <c:pt idx="4">
                  <c:v>280</c:v>
                </c:pt>
                <c:pt idx="5">
                  <c:v>75</c:v>
                </c:pt>
                <c:pt idx="6">
                  <c:v>45</c:v>
                </c:pt>
                <c:pt idx="7">
                  <c:v>381</c:v>
                </c:pt>
                <c:pt idx="8">
                  <c:v>215</c:v>
                </c:pt>
                <c:pt idx="9">
                  <c:v>341</c:v>
                </c:pt>
                <c:pt idx="10">
                  <c:v>226</c:v>
                </c:pt>
                <c:pt idx="11">
                  <c:v>434</c:v>
                </c:pt>
                <c:pt idx="12" formatCode="#,##0">
                  <c:v>1875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EE-4BE2-9C62-4A4F6B17DB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807600"/>
        <c:axId val="163804336"/>
      </c:barChart>
      <c:dateAx>
        <c:axId val="1638076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3804336"/>
        <c:crosses val="autoZero"/>
        <c:auto val="1"/>
        <c:lblOffset val="100"/>
        <c:baseTimeUnit val="months"/>
      </c:dateAx>
      <c:valAx>
        <c:axId val="16380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380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801072"/>
        <c:axId val="163796720"/>
      </c:lineChart>
      <c:catAx>
        <c:axId val="16380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796720"/>
        <c:crosses val="autoZero"/>
        <c:auto val="1"/>
        <c:lblAlgn val="ctr"/>
        <c:lblOffset val="100"/>
        <c:noMultiLvlLbl val="0"/>
      </c:catAx>
      <c:valAx>
        <c:axId val="16379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804880"/>
        <c:axId val="16380814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6380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8144"/>
        <c:crosses val="autoZero"/>
        <c:auto val="1"/>
        <c:lblAlgn val="ctr"/>
        <c:lblOffset val="100"/>
        <c:noMultiLvlLbl val="0"/>
      </c:catAx>
      <c:valAx>
        <c:axId val="16380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488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Evolução mensal dos estoques de emprego formal celetista, Pelotas, novembro de 2020 a novembro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'12m'!$B$45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FF-4F1F-B629-48FA61771A8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FF-4F1F-B629-48FA61771A8C}"/>
              </c:ext>
            </c:extLst>
          </c:dPt>
          <c:dLbls>
            <c:dLbl>
              <c:idx val="0"/>
              <c:layout>
                <c:manualLayout>
                  <c:x val="5.8604064113399936E-3"/>
                  <c:y val="-0.103747390554228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720812822679976E-3"/>
                  <c:y val="-3.60860488884271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162438468040358E-3"/>
                  <c:y val="-0.16013184194239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162438468039929E-3"/>
                  <c:y val="-2.0298402499740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604064113400309E-3"/>
                  <c:y val="-0.135322683331601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441625645359951E-3"/>
                  <c:y val="-3.1575292777373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5162438468039929E-3"/>
                  <c:y val="-0.1488549516647620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720812822679976E-3"/>
                  <c:y val="-9.02151222210687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883251290720761E-3"/>
                  <c:y val="-0.135322683331601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2.25537805552669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5162438468039929E-3"/>
                  <c:y val="-0.17366411027555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1720812822679976E-3"/>
                  <c:y val="-2.0298402499740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2822679976E-3"/>
                  <c:y val="-4.5107561110533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7FF-4F1F-B629-48FA61771A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'12m'!$A$46:$A$58</c:f>
              <c:numCache>
                <c:formatCode>mmm\-yy</c:formatCode>
                <c:ptCount val="13"/>
                <c:pt idx="0">
                  <c:v>44136</c:v>
                </c:pt>
                <c:pt idx="1">
                  <c:v>44166</c:v>
                </c:pt>
                <c:pt idx="2">
                  <c:v>44197</c:v>
                </c:pt>
                <c:pt idx="3">
                  <c:v>44228</c:v>
                </c:pt>
                <c:pt idx="4">
                  <c:v>44256</c:v>
                </c:pt>
                <c:pt idx="5">
                  <c:v>44287</c:v>
                </c:pt>
                <c:pt idx="6">
                  <c:v>44317</c:v>
                </c:pt>
                <c:pt idx="7">
                  <c:v>44348</c:v>
                </c:pt>
                <c:pt idx="8">
                  <c:v>44378</c:v>
                </c:pt>
                <c:pt idx="9">
                  <c:v>44409</c:v>
                </c:pt>
                <c:pt idx="10">
                  <c:v>44440</c:v>
                </c:pt>
                <c:pt idx="11">
                  <c:v>44470</c:v>
                </c:pt>
                <c:pt idx="12">
                  <c:v>44501</c:v>
                </c:pt>
              </c:numCache>
            </c:numRef>
          </c:cat>
          <c:val>
            <c:numRef>
              <c:f>'12m'!$B$46:$B$58</c:f>
              <c:numCache>
                <c:formatCode>#,##0</c:formatCode>
                <c:ptCount val="13"/>
                <c:pt idx="0">
                  <c:v>57237</c:v>
                </c:pt>
                <c:pt idx="1">
                  <c:v>56781</c:v>
                </c:pt>
                <c:pt idx="2">
                  <c:v>56332</c:v>
                </c:pt>
                <c:pt idx="3">
                  <c:v>56958</c:v>
                </c:pt>
                <c:pt idx="4">
                  <c:v>57238</c:v>
                </c:pt>
                <c:pt idx="5">
                  <c:v>57313</c:v>
                </c:pt>
                <c:pt idx="6">
                  <c:v>57358</c:v>
                </c:pt>
                <c:pt idx="7">
                  <c:v>57728</c:v>
                </c:pt>
                <c:pt idx="8">
                  <c:v>57943</c:v>
                </c:pt>
                <c:pt idx="9">
                  <c:v>58284</c:v>
                </c:pt>
                <c:pt idx="10">
                  <c:v>58510</c:v>
                </c:pt>
                <c:pt idx="11">
                  <c:v>58944</c:v>
                </c:pt>
                <c:pt idx="12">
                  <c:v>60819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7FF-4F1F-B629-48FA61771A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797264"/>
        <c:axId val="163797808"/>
      </c:barChart>
      <c:dateAx>
        <c:axId val="1637972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3797808"/>
        <c:crosses val="autoZero"/>
        <c:auto val="1"/>
        <c:lblOffset val="100"/>
        <c:baseTimeUnit val="months"/>
      </c:dateAx>
      <c:valAx>
        <c:axId val="16379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379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798352"/>
        <c:axId val="163798896"/>
      </c:lineChart>
      <c:catAx>
        <c:axId val="16379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798896"/>
        <c:crosses val="autoZero"/>
        <c:auto val="1"/>
        <c:lblAlgn val="ctr"/>
        <c:lblOffset val="100"/>
        <c:noMultiLvlLbl val="0"/>
      </c:catAx>
      <c:valAx>
        <c:axId val="16379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79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799440"/>
        <c:axId val="16380161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6379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1616"/>
        <c:crosses val="autoZero"/>
        <c:auto val="1"/>
        <c:lblAlgn val="ctr"/>
        <c:lblOffset val="100"/>
        <c:noMultiLvlLbl val="0"/>
      </c:catAx>
      <c:valAx>
        <c:axId val="16380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79944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novembro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0013836095245718E-2"/>
          <c:y val="0.24266185117487724"/>
          <c:w val="0.76538340390277193"/>
          <c:h val="0.6620343984672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nov'!$B$1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548730566871061E-2"/>
                  <c:y val="-4.47488383360126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0324870445807076E-3"/>
                  <c:y val="-4.25113964192120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324870445807076E-3"/>
                  <c:y val="-5.81734898368164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022841093387462E-2"/>
                  <c:y val="-1.34246515008038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25113964192120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nov'!$A$2:$A$6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nov'!$B$2:$B$6</c:f>
              <c:numCache>
                <c:formatCode>General</c:formatCode>
                <c:ptCount val="5"/>
                <c:pt idx="0">
                  <c:v>15</c:v>
                </c:pt>
                <c:pt idx="1">
                  <c:v>927</c:v>
                </c:pt>
                <c:pt idx="2">
                  <c:v>346</c:v>
                </c:pt>
                <c:pt idx="3" formatCode="#,##0">
                  <c:v>1651</c:v>
                </c:pt>
                <c:pt idx="4" formatCode="#,##0">
                  <c:v>1027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BE-4CD9-966D-70BADCB307BC}"/>
            </c:ext>
          </c:extLst>
        </c:ser>
        <c:ser>
          <c:idx val="1"/>
          <c:order val="1"/>
          <c:tx>
            <c:strRef>
              <c:f>'setorial nov'!$C$1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5162435222903538E-3"/>
                  <c:y val="-9.17351185888260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925379959645339E-2"/>
                  <c:y val="-2.6849303001607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441623481935691E-2"/>
                  <c:y val="-2.68493030016076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441623481935689E-3"/>
                  <c:y val="-8.72602347552246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ysClr val="windowText" lastClr="000000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defRPr>
                    </a:pPr>
                    <a:fld id="{CE531630-9F32-4801-8E91-1E2BFE24161F}" type="VALUE">
                      <a:rPr lang="en-US" sz="2000"/>
                      <a:pPr>
                        <a:defRPr sz="2400" b="1"/>
                      </a:pPr>
                      <a:t>[VALOR]</a:t>
                    </a:fld>
                    <a:endParaRPr lang="pt-B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01BE-4CD9-966D-70BADCB307BC}"/>
                </c:ext>
                <c:ext xmlns:c15="http://schemas.microsoft.com/office/drawing/2012/chart" uri="{CE6537A1-D6FC-4f65-9D91-7224C49458BB}">
                  <c15:layout>
                    <c:manualLayout>
                      <c:w val="5.3587551279704992E-2"/>
                      <c:h val="2.950075976128080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6409136437354897E-2"/>
                  <c:y val="-2.68493030016076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nov'!$A$2:$A$6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nov'!$C$2:$C$6</c:f>
              <c:numCache>
                <c:formatCode>#,##0</c:formatCode>
                <c:ptCount val="5"/>
                <c:pt idx="0" formatCode="General">
                  <c:v>9</c:v>
                </c:pt>
                <c:pt idx="1">
                  <c:v>664</c:v>
                </c:pt>
                <c:pt idx="2" formatCode="General">
                  <c:v>329</c:v>
                </c:pt>
                <c:pt idx="3">
                  <c:v>359</c:v>
                </c:pt>
                <c:pt idx="4" formatCode="General">
                  <c:v>730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BE-4CD9-966D-70BADCB307BC}"/>
            </c:ext>
          </c:extLst>
        </c:ser>
        <c:ser>
          <c:idx val="2"/>
          <c:order val="2"/>
          <c:tx>
            <c:strRef>
              <c:f>'setorial nov'!$D$1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9.3766493927742549E-3"/>
                  <c:y val="-2.68493030016076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045682186774917E-3"/>
                  <c:y val="-2.68493030016076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64974089161415E-2"/>
                  <c:y val="-2.90867449184082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925379959645339E-2"/>
                  <c:y val="-5.81734898368165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720811740967845E-2"/>
                  <c:y val="-1.56620934176044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01BE-4CD9-966D-70BADCB307B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nov'!$A$2:$A$6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nov'!$D$2:$D$6</c:f>
              <c:numCache>
                <c:formatCode>General</c:formatCode>
                <c:ptCount val="5"/>
                <c:pt idx="0">
                  <c:v>6</c:v>
                </c:pt>
                <c:pt idx="1">
                  <c:v>263</c:v>
                </c:pt>
                <c:pt idx="2">
                  <c:v>17</c:v>
                </c:pt>
                <c:pt idx="3" formatCode="#,##0">
                  <c:v>1292</c:v>
                </c:pt>
                <c:pt idx="4">
                  <c:v>297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BE-4CD9-966D-70BADCB307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326112"/>
        <c:axId val="201334272"/>
      </c:barChart>
      <c:catAx>
        <c:axId val="20132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1334272"/>
        <c:crosses val="autoZero"/>
        <c:auto val="1"/>
        <c:lblAlgn val="ctr"/>
        <c:lblOffset val="100"/>
        <c:noMultiLvlLbl val="0"/>
      </c:catAx>
      <c:valAx>
        <c:axId val="20133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132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1323392"/>
        <c:axId val="201333184"/>
      </c:lineChart>
      <c:catAx>
        <c:axId val="20132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1333184"/>
        <c:crosses val="autoZero"/>
        <c:auto val="1"/>
        <c:lblAlgn val="ctr"/>
        <c:lblOffset val="100"/>
        <c:noMultiLvlLbl val="0"/>
      </c:catAx>
      <c:valAx>
        <c:axId val="20133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132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939968"/>
        <c:axId val="15794432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5793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7944320"/>
        <c:crosses val="autoZero"/>
        <c:auto val="1"/>
        <c:lblAlgn val="ctr"/>
        <c:lblOffset val="100"/>
        <c:noMultiLvlLbl val="0"/>
      </c:catAx>
      <c:valAx>
        <c:axId val="15794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793996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333728"/>
        <c:axId val="20132393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20133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1323936"/>
        <c:crosses val="autoZero"/>
        <c:auto val="1"/>
        <c:lblAlgn val="ctr"/>
        <c:lblOffset val="100"/>
        <c:noMultiLvlLbl val="0"/>
      </c:catAx>
      <c:valAx>
        <c:axId val="20132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133372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[Novembro dados 2021 Pelotas.xls]setorial dinâmico acumulado ano!Tabela dinâmica1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acumulado do ano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733592224838027E-2"/>
          <c:y val="0.22656409136234601"/>
          <c:w val="0.75004732162378096"/>
          <c:h val="0.67736816915690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dinâmico acumulado ano'!$B$3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5237055263258199E-2"/>
                  <c:y val="-4.51075611105340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785785830129259E-2"/>
                  <c:y val="-5.18736952771140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237055263258199E-2"/>
                  <c:y val="-5.41290733326408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162435222904397E-3"/>
                  <c:y val="-3.3830670832900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0324870445807076E-3"/>
                  <c:y val="-1.3532268333160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dinâmico acumulado ano'!$A$4:$A$9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dinâmico acumulado ano'!$B$4:$B$9</c:f>
              <c:numCache>
                <c:formatCode>General</c:formatCode>
                <c:ptCount val="5"/>
                <c:pt idx="0">
                  <c:v>105</c:v>
                </c:pt>
                <c:pt idx="1">
                  <c:v>7877</c:v>
                </c:pt>
                <c:pt idx="2">
                  <c:v>4189</c:v>
                </c:pt>
                <c:pt idx="3">
                  <c:v>4544</c:v>
                </c:pt>
                <c:pt idx="4">
                  <c:v>9276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35-46DA-8A82-1146C86514C4}"/>
            </c:ext>
          </c:extLst>
        </c:ser>
        <c:ser>
          <c:idx val="1"/>
          <c:order val="1"/>
          <c:tx>
            <c:strRef>
              <c:f>'setorial dinâmico acumulado ano'!$C$3</c:f>
              <c:strCache>
                <c:ptCount val="1"/>
                <c:pt idx="0">
                  <c:v> 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6883246963871378E-3"/>
                  <c:y val="-9.24705002765946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441623481935649E-2"/>
                  <c:y val="-2.48091586107936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613704656032388E-2"/>
                  <c:y val="-5.1873695277114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26954230783882E-2"/>
                  <c:y val="-4.05968049994805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8129948178322744E-2"/>
                  <c:y val="-1.8043024444213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dinâmico acumulado ano'!$A$4:$A$9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dinâmico acumulado ano'!$C$4:$C$9</c:f>
              <c:numCache>
                <c:formatCode>General</c:formatCode>
                <c:ptCount val="5"/>
                <c:pt idx="0">
                  <c:v>107</c:v>
                </c:pt>
                <c:pt idx="1">
                  <c:v>7204</c:v>
                </c:pt>
                <c:pt idx="2">
                  <c:v>3351</c:v>
                </c:pt>
                <c:pt idx="3">
                  <c:v>3581</c:v>
                </c:pt>
                <c:pt idx="4">
                  <c:v>7702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35-46DA-8A82-1146C86514C4}"/>
            </c:ext>
          </c:extLst>
        </c:ser>
        <c:ser>
          <c:idx val="2"/>
          <c:order val="2"/>
          <c:tx>
            <c:strRef>
              <c:f>'setorial dinâmico acumulado ano'!$D$3</c:f>
              <c:strCache>
                <c:ptCount val="1"/>
                <c:pt idx="0">
                  <c:v> 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057AF6E-BC54-4C9B-9C0B-5BB437C96CE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35-46DA-8A82-1146C86514C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2045682186774917E-3"/>
                  <c:y val="-3.83414269439538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766493927742757E-3"/>
                  <c:y val="-2.7064536666320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409136437354983E-2"/>
                  <c:y val="-3.1575292777373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581217611451767E-2"/>
                  <c:y val="-2.480915861079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735-46DA-8A82-1146C86514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dinâmico acumulado ano'!$A$4:$A$9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dinâmico acumulado ano'!$D$4:$D$9</c:f>
              <c:numCache>
                <c:formatCode>General</c:formatCode>
                <c:ptCount val="5"/>
                <c:pt idx="0">
                  <c:v>-2</c:v>
                </c:pt>
                <c:pt idx="1">
                  <c:v>673</c:v>
                </c:pt>
                <c:pt idx="2">
                  <c:v>838</c:v>
                </c:pt>
                <c:pt idx="3">
                  <c:v>963</c:v>
                </c:pt>
                <c:pt idx="4">
                  <c:v>1574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35-46DA-8A82-1146C86514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326656"/>
        <c:axId val="201328288"/>
      </c:barChart>
      <c:catAx>
        <c:axId val="20132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1328288"/>
        <c:crosses val="autoZero"/>
        <c:auto val="1"/>
        <c:lblAlgn val="ctr"/>
        <c:lblOffset val="100"/>
        <c:noMultiLvlLbl val="0"/>
      </c:catAx>
      <c:valAx>
        <c:axId val="20132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132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472112451129063"/>
          <c:y val="0.40310567334134256"/>
          <c:w val="0.19410679431461256"/>
          <c:h val="0.29405139598134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1319040"/>
        <c:axId val="201324480"/>
      </c:lineChart>
      <c:catAx>
        <c:axId val="20131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1324480"/>
        <c:crosses val="autoZero"/>
        <c:auto val="1"/>
        <c:lblAlgn val="ctr"/>
        <c:lblOffset val="100"/>
        <c:noMultiLvlLbl val="0"/>
      </c:catAx>
      <c:valAx>
        <c:axId val="20132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131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322848"/>
        <c:axId val="20133100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20132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1331008"/>
        <c:crosses val="autoZero"/>
        <c:auto val="1"/>
        <c:lblAlgn val="ctr"/>
        <c:lblOffset val="100"/>
        <c:noMultiLvlLbl val="0"/>
      </c:catAx>
      <c:valAx>
        <c:axId val="20133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132284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[Novembro dados 2021 Pelotas.xls]12m setorial dinâmica!Tabela dinâmica2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período de doze meses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 setorial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5237056669483969E-2"/>
                  <c:y val="-7.83104394950993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129950774431964E-2"/>
                  <c:y val="-4.6986263697059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162438468040358E-3"/>
                  <c:y val="-6.04109104676480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237056669483969E-2"/>
                  <c:y val="-3.57990580549025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10.589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dinâmica'!$B$4:$B$9</c:f>
              <c:numCache>
                <c:formatCode>General</c:formatCode>
                <c:ptCount val="5"/>
                <c:pt idx="0">
                  <c:v>124</c:v>
                </c:pt>
                <c:pt idx="1">
                  <c:v>9368</c:v>
                </c:pt>
                <c:pt idx="2">
                  <c:v>4615</c:v>
                </c:pt>
                <c:pt idx="3">
                  <c:v>6421</c:v>
                </c:pt>
                <c:pt idx="4">
                  <c:v>10589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D3-4317-8240-100CF09C58BA}"/>
            </c:ext>
          </c:extLst>
        </c:ser>
        <c:ser>
          <c:idx val="1"/>
          <c:order val="1"/>
          <c:tx>
            <c:strRef>
              <c:f>'12m setorial dinâmica'!$C$3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32009026577453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097463080823955E-2"/>
                  <c:y val="-6.04109104676480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646194621235933E-2"/>
                  <c:y val="-4.47488225686283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269544363091868E-2"/>
                  <c:y val="-3.80364991833340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269544363091781E-2"/>
                  <c:y val="-1.56620878990198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dinâmica'!$C$4:$C$9</c:f>
              <c:numCache>
                <c:formatCode>General</c:formatCode>
                <c:ptCount val="5"/>
                <c:pt idx="0">
                  <c:v>124</c:v>
                </c:pt>
                <c:pt idx="1">
                  <c:v>8293</c:v>
                </c:pt>
                <c:pt idx="2">
                  <c:v>3764</c:v>
                </c:pt>
                <c:pt idx="3">
                  <c:v>4935</c:v>
                </c:pt>
                <c:pt idx="4">
                  <c:v>9018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D3-4317-8240-100CF09C58BA}"/>
            </c:ext>
          </c:extLst>
        </c:ser>
        <c:ser>
          <c:idx val="2"/>
          <c:order val="2"/>
          <c:tx>
            <c:strRef>
              <c:f>'12m setorial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9.3766502581439804E-3"/>
                  <c:y val="-4.6986263697059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237056669483969E-2"/>
                  <c:y val="-4.2511381440196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957869492163944E-2"/>
                  <c:y val="-6.48857927245110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409137951752053E-2"/>
                  <c:y val="-3.35616169264712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8D3-4317-8240-100CF09C58B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dinâmica'!$D$4:$D$9</c:f>
              <c:numCache>
                <c:formatCode>General</c:formatCode>
                <c:ptCount val="5"/>
                <c:pt idx="0">
                  <c:v>0</c:v>
                </c:pt>
                <c:pt idx="1">
                  <c:v>1075</c:v>
                </c:pt>
                <c:pt idx="2">
                  <c:v>851</c:v>
                </c:pt>
                <c:pt idx="3">
                  <c:v>1486</c:v>
                </c:pt>
                <c:pt idx="4">
                  <c:v>1571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D3-4317-8240-100CF09C58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327744"/>
        <c:axId val="201327200"/>
      </c:barChart>
      <c:catAx>
        <c:axId val="20132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1327200"/>
        <c:crosses val="autoZero"/>
        <c:auto val="1"/>
        <c:lblAlgn val="ctr"/>
        <c:lblOffset val="100"/>
        <c:noMultiLvlLbl val="0"/>
      </c:catAx>
      <c:valAx>
        <c:axId val="20132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132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>
                <a:effectLst/>
              </a:rPr>
              <a:t>Movimentação do emprego formal celetista, admissões, desligamentos e saldo, Pelotas, novembro de 2021</a:t>
            </a:r>
            <a:endParaRPr lang="pt-BR" sz="20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saldo'!$B$2</c:f>
              <c:numCache>
                <c:formatCode>#,##0</c:formatCode>
                <c:ptCount val="1"/>
                <c:pt idx="0">
                  <c:v>3966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29-437A-94B7-AC674C55FC05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saldo'!$C$2</c:f>
              <c:numCache>
                <c:formatCode>#,##0</c:formatCode>
                <c:ptCount val="1"/>
                <c:pt idx="0">
                  <c:v>2091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29-437A-94B7-AC674C55FC05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saldo'!$D$2</c:f>
              <c:numCache>
                <c:formatCode>#,##0</c:formatCode>
                <c:ptCount val="1"/>
                <c:pt idx="0">
                  <c:v>1875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29-437A-94B7-AC674C55FC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7507584"/>
        <c:axId val="163802704"/>
      </c:barChart>
      <c:catAx>
        <c:axId val="2037507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3802704"/>
        <c:crosses val="autoZero"/>
        <c:auto val="1"/>
        <c:lblAlgn val="ctr"/>
        <c:lblOffset val="100"/>
        <c:noMultiLvlLbl val="0"/>
      </c:catAx>
      <c:valAx>
        <c:axId val="16380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3750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808688"/>
        <c:axId val="163805424"/>
      </c:lineChart>
      <c:catAx>
        <c:axId val="16380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5424"/>
        <c:crosses val="autoZero"/>
        <c:auto val="1"/>
        <c:lblAlgn val="ctr"/>
        <c:lblOffset val="100"/>
        <c:noMultiLvlLbl val="0"/>
      </c:catAx>
      <c:valAx>
        <c:axId val="16380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803248"/>
        <c:axId val="16379998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6380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799984"/>
        <c:crosses val="autoZero"/>
        <c:auto val="1"/>
        <c:lblAlgn val="ctr"/>
        <c:lblOffset val="100"/>
        <c:noMultiLvlLbl val="0"/>
      </c:catAx>
      <c:valAx>
        <c:axId val="16379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324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acumulado do ano de 2021</a:t>
            </a:r>
            <a:endParaRPr lang="pt-BR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1744533155183659"/>
          <c:w val="0.73899985667385326"/>
          <c:h val="0.80093482773285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25991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96-4193-96A7-83599C96A839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21945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96-4193-96A7-83599C96A839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4046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96-4193-96A7-83599C96A8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795088"/>
        <c:axId val="163809232"/>
      </c:barChart>
      <c:catAx>
        <c:axId val="163795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3809232"/>
        <c:crosses val="autoZero"/>
        <c:auto val="1"/>
        <c:lblAlgn val="ctr"/>
        <c:lblOffset val="100"/>
        <c:noMultiLvlLbl val="0"/>
      </c:catAx>
      <c:valAx>
        <c:axId val="16380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379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3802160"/>
        <c:axId val="163806512"/>
      </c:lineChart>
      <c:catAx>
        <c:axId val="16380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6512"/>
        <c:crosses val="autoZero"/>
        <c:auto val="1"/>
        <c:lblAlgn val="ctr"/>
        <c:lblOffset val="100"/>
        <c:noMultiLvlLbl val="0"/>
      </c:catAx>
      <c:valAx>
        <c:axId val="163806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795632"/>
        <c:axId val="16380379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6379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803792"/>
        <c:crosses val="autoZero"/>
        <c:auto val="1"/>
        <c:lblAlgn val="ctr"/>
        <c:lblOffset val="100"/>
        <c:noMultiLvlLbl val="0"/>
      </c:catAx>
      <c:valAx>
        <c:axId val="16380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7956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período de doze meses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31117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DF-4498-B97E-F9BF4085F7F2}"/>
            </c:ext>
          </c:extLst>
        </c:ser>
        <c:ser>
          <c:idx val="1"/>
          <c:order val="1"/>
          <c:tx>
            <c:strRef>
              <c:f>'12m'!$I$1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26134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DF-4498-B97E-F9BF4085F7F2}"/>
            </c:ext>
          </c:extLst>
        </c:ser>
        <c:ser>
          <c:idx val="2"/>
          <c:order val="2"/>
          <c:tx>
            <c:strRef>
              <c:f>'12m'!$J$1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4983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DF-4498-B97E-F9BF4085F7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810320"/>
        <c:axId val="163796176"/>
      </c:barChart>
      <c:catAx>
        <c:axId val="163810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3796176"/>
        <c:crosses val="autoZero"/>
        <c:auto val="1"/>
        <c:lblAlgn val="ctr"/>
        <c:lblOffset val="100"/>
        <c:noMultiLvlLbl val="0"/>
      </c:catAx>
      <c:valAx>
        <c:axId val="16379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381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380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851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71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511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02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02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11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novembro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novembro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300" dirty="0"/>
              <a:t>	</a:t>
            </a:r>
            <a:r>
              <a:rPr lang="pt-BR" sz="3100" dirty="0"/>
              <a:t>O desempenho positivo do emprego formal no mercado de trabalho de Pelotas, no mês de novembro (+1.875 vínculos), foi puxado principalmente pelo setor da indústria (+1.292 vínculos), seguido pelo setor de serviços (+297 vínculos) e pelo comércio (+263 vínculos). A construção (+17 vínculos) e a agropecuária (+6 vínculos) também apresentaram saldo positivo.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823986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D2E360C0-1CF9-9148-630E-69286BA67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867710"/>
              </p:ext>
            </p:extLst>
          </p:nvPr>
        </p:nvGraphicFramePr>
        <p:xfrm>
          <a:off x="678285" y="613506"/>
          <a:ext cx="10835427" cy="567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284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32857"/>
            <a:ext cx="11849876" cy="50571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(+4.046 vínculos), foi puxado principalmente pelo setor de serviços (+1.574 vínculos), seguido pela indústria (+963</a:t>
            </a:r>
            <a:r>
              <a:rPr lang="pt-BR" sz="3200" b="1" dirty="0"/>
              <a:t> </a:t>
            </a:r>
            <a:r>
              <a:rPr lang="pt-BR" sz="3200" dirty="0"/>
              <a:t>vínculos) e pela construção (+838 vínculos). O comércio (+673 vínculos) também apresentou saldo positivo. A agropecuária (</a:t>
            </a:r>
            <a:r>
              <a:rPr lang="pt-BR" sz="3200" dirty="0">
                <a:solidFill>
                  <a:srgbClr val="FF0000"/>
                </a:solidFill>
              </a:rPr>
              <a:t>-2 </a:t>
            </a:r>
            <a:r>
              <a:rPr lang="pt-BR" sz="3200" dirty="0"/>
              <a:t>vínculos) apresentou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A47550C2-80A3-FBB6-27E2-DAF823B511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294329"/>
              </p:ext>
            </p:extLst>
          </p:nvPr>
        </p:nvGraphicFramePr>
        <p:xfrm>
          <a:off x="678286" y="613506"/>
          <a:ext cx="10835427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9855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3100" dirty="0"/>
              <a:t>O desempenho positivo do emprego formal no mercado de trabalho de Pelotas, no período de doze meses (+4.983 vínculos), foi puxado principalmente pelo setor de serviços (+1.571 vínculos), seguido pela indústria (+1.486 vínculos) e pelo comércio (+1.075 vínculos). A construção (+851 vínculos) também apresentou saldo positivo. O setor da agropecuária (+0 vínculos) apresentou saldo zero.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ED7EAE3B-EEE0-CA07-5028-7E2D229A08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701588"/>
              </p:ext>
            </p:extLst>
          </p:nvPr>
        </p:nvGraphicFramePr>
        <p:xfrm>
          <a:off x="678286" y="613507"/>
          <a:ext cx="10835426" cy="5676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146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 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 err="1"/>
              <a:t>Attila</a:t>
            </a:r>
            <a:r>
              <a:rPr lang="pt-BR" sz="2300" b="1" dirty="0"/>
              <a:t> Magno e Silva Barbosa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novembro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novembro de 2021 ocorreram, em Pelotas, 3.966 admissões e 2.091 desligamentos, resultando em um saldo de +1.875 vínculos formais de emprego celetista. Com isso, a taxa de variação do emprego formal foi de +3,18%, com o estoque passando de 58.944 vínculos, em outubro, para 60.819 vínculos, em novembro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C4074D24-F81C-A035-CA3C-2F3D62B0FC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644104"/>
              </p:ext>
            </p:extLst>
          </p:nvPr>
        </p:nvGraphicFramePr>
        <p:xfrm>
          <a:off x="678286" y="613507"/>
          <a:ext cx="10835426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4665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14196"/>
            <a:ext cx="11752571" cy="48975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 25.991  admissões e 21.945 desligamentos, o que resultou em um saldo de +4.046 vínculos formais de emprego. Nesse período, o estoque passou de 56.781 vínculos, em dezembro de 2020, para 60.819 vínculos, em novembro de 2021, o que corresponde a uma taxa de variação de +7,12%.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41825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1B519A99-A572-F9FC-C61C-C4F6E10C6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170158"/>
              </p:ext>
            </p:extLst>
          </p:nvPr>
        </p:nvGraphicFramePr>
        <p:xfrm>
          <a:off x="678286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994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27584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31.117 admissões e 26.134 desligamentos, o que resultou em um saldo de +4.983</a:t>
            </a:r>
            <a:r>
              <a:rPr lang="pt-BR" sz="3400" b="1" dirty="0"/>
              <a:t> </a:t>
            </a:r>
            <a:r>
              <a:rPr lang="pt-BR" sz="3400" dirty="0"/>
              <a:t>vínculos formais de emprego. Nesse período, o estoque passou de 57.237 vínculos, em novembro de 2020, para 60.819 vínculos, em novembro de 2021, o que corresponde a uma taxa de variação de</a:t>
            </a:r>
            <a:r>
              <a:rPr lang="pt-BR" sz="3400" dirty="0">
                <a:solidFill>
                  <a:srgbClr val="FF0000"/>
                </a:solidFill>
              </a:rPr>
              <a:t> </a:t>
            </a:r>
            <a:r>
              <a:rPr lang="pt-BR" sz="3400" dirty="0"/>
              <a:t>+8,70%.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9A592011-0166-B6E9-B086-A30D987AA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766984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837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40B5DFFD-B106-7B8E-9D26-6ACD4C47B1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344459"/>
              </p:ext>
            </p:extLst>
          </p:nvPr>
        </p:nvGraphicFramePr>
        <p:xfrm>
          <a:off x="678286" y="613506"/>
          <a:ext cx="10835427" cy="567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044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3CFB80FE-DE91-4376-4D69-5A92332B71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752608"/>
              </p:ext>
            </p:extLst>
          </p:nvPr>
        </p:nvGraphicFramePr>
        <p:xfrm>
          <a:off x="678286" y="613507"/>
          <a:ext cx="10835426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5010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458</Words>
  <Application>Microsoft Office PowerPoint</Application>
  <PresentationFormat>Widescreen</PresentationFormat>
  <Paragraphs>174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11 novembro DE 2021 A conjuntura do emprego em Pelotas-RS</vt:lpstr>
      <vt:lpstr>A conjuntura do emprego em novembro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novembro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2023-05-03T14:02:59Z</dcterms:modified>
</cp:coreProperties>
</file>