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6.xml" ContentType="application/vnd.openxmlformats-officedocument.presentationml.notesSlide+xml"/>
  <Override PartName="/ppt/charts/chart1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6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14" r:id="rId1"/>
  </p:sldMasterIdLst>
  <p:notesMasterIdLst>
    <p:notesMasterId r:id="rId19"/>
  </p:notesMasterIdLst>
  <p:sldIdLst>
    <p:sldId id="256" r:id="rId2"/>
    <p:sldId id="257" r:id="rId3"/>
    <p:sldId id="323" r:id="rId4"/>
    <p:sldId id="313" r:id="rId5"/>
    <p:sldId id="324" r:id="rId6"/>
    <p:sldId id="318" r:id="rId7"/>
    <p:sldId id="325" r:id="rId8"/>
    <p:sldId id="326" r:id="rId9"/>
    <p:sldId id="327" r:id="rId10"/>
    <p:sldId id="294" r:id="rId11"/>
    <p:sldId id="329" r:id="rId12"/>
    <p:sldId id="315" r:id="rId13"/>
    <p:sldId id="328" r:id="rId14"/>
    <p:sldId id="321" r:id="rId15"/>
    <p:sldId id="330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ADFF"/>
    <a:srgbClr val="FFFC2C"/>
    <a:srgbClr val="F0F0F0"/>
    <a:srgbClr val="FFFF43"/>
    <a:srgbClr val="FD2B4E"/>
    <a:srgbClr val="FFCC99"/>
    <a:srgbClr val="F6E4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02" autoAdjust="0"/>
    <p:restoredTop sz="96980" autoAdjust="0"/>
  </p:normalViewPr>
  <p:slideViewPr>
    <p:cSldViewPr snapToGrid="0">
      <p:cViewPr varScale="1">
        <p:scale>
          <a:sx n="48" d="100"/>
          <a:sy n="48" d="100"/>
        </p:scale>
        <p:origin x="858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60" y="25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22\2022.2\Observat&#243;rio%20Social%20do%20Trabalho\Observat&#243;rio%20Social%20do%20Trabalho\BOLETINS%20-%20ANA\Boletins%20Pelotas\2021\OUTUBRO%202021\Dados%20outubro%202021%20Pelotas.xls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2022\2022.2\Observat&#243;rio%20Social%20do%20Trabalho\Observat&#243;rio%20Social%20do%20Trabalho\BOLETINS%20-%20ANA\Boletins%20Pelotas\2021\OUTUBRO%202021\Dados%20outubro%202021%20Pelotas.xls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OUTUBRO%202021\Dados%20outubro%202021%20Pelotas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OUTUBRO%202021\Dados%20outubro%202021%20Pelotas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OUTUBRO%202021\Dados%20outubro%202021%20Pelotas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22\2022.2\Observat&#243;rio%20Social%20do%20Trabalho\Observat&#243;rio%20Social%20do%20Trabalho\BOLETINS%20-%20ANA\Boletins%20Pelotas\2021\OUTUBRO%202021\Dados%20outubro%202021%20Pelotas.xls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022\2022.2\Observat&#243;rio%20Social%20do%20Trabalho\Observat&#243;rio%20Social%20do%20Trabalho\BOLETINS%20-%20ANA\Boletins%20Pelotas\2021\OUTUBRO%202021\Dados%20outubro%202021%20Pelotas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about:blank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about:blank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2022\2022.2\Observat&#243;rio%20Social%20do%20Trabalho\Observat&#243;rio%20Social%20do%20Trabalho\BOLETINS%20-%20ANA\Boletins%20Pelotas\2021\OUTUBRO%202021\Dados%20outubro%202021%20Pelota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46744928"/>
        <c:axId val="2046747648"/>
      </c:lineChart>
      <c:catAx>
        <c:axId val="2046744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46747648"/>
        <c:crosses val="autoZero"/>
        <c:auto val="1"/>
        <c:lblAlgn val="ctr"/>
        <c:lblOffset val="100"/>
        <c:noMultiLvlLbl val="0"/>
      </c:catAx>
      <c:valAx>
        <c:axId val="2046747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46744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38381472"/>
        <c:axId val="2138386912"/>
      </c:lineChart>
      <c:catAx>
        <c:axId val="213838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38386912"/>
        <c:crosses val="autoZero"/>
        <c:auto val="1"/>
        <c:lblAlgn val="ctr"/>
        <c:lblOffset val="100"/>
        <c:noMultiLvlLbl val="0"/>
      </c:catAx>
      <c:valAx>
        <c:axId val="2138386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38381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8384736"/>
        <c:axId val="2138389632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2138384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38389632"/>
        <c:crosses val="autoZero"/>
        <c:auto val="1"/>
        <c:lblAlgn val="ctr"/>
        <c:lblOffset val="100"/>
        <c:noMultiLvlLbl val="0"/>
      </c:catAx>
      <c:valAx>
        <c:axId val="2138389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3838473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Evolução mensal dos saldos do emprego formal celetista, Pelotas, outubro de 2020 a outubro de 2021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3746960779672085E-2"/>
          <c:y val="0.18857157152607254"/>
          <c:w val="0.94336014630526333"/>
          <c:h val="0.625988394197028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'12m'!$B$22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63AE-44E3-9D27-ED1EA9DEB39F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63AE-44E3-9D27-ED1EA9DEB39F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63AE-44E3-9D27-ED1EA9DEB39F}"/>
              </c:ext>
            </c:extLst>
          </c:dPt>
          <c:dLbls>
            <c:dLbl>
              <c:idx val="2"/>
              <c:layout/>
              <c:tx>
                <c:rich>
                  <a:bodyPr/>
                  <a:lstStyle/>
                  <a:p>
                    <a:fld id="{16509650-16D2-4AC7-9103-533F61F22904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63AE-44E3-9D27-ED1EA9DEB39F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16A8326D-5047-4725-8955-C51D73C5B656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3AE-44E3-9D27-ED1EA9DEB39F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'12m'!$A$23:$A$35</c:f>
              <c:numCache>
                <c:formatCode>mmm\-yy</c:formatCode>
                <c:ptCount val="13"/>
                <c:pt idx="0">
                  <c:v>44105</c:v>
                </c:pt>
                <c:pt idx="1">
                  <c:v>44136</c:v>
                </c:pt>
                <c:pt idx="2">
                  <c:v>44166</c:v>
                </c:pt>
                <c:pt idx="3">
                  <c:v>44197</c:v>
                </c:pt>
                <c:pt idx="4">
                  <c:v>44228</c:v>
                </c:pt>
                <c:pt idx="5">
                  <c:v>44256</c:v>
                </c:pt>
                <c:pt idx="6">
                  <c:v>44287</c:v>
                </c:pt>
                <c:pt idx="7">
                  <c:v>44317</c:v>
                </c:pt>
                <c:pt idx="8">
                  <c:v>44348</c:v>
                </c:pt>
                <c:pt idx="9">
                  <c:v>44378</c:v>
                </c:pt>
                <c:pt idx="10">
                  <c:v>44409</c:v>
                </c:pt>
                <c:pt idx="11">
                  <c:v>44440</c:v>
                </c:pt>
                <c:pt idx="12">
                  <c:v>44470</c:v>
                </c:pt>
              </c:numCache>
            </c:numRef>
          </c:cat>
          <c:val>
            <c:numRef>
              <c:f>'12m'!$B$23:$B$35</c:f>
              <c:numCache>
                <c:formatCode>#,##0</c:formatCode>
                <c:ptCount val="13"/>
                <c:pt idx="0" formatCode="General">
                  <c:v>384</c:v>
                </c:pt>
                <c:pt idx="1">
                  <c:v>1393</c:v>
                </c:pt>
                <c:pt idx="2" formatCode="General">
                  <c:v>-456</c:v>
                </c:pt>
                <c:pt idx="3" formatCode="General">
                  <c:v>-452</c:v>
                </c:pt>
                <c:pt idx="4" formatCode="General">
                  <c:v>626</c:v>
                </c:pt>
                <c:pt idx="5" formatCode="General">
                  <c:v>280</c:v>
                </c:pt>
                <c:pt idx="6" formatCode="General">
                  <c:v>75</c:v>
                </c:pt>
                <c:pt idx="7" formatCode="General">
                  <c:v>45</c:v>
                </c:pt>
                <c:pt idx="8" formatCode="General">
                  <c:v>381</c:v>
                </c:pt>
                <c:pt idx="9" formatCode="General">
                  <c:v>215</c:v>
                </c:pt>
                <c:pt idx="10" formatCode="General">
                  <c:v>341</c:v>
                </c:pt>
                <c:pt idx="11" formatCode="General">
                  <c:v>226</c:v>
                </c:pt>
                <c:pt idx="12" formatCode="General">
                  <c:v>434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3AE-44E3-9D27-ED1EA9DEB3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8378208"/>
        <c:axId val="2138390720"/>
      </c:barChart>
      <c:dateAx>
        <c:axId val="2138378208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138390720"/>
        <c:crosses val="autoZero"/>
        <c:auto val="1"/>
        <c:lblOffset val="100"/>
        <c:baseTimeUnit val="months"/>
      </c:dateAx>
      <c:valAx>
        <c:axId val="2138390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1383782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38391808"/>
        <c:axId val="2138378752"/>
      </c:lineChart>
      <c:catAx>
        <c:axId val="213839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38378752"/>
        <c:crosses val="autoZero"/>
        <c:auto val="1"/>
        <c:lblAlgn val="ctr"/>
        <c:lblOffset val="100"/>
        <c:noMultiLvlLbl val="0"/>
      </c:catAx>
      <c:valAx>
        <c:axId val="2138378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38391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8383648"/>
        <c:axId val="2138379840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213838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38379840"/>
        <c:crosses val="autoZero"/>
        <c:auto val="1"/>
        <c:lblAlgn val="ctr"/>
        <c:lblOffset val="100"/>
        <c:noMultiLvlLbl val="0"/>
      </c:catAx>
      <c:valAx>
        <c:axId val="213837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3838364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Evolução mensal dos estoques de emprego formal celetista, Pelotas, outubro de 2020 a outubro de 2021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4.8816165712712571E-2"/>
          <c:y val="0.20066098560021026"/>
          <c:w val="0.9382909413722228"/>
          <c:h val="0.612412393213620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'12m'!$B$41</c:f>
              <c:strCache>
                <c:ptCount val="1"/>
                <c:pt idx="0">
                  <c:v>Estoque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B0-41C5-8B5F-BEDC89A3DD9B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B0-41C5-8B5F-BEDC89A3DD9B}"/>
              </c:ext>
            </c:extLst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B0-41C5-8B5F-BEDC89A3DD9B}"/>
              </c:ext>
            </c:extLst>
          </c:dPt>
          <c:dLbls>
            <c:dLbl>
              <c:idx val="0"/>
              <c:layout>
                <c:manualLayout>
                  <c:x val="3.5162435222903538E-3"/>
                  <c:y val="-6.08952074992208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D8B0-41C5-8B5F-BEDC89A3DD9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3441623481935689E-3"/>
                  <c:y val="-5.86398294436941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8B0-41C5-8B5F-BEDC89A3DD9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883246963871378E-3"/>
                  <c:y val="-0.1511103297202887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D8B0-41C5-8B5F-BEDC89A3DD9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5162435222903538E-3"/>
                  <c:y val="-0.1420888174981819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8B0-41C5-8B5F-BEDC89A3DD9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8604058704839227E-3"/>
                  <c:y val="-0.1375780613871285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D8B0-41C5-8B5F-BEDC89A3DD9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6409136437354983E-2"/>
                  <c:y val="-9.4725878332121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D8B0-41C5-8B5F-BEDC89A3DD9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1.1720811740967845E-3"/>
                  <c:y val="-4.059680499948059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D8B0-41C5-8B5F-BEDC89A3DD9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1.1720811740969564E-3"/>
                  <c:y val="-6.08952074992208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D8B0-41C5-8B5F-BEDC89A3DD9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'12m'!$A$42:$A$54</c:f>
              <c:numCache>
                <c:formatCode>mmm\-yy</c:formatCode>
                <c:ptCount val="13"/>
                <c:pt idx="0">
                  <c:v>44105</c:v>
                </c:pt>
                <c:pt idx="1">
                  <c:v>44136</c:v>
                </c:pt>
                <c:pt idx="2">
                  <c:v>44166</c:v>
                </c:pt>
                <c:pt idx="3">
                  <c:v>44197</c:v>
                </c:pt>
                <c:pt idx="4">
                  <c:v>44228</c:v>
                </c:pt>
                <c:pt idx="5">
                  <c:v>44256</c:v>
                </c:pt>
                <c:pt idx="6">
                  <c:v>44287</c:v>
                </c:pt>
                <c:pt idx="7">
                  <c:v>44317</c:v>
                </c:pt>
                <c:pt idx="8">
                  <c:v>44348</c:v>
                </c:pt>
                <c:pt idx="9">
                  <c:v>44378</c:v>
                </c:pt>
                <c:pt idx="10">
                  <c:v>44409</c:v>
                </c:pt>
                <c:pt idx="11">
                  <c:v>44440</c:v>
                </c:pt>
                <c:pt idx="12">
                  <c:v>44470</c:v>
                </c:pt>
              </c:numCache>
            </c:numRef>
          </c:cat>
          <c:val>
            <c:numRef>
              <c:f>'12m'!$B$42:$B$54</c:f>
              <c:numCache>
                <c:formatCode>#,##0</c:formatCode>
                <c:ptCount val="13"/>
                <c:pt idx="0">
                  <c:v>55844</c:v>
                </c:pt>
                <c:pt idx="1">
                  <c:v>57237</c:v>
                </c:pt>
                <c:pt idx="2">
                  <c:v>56781</c:v>
                </c:pt>
                <c:pt idx="3">
                  <c:v>56332</c:v>
                </c:pt>
                <c:pt idx="4">
                  <c:v>56958</c:v>
                </c:pt>
                <c:pt idx="5">
                  <c:v>57238</c:v>
                </c:pt>
                <c:pt idx="6">
                  <c:v>57313</c:v>
                </c:pt>
                <c:pt idx="7">
                  <c:v>57358</c:v>
                </c:pt>
                <c:pt idx="8">
                  <c:v>57728</c:v>
                </c:pt>
                <c:pt idx="9">
                  <c:v>57943</c:v>
                </c:pt>
                <c:pt idx="10">
                  <c:v>58284</c:v>
                </c:pt>
                <c:pt idx="11">
                  <c:v>58510</c:v>
                </c:pt>
                <c:pt idx="12">
                  <c:v>58944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8B0-41C5-8B5F-BEDC89A3DD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8382016"/>
        <c:axId val="2138382560"/>
      </c:barChart>
      <c:dateAx>
        <c:axId val="2138382016"/>
        <c:scaling>
          <c:orientation val="minMax"/>
        </c:scaling>
        <c:delete val="0"/>
        <c:axPos val="b"/>
        <c:numFmt formatCode="mmm\-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138382560"/>
        <c:crosses val="autoZero"/>
        <c:auto val="1"/>
        <c:lblOffset val="100"/>
        <c:baseTimeUnit val="months"/>
      </c:dateAx>
      <c:valAx>
        <c:axId val="2138382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13838201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38383104"/>
        <c:axId val="2138385824"/>
      </c:lineChart>
      <c:catAx>
        <c:axId val="2138383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38385824"/>
        <c:crosses val="autoZero"/>
        <c:auto val="1"/>
        <c:lblAlgn val="ctr"/>
        <c:lblOffset val="100"/>
        <c:noMultiLvlLbl val="0"/>
      </c:catAx>
      <c:valAx>
        <c:axId val="2138385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38383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8387456"/>
        <c:axId val="2138391264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2138387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38391264"/>
        <c:crosses val="autoZero"/>
        <c:auto val="1"/>
        <c:lblAlgn val="ctr"/>
        <c:lblOffset val="100"/>
        <c:noMultiLvlLbl val="0"/>
      </c:catAx>
      <c:valAx>
        <c:axId val="213839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3838745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Movimentação do emprego formal celetista por setor da atividade econômica, admissões, desligamentos e saldos, Pelotas, outubro de 2021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0013839788117234E-2"/>
          <c:y val="0.18763198920672494"/>
          <c:w val="0.75717881327416203"/>
          <c:h val="0.728251499658129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'setorial outubro'!$B$1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2892894104947974E-2"/>
                  <c:y val="-2.68492935411770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EC41-49DD-B086-8605AC4E7B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237056669483969E-2"/>
                  <c:y val="-1.789952902745128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EC41-49DD-B086-8605AC4E7B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2045689758759831E-3"/>
                  <c:y val="-5.36985870823538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EC41-49DD-B086-8605AC4E7B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6.2648351596079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EC41-49DD-B086-8605AC4E7B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4539088726183992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EC41-49DD-B086-8605AC4E7B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outubro'!$A$2:$A$6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outubro'!$B$2:$B$6</c:f>
              <c:numCache>
                <c:formatCode>General</c:formatCode>
                <c:ptCount val="5"/>
                <c:pt idx="0">
                  <c:v>10</c:v>
                </c:pt>
                <c:pt idx="1">
                  <c:v>876</c:v>
                </c:pt>
                <c:pt idx="2">
                  <c:v>390</c:v>
                </c:pt>
                <c:pt idx="3">
                  <c:v>318</c:v>
                </c:pt>
                <c:pt idx="4">
                  <c:v>902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C41-49DD-B086-8605AC4E7BB5}"/>
            </c:ext>
          </c:extLst>
        </c:ser>
        <c:ser>
          <c:idx val="1"/>
          <c:order val="1"/>
          <c:tx>
            <c:strRef>
              <c:f>'setorial outubro'!$C$1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1720812822679869E-3"/>
                  <c:y val="-6.71232338529424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EC41-49DD-B086-8605AC4E7B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99035718577189E-2"/>
                  <c:y val="-2.68492935411769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EC41-49DD-B086-8605AC4E7B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097463080823955E-2"/>
                  <c:y val="-3.13241757980397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EC41-49DD-B086-8605AC4E7B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92538179855596E-2"/>
                  <c:y val="-2.46118524127456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EC41-49DD-B086-8605AC4E7B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2892894104947974E-2"/>
                  <c:y val="-1.11872056421570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EC41-49DD-B086-8605AC4E7B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outubro'!$A$2:$A$6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outubro'!$C$2:$C$6</c:f>
              <c:numCache>
                <c:formatCode>General</c:formatCode>
                <c:ptCount val="5"/>
                <c:pt idx="0">
                  <c:v>23</c:v>
                </c:pt>
                <c:pt idx="1">
                  <c:v>708</c:v>
                </c:pt>
                <c:pt idx="2">
                  <c:v>332</c:v>
                </c:pt>
                <c:pt idx="3">
                  <c:v>285</c:v>
                </c:pt>
                <c:pt idx="4">
                  <c:v>714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C41-49DD-B086-8605AC4E7BB5}"/>
            </c:ext>
          </c:extLst>
        </c:ser>
        <c:ser>
          <c:idx val="2"/>
          <c:order val="2"/>
          <c:tx>
            <c:strRef>
              <c:f>'setorial outubro'!$D$1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B47D61ED-968F-49F8-9479-E3182014B867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C41-49DD-B086-8605AC4E7BB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9.376650258143937E-3"/>
                  <c:y val="-2.90867346696083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EC41-49DD-B086-8605AC4E7B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753300516287874E-2"/>
                  <c:y val="-2.90867346696084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EC41-49DD-B086-8605AC4E7B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237056669483969E-2"/>
                  <c:y val="-2.237441128431419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EC41-49DD-B086-8605AC4E7B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5237056669483882E-2"/>
                  <c:y val="-3.35616169264712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EC41-49DD-B086-8605AC4E7BB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outubro'!$A$2:$A$6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outubro'!$D$2:$D$6</c:f>
              <c:numCache>
                <c:formatCode>General</c:formatCode>
                <c:ptCount val="5"/>
                <c:pt idx="0">
                  <c:v>-13</c:v>
                </c:pt>
                <c:pt idx="1">
                  <c:v>168</c:v>
                </c:pt>
                <c:pt idx="2">
                  <c:v>58</c:v>
                </c:pt>
                <c:pt idx="3">
                  <c:v>33</c:v>
                </c:pt>
                <c:pt idx="4">
                  <c:v>188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C41-49DD-B086-8605AC4E7BB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9009648"/>
        <c:axId val="169012368"/>
      </c:barChart>
      <c:catAx>
        <c:axId val="16900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69012368"/>
        <c:crosses val="autoZero"/>
        <c:auto val="1"/>
        <c:lblAlgn val="ctr"/>
        <c:lblOffset val="100"/>
        <c:noMultiLvlLbl val="0"/>
      </c:catAx>
      <c:valAx>
        <c:axId val="169012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69009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9006384"/>
        <c:axId val="169009104"/>
      </c:lineChart>
      <c:catAx>
        <c:axId val="169006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9009104"/>
        <c:crosses val="autoZero"/>
        <c:auto val="1"/>
        <c:lblAlgn val="ctr"/>
        <c:lblOffset val="100"/>
        <c:noMultiLvlLbl val="0"/>
      </c:catAx>
      <c:valAx>
        <c:axId val="169009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9006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46748192"/>
        <c:axId val="2046748736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204674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46748736"/>
        <c:crosses val="autoZero"/>
        <c:auto val="1"/>
        <c:lblAlgn val="ctr"/>
        <c:lblOffset val="100"/>
        <c:noMultiLvlLbl val="0"/>
      </c:catAx>
      <c:valAx>
        <c:axId val="2046748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04674819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002576"/>
        <c:axId val="169003120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16900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9003120"/>
        <c:crosses val="autoZero"/>
        <c:auto val="1"/>
        <c:lblAlgn val="ctr"/>
        <c:lblOffset val="100"/>
        <c:noMultiLvlLbl val="0"/>
      </c:catAx>
      <c:valAx>
        <c:axId val="169003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9002576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outubro 2021 Pelotas.xls]setorial acumulado dinâmica!Tabela dinâmica6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Movimentação do emprego formal celetista por setor da atividade econômica, admissões, desligamentos e saldos, Pelotas, acumulado do ano de 2021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4.3746964817073179E-2"/>
          <c:y val="0.21804995167478664"/>
          <c:w val="0.7522736069629381"/>
          <c:h val="0.694712203358417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'setorial acumulado dinâmica'!$B$3:$B$4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7581219234019965E-2"/>
                  <c:y val="-3.80365058844712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4DC3-4B64-A917-E74839AAC1A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6957869492163965E-2"/>
                  <c:y val="-5.3698596542782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4DC3-4B64-A917-E74839AAC1A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548731540411978E-2"/>
                  <c:y val="-4.92237134975509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4DC3-4B64-A917-E74839AAC1A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5162438468039929E-3"/>
                  <c:y val="-0.1029223100403338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4DC3-4B64-A917-E74839AAC1A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8129950774431856E-2"/>
                  <c:y val="-1.78995321809276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4DC3-4B64-A917-E74839AAC1A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acumulado dinâmica'!$A$5:$A$10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acumulado dinâmica'!$B$5:$B$10</c:f>
              <c:numCache>
                <c:formatCode>General</c:formatCode>
                <c:ptCount val="5"/>
                <c:pt idx="0">
                  <c:v>90</c:v>
                </c:pt>
                <c:pt idx="1">
                  <c:v>6950</c:v>
                </c:pt>
                <c:pt idx="2">
                  <c:v>3843</c:v>
                </c:pt>
                <c:pt idx="3">
                  <c:v>2893</c:v>
                </c:pt>
                <c:pt idx="4">
                  <c:v>8249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DC3-4B64-A917-E74839AAC1AF}"/>
            </c:ext>
          </c:extLst>
        </c:ser>
        <c:ser>
          <c:idx val="1"/>
          <c:order val="1"/>
          <c:tx>
            <c:strRef>
              <c:f>'setorial acumulado dinâmica'!$C$3:$C$4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9.3766502581439596E-3"/>
                  <c:y val="-9.84474269951020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4DC3-4B64-A917-E74839AAC1A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7506601032575922E-2"/>
                  <c:y val="-3.13241813166233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4DC3-4B64-A917-E74839AAC1A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581219234019965E-2"/>
                  <c:y val="-5.593603806539883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4DC3-4B64-A917-E74839AAC1A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1022844879379919E-2"/>
                  <c:y val="-4.47488304523191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4DC3-4B64-A917-E74839AAC1A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44162564535995E-2"/>
                  <c:y val="-1.56620906583117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4DC3-4B64-A917-E74839AAC1A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acumulado dinâmica'!$A$5:$A$10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acumulado dinâmica'!$C$5:$C$10</c:f>
              <c:numCache>
                <c:formatCode>General</c:formatCode>
                <c:ptCount val="5"/>
                <c:pt idx="0">
                  <c:v>98</c:v>
                </c:pt>
                <c:pt idx="1">
                  <c:v>6540</c:v>
                </c:pt>
                <c:pt idx="2">
                  <c:v>3022</c:v>
                </c:pt>
                <c:pt idx="3">
                  <c:v>3222</c:v>
                </c:pt>
                <c:pt idx="4">
                  <c:v>6972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DC3-4B64-A917-E74839AAC1AF}"/>
            </c:ext>
          </c:extLst>
        </c:ser>
        <c:ser>
          <c:idx val="2"/>
          <c:order val="2"/>
          <c:tx>
            <c:strRef>
              <c:f>'setorial acumulado dinâmica'!$D$3:$D$4</c:f>
              <c:strCache>
                <c:ptCount val="1"/>
                <c:pt idx="0">
                  <c:v> 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2A038566-680A-410C-84FD-9DEEA736BE66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4DC3-4B64-A917-E74839AAC1AF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8.2045689758759397E-3"/>
                  <c:y val="-2.23744152261596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4DC3-4B64-A917-E74839AAC1A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753300516287961E-2"/>
                  <c:y val="-2.46118567487755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4DC3-4B64-A917-E74839AAC1A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3FDAA5F6-3ABB-4670-9F83-89B7C4C866A5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4DC3-4B64-A917-E74839AAC1AF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1.0548731540411893E-2"/>
                  <c:y val="-3.579906436185533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4DC3-4B64-A917-E74839AAC1A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'setorial acumulado dinâmica'!$A$5:$A$10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'setorial acumulado dinâmica'!$D$5:$D$10</c:f>
              <c:numCache>
                <c:formatCode>General</c:formatCode>
                <c:ptCount val="5"/>
                <c:pt idx="0">
                  <c:v>-8</c:v>
                </c:pt>
                <c:pt idx="1">
                  <c:v>410</c:v>
                </c:pt>
                <c:pt idx="2">
                  <c:v>821</c:v>
                </c:pt>
                <c:pt idx="3">
                  <c:v>-329</c:v>
                </c:pt>
                <c:pt idx="4">
                  <c:v>1277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DC3-4B64-A917-E74839AAC1A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9006928"/>
        <c:axId val="169010192"/>
      </c:barChart>
      <c:catAx>
        <c:axId val="16900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69010192"/>
        <c:crosses val="autoZero"/>
        <c:auto val="1"/>
        <c:lblAlgn val="ctr"/>
        <c:lblOffset val="100"/>
        <c:noMultiLvlLbl val="0"/>
      </c:catAx>
      <c:valAx>
        <c:axId val="169010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6900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9003664"/>
        <c:axId val="169004208"/>
      </c:lineChart>
      <c:catAx>
        <c:axId val="16900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9004208"/>
        <c:crosses val="autoZero"/>
        <c:auto val="1"/>
        <c:lblAlgn val="ctr"/>
        <c:lblOffset val="100"/>
        <c:noMultiLvlLbl val="0"/>
      </c:catAx>
      <c:valAx>
        <c:axId val="169004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9003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007472"/>
        <c:axId val="169010736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16900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9010736"/>
        <c:crosses val="autoZero"/>
        <c:auto val="1"/>
        <c:lblAlgn val="ctr"/>
        <c:lblOffset val="100"/>
        <c:noMultiLvlLbl val="0"/>
      </c:catAx>
      <c:valAx>
        <c:axId val="169010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9007472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[Dados outubro 2021 Pelotas.xls]12m setorial dinâmica!Tabela dinâmica7</c:name>
    <c:fmtId val="3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Movimentação do emprego formal celetista por setor da atividade econômica, admissões, desligamentos e saldos, Pelotas, período de doze meses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ivotFmts>
      <c:pivotFmt>
        <c:idx val="0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rgbClr val="00B05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FF00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rgbClr val="FFFF00"/>
          </a:solidFill>
          <a:ln>
            <a:solidFill>
              <a:schemeClr val="tx1"/>
            </a:solidFill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ysClr val="windowText" lastClr="000000"/>
                  </a:solidFill>
                  <a:latin typeface="Rockwell" panose="02060603020205020403" pitchFamily="18" charset="0"/>
                  <a:ea typeface="+mn-ea"/>
                  <a:cs typeface="+mn-cs"/>
                </a:defRPr>
              </a:pPr>
              <a:endParaRPr lang="pt-BR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 xmlns:c16r2="http://schemas.microsoft.com/office/drawing/2015/06/chart"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 setorial dinâmica'!$B$3:$B$4</c:f>
              <c:strCache>
                <c:ptCount val="1"/>
                <c:pt idx="0">
                  <c:v> 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2.2269544363091955E-2"/>
                  <c:y val="-4.92237134975510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6CE-4FF3-AA79-58857F0036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8129950774431985E-2"/>
                  <c:y val="-4.92237134975509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6CE-4FF3-AA79-58857F0036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9.3766502581439804E-3"/>
                  <c:y val="-6.93606872010945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6CE-4FF3-AA79-58857F0036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3441625645359951E-3"/>
                  <c:y val="-6.48858041558626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56CE-4FF3-AA79-58857F0036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8604064113400743E-3"/>
                  <c:y val="-2.01369737035435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10.207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56CE-4FF3-AA79-58857F0036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setorial dinâmica'!$A$5:$A$10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setorial dinâmica'!$B$5:$B$10</c:f>
              <c:numCache>
                <c:formatCode>General</c:formatCode>
                <c:ptCount val="5"/>
                <c:pt idx="0">
                  <c:v>119</c:v>
                </c:pt>
                <c:pt idx="1">
                  <c:v>9122</c:v>
                </c:pt>
                <c:pt idx="2">
                  <c:v>4600</c:v>
                </c:pt>
                <c:pt idx="3">
                  <c:v>5064</c:v>
                </c:pt>
                <c:pt idx="4">
                  <c:v>10207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CE-4FF3-AA79-58857F003614}"/>
            </c:ext>
          </c:extLst>
        </c:ser>
        <c:ser>
          <c:idx val="1"/>
          <c:order val="1"/>
          <c:tx>
            <c:strRef>
              <c:f>'12m setorial dinâmica'!$C$3:$C$4</c:f>
              <c:strCache>
                <c:ptCount val="1"/>
                <c:pt idx="0">
                  <c:v> 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0743954305713021E-17"/>
                  <c:y val="-5.59360380653989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6CE-4FF3-AA79-58857F0036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064975387215971E-2"/>
                  <c:y val="-2.46118567487754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6CE-4FF3-AA79-58857F0036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548731540411978E-2"/>
                  <c:y val="-5.14611550201670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56CE-4FF3-AA79-58857F0036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6957869492163944E-2"/>
                  <c:y val="-2.46118567487754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56CE-4FF3-AA79-58857F0036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097463080823955E-2"/>
                  <c:y val="-4.47488304523194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56CE-4FF3-AA79-58857F0036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setorial dinâmica'!$A$5:$A$10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setorial dinâmica'!$C$5:$C$10</c:f>
              <c:numCache>
                <c:formatCode>General</c:formatCode>
                <c:ptCount val="5"/>
                <c:pt idx="0">
                  <c:v>122</c:v>
                </c:pt>
                <c:pt idx="1">
                  <c:v>8111</c:v>
                </c:pt>
                <c:pt idx="2">
                  <c:v>3666</c:v>
                </c:pt>
                <c:pt idx="3">
                  <c:v>4828</c:v>
                </c:pt>
                <c:pt idx="4">
                  <c:v>8893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6CE-4FF3-AA79-58857F003614}"/>
            </c:ext>
          </c:extLst>
        </c:ser>
        <c:ser>
          <c:idx val="2"/>
          <c:order val="2"/>
          <c:tx>
            <c:strRef>
              <c:f>'12m setorial dinâmica'!$D$3:$D$4</c:f>
              <c:strCache>
                <c:ptCount val="1"/>
                <c:pt idx="0">
                  <c:v> 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C6BFC3D2-A674-4D5C-945A-D79010989D8A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[VALOR]</a:t>
                    </a:fld>
                    <a:endParaRPr lang="pt-BR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6CE-4FF3-AA79-58857F003614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6409137951751966E-2"/>
                  <c:y val="-2.90867397940073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6CE-4FF3-AA79-58857F0036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6409137951751966E-2"/>
                  <c:y val="-1.78995321809276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56CE-4FF3-AA79-58857F0036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3441625645359867E-2"/>
                  <c:y val="-2.68492982713914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56CE-4FF3-AA79-58857F0036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064975387215971E-2"/>
                  <c:y val="-2.237441522615953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56CE-4FF3-AA79-58857F00361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'12m setorial dinâmica'!$A$5:$A$10</c:f>
              <c:strCache>
                <c:ptCount val="5"/>
                <c:pt idx="0">
                  <c:v>Agropecuária</c:v>
                </c:pt>
                <c:pt idx="1">
                  <c:v>Comércio</c:v>
                </c:pt>
                <c:pt idx="2">
                  <c:v>Construção</c:v>
                </c:pt>
                <c:pt idx="3">
                  <c:v>Indústria</c:v>
                </c:pt>
                <c:pt idx="4">
                  <c:v>Serviços</c:v>
                </c:pt>
              </c:strCache>
            </c:strRef>
          </c:cat>
          <c:val>
            <c:numRef>
              <c:f>'12m setorial dinâmica'!$D$5:$D$10</c:f>
              <c:numCache>
                <c:formatCode>General</c:formatCode>
                <c:ptCount val="5"/>
                <c:pt idx="0">
                  <c:v>-3</c:v>
                </c:pt>
                <c:pt idx="1">
                  <c:v>1011</c:v>
                </c:pt>
                <c:pt idx="2">
                  <c:v>934</c:v>
                </c:pt>
                <c:pt idx="3">
                  <c:v>236</c:v>
                </c:pt>
                <c:pt idx="4">
                  <c:v>1314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6CE-4FF3-AA79-58857F00361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8998224"/>
        <c:axId val="168998768"/>
      </c:barChart>
      <c:catAx>
        <c:axId val="16899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68998768"/>
        <c:crosses val="autoZero"/>
        <c:auto val="1"/>
        <c:lblAlgn val="ctr"/>
        <c:lblOffset val="100"/>
        <c:noMultiLvlLbl val="0"/>
      </c:catAx>
      <c:valAx>
        <c:axId val="168998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16899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  <c:extLst xmlns:c16r2="http://schemas.microsoft.com/office/drawing/2015/06/chart">
    <c:ext xmlns:c16="http://schemas.microsoft.com/office/drawing/2014/chart" uri="{E28EC0CA-F0BB-4C9C-879D-F8772B89E7AC}">
      <c16:pivotOptions16>
        <c16:showExpandCollapseFieldButtons val="1"/>
      </c16:pivotOptions16>
    </c:ex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  <c14:dropZonesVisible val="1"/>
      </c14:pivotOptions>
    </c:ext>
  </c:extLst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>
                <a:effectLst/>
              </a:rPr>
              <a:t>Movimentação do emprego formal celetista, admissões, desligamentos e saldo, Pelotas, outubro de 2021</a:t>
            </a:r>
            <a:endParaRPr lang="pt-BR" sz="20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'adm, desl e saldo'!$B$1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'adm, desl e saldo'!$B$2</c:f>
              <c:numCache>
                <c:formatCode>#,##0</c:formatCode>
                <c:ptCount val="1"/>
                <c:pt idx="0">
                  <c:v>2496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79F-4A12-A16A-030E5E482DDF}"/>
            </c:ext>
          </c:extLst>
        </c:ser>
        <c:ser>
          <c:idx val="1"/>
          <c:order val="1"/>
          <c:tx>
            <c:strRef>
              <c:f>'adm, desl e saldo'!$C$1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'adm, desl e saldo'!$C$2</c:f>
              <c:numCache>
                <c:formatCode>#,##0</c:formatCode>
                <c:ptCount val="1"/>
                <c:pt idx="0">
                  <c:v>2062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79F-4A12-A16A-030E5E482DDF}"/>
            </c:ext>
          </c:extLst>
        </c:ser>
        <c:ser>
          <c:idx val="2"/>
          <c:order val="2"/>
          <c:tx>
            <c:strRef>
              <c:f>'adm, desl e saldo'!$D$1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'adm, desl e saldo'!$D$2</c:f>
              <c:numCache>
                <c:formatCode>General</c:formatCode>
                <c:ptCount val="1"/>
                <c:pt idx="0">
                  <c:v>434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79F-4A12-A16A-030E5E482D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46750912"/>
        <c:axId val="2138385280"/>
      </c:barChart>
      <c:catAx>
        <c:axId val="2046750912"/>
        <c:scaling>
          <c:orientation val="minMax"/>
        </c:scaling>
        <c:delete val="1"/>
        <c:axPos val="b"/>
        <c:majorTickMark val="out"/>
        <c:minorTickMark val="none"/>
        <c:tickLblPos val="nextTo"/>
        <c:crossAx val="2138385280"/>
        <c:crosses val="autoZero"/>
        <c:auto val="1"/>
        <c:lblAlgn val="ctr"/>
        <c:lblOffset val="100"/>
        <c:noMultiLvlLbl val="0"/>
      </c:catAx>
      <c:valAx>
        <c:axId val="2138385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04675091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38384192"/>
        <c:axId val="2138392352"/>
      </c:lineChart>
      <c:catAx>
        <c:axId val="213838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38392352"/>
        <c:crosses val="autoZero"/>
        <c:auto val="1"/>
        <c:lblAlgn val="ctr"/>
        <c:lblOffset val="100"/>
        <c:noMultiLvlLbl val="0"/>
      </c:catAx>
      <c:valAx>
        <c:axId val="2138392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38384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8386368"/>
        <c:axId val="2138379296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213838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38379296"/>
        <c:crosses val="autoZero"/>
        <c:auto val="1"/>
        <c:lblAlgn val="ctr"/>
        <c:lblOffset val="100"/>
        <c:noMultiLvlLbl val="0"/>
      </c:catAx>
      <c:valAx>
        <c:axId val="213837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38386368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r>
              <a:rPr lang="pt-BR" sz="2000" b="1" dirty="0"/>
              <a:t>Movimentação do emprego formal celetista, admissões, desligamentos e saldo, Pelotas, acumulado do ano de 2021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4.8816165712712571E-2"/>
          <c:y val="0.16311339919781917"/>
          <c:w val="0.73899985667385326"/>
          <c:h val="0.81263018075113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'acumulado do ano'!$H$1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ano'!$H$2</c:f>
              <c:numCache>
                <c:formatCode>#,##0</c:formatCode>
                <c:ptCount val="1"/>
                <c:pt idx="0">
                  <c:v>22025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19F-4107-8C23-0E8D6B18B048}"/>
            </c:ext>
          </c:extLst>
        </c:ser>
        <c:ser>
          <c:idx val="1"/>
          <c:order val="1"/>
          <c:tx>
            <c:strRef>
              <c:f>'acumulado do ano'!$I$1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ano'!$I$2</c:f>
              <c:numCache>
                <c:formatCode>#,##0</c:formatCode>
                <c:ptCount val="1"/>
                <c:pt idx="0">
                  <c:v>19854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19F-4107-8C23-0E8D6B18B048}"/>
            </c:ext>
          </c:extLst>
        </c:ser>
        <c:ser>
          <c:idx val="2"/>
          <c:order val="2"/>
          <c:tx>
            <c:strRef>
              <c:f>'acumulado do ano'!$J$1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Rockwell" panose="02060603020205020403" pitchFamily="18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'acumulado do ano'!$J$2</c:f>
              <c:numCache>
                <c:formatCode>#,##0</c:formatCode>
                <c:ptCount val="1"/>
                <c:pt idx="0">
                  <c:v>2171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19F-4107-8C23-0E8D6B18B04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38380384"/>
        <c:axId val="2138390176"/>
      </c:barChart>
      <c:catAx>
        <c:axId val="21383803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138390176"/>
        <c:crosses val="autoZero"/>
        <c:auto val="1"/>
        <c:lblAlgn val="ctr"/>
        <c:lblOffset val="100"/>
        <c:noMultiLvlLbl val="0"/>
      </c:catAx>
      <c:valAx>
        <c:axId val="2138390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Rockwell" panose="02060603020205020403" pitchFamily="18" charset="0"/>
                <a:ea typeface="+mn-ea"/>
                <a:cs typeface="+mn-cs"/>
              </a:defRPr>
            </a:pPr>
            <a:endParaRPr lang="pt-BR"/>
          </a:p>
        </c:txPr>
        <c:crossAx val="213838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Rockwell" panose="02060603020205020403" pitchFamily="18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120375401360166E-2"/>
          <c:y val="0.12962962962962962"/>
          <c:w val="0.89263442021200368"/>
          <c:h val="0.76960775585105112"/>
        </c:manualLayout>
      </c:layout>
      <c:lineChart>
        <c:grouping val="standar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38377664"/>
        <c:axId val="2138388000"/>
      </c:lineChart>
      <c:catAx>
        <c:axId val="213837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38388000"/>
        <c:crosses val="autoZero"/>
        <c:auto val="1"/>
        <c:lblAlgn val="ctr"/>
        <c:lblOffset val="100"/>
        <c:noMultiLvlLbl val="0"/>
      </c:catAx>
      <c:valAx>
        <c:axId val="213838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38377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451794590926402E-2"/>
          <c:y val="0.14632898021535493"/>
          <c:w val="0.89799545989719309"/>
          <c:h val="0.68967922652226088"/>
        </c:manualLayout>
      </c:layout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38388544"/>
        <c:axId val="2138389088"/>
        <c:extLst xmlns:c16r2="http://schemas.microsoft.com/office/drawing/2015/06/chart"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'Evolução Mensal'!$I$4</c15:sqref>
                        </c15:formulaRef>
                      </c:ext>
                    </c:extLst>
                    <c:strCache>
                      <c:ptCount val="1"/>
                      <c:pt idx="0">
                        <c:v>Saldos</c:v>
                      </c:pt>
                    </c:strCache>
                  </c:strRef>
                </c:tx>
                <c:spPr>
                  <a:ln w="2857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dLbl>
                    <c:idx val="2"/>
                    <c:tx>
                      <c:rich>
                        <a:bodyPr/>
                        <a:lstStyle/>
                        <a:p>
                          <a:fld id="{8E8F90FB-74A0-4F58-A0A0-A33CFD2B92B7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8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3"/>
                    <c:tx>
                      <c:rich>
                        <a:bodyPr/>
                        <a:lstStyle/>
                        <a:p>
                          <a:fld id="{F2B702B4-88C3-47AC-AD65-D7136047EC3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9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4"/>
                    <c:tx>
                      <c:rich>
                        <a:bodyPr/>
                        <a:lstStyle/>
                        <a:p>
                          <a:fld id="{6F4933B2-0F13-4F52-87AC-BA8E5DB68B89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A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5"/>
                    <c:tx>
                      <c:rich>
                        <a:bodyPr/>
                        <a:lstStyle/>
                        <a:p>
                          <a:fld id="{8EDCC513-F2ED-44D2-8DA5-CFECF8BA04FC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B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1"/>
                    <c:tx>
                      <c:rich>
                        <a:bodyPr/>
                        <a:lstStyle/>
                        <a:p>
                          <a:fld id="{195682C5-0ECD-42AA-9A30-F67966714685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C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dLbl>
                    <c:idx val="12"/>
                    <c:tx>
                      <c:rich>
                        <a:bodyPr/>
                        <a:lstStyle/>
                        <a:p>
                          <a:fld id="{1103699C-87DD-41F6-8EB7-B649DBDEC9F3}" type="VALUE">
                            <a:rPr lang="en-US">
                              <a:solidFill>
                                <a:srgbClr val="FF0000"/>
                              </a:solidFill>
                            </a:rPr>
                            <a:pPr/>
                            <a:t>[VALOR]</a:t>
                          </a:fld>
                          <a:endParaRPr lang="pt-BR"/>
                        </a:p>
                      </c:rich>
                    </c:tx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 xmlns:c16r2="http://schemas.microsoft.com/office/drawing/2015/06/chart">
                      <c:ext xmlns:c16="http://schemas.microsoft.com/office/drawing/2014/chart" uri="{C3380CC4-5D6E-409C-BE32-E72D297353CC}">
                        <c16:uniqueId val="{0000000D-1F8E-4C6E-991B-AC8DA8DF8D12}"/>
                      </c:ext>
                      <c:ext uri="{CE6537A1-D6FC-4f65-9D91-7224C49458BB}">
                        <c15:dlblFieldTable/>
                        <c15:showDataLabelsRange val="0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pt-B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6r2="http://schemas.microsoft.com/office/drawing/2015/06/chart"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('Evolução Mensal'!$E$6,'Evolução Mensal'!$I$5,'Evolução Mensal'!$N$5,'Evolução Mensal'!$S$5,'Evolução Mensal'!$X$5,'Evolução Mensal'!$AC$5,'Evolução Mensal'!$AH$5,'Evolução Mensal'!$AM$5,'Evolução Mensal'!$AR$5,'Evolução Mensal'!$AW$5,'Evolução Mensal'!$BB$5,'Evolução Mensal'!$BG$5,'Evolução Mensal'!$BL$5,'Evolução Mensal'!$BQ$5)</c15:sqref>
                        </c15:formulaRef>
                      </c:ext>
                    </c:extLst>
                    <c:numCache>
                      <c:formatCode>#,##0</c:formatCode>
                      <c:ptCount val="14"/>
                      <c:pt idx="1">
                        <c:v>130</c:v>
                      </c:pt>
                      <c:pt idx="2" formatCode="#,##0_ ;[Red]\-#,##0\ ">
                        <c:v>-251</c:v>
                      </c:pt>
                      <c:pt idx="3" formatCode="#,##0_ ;[Red]\-#,##0\ ">
                        <c:v>-1508</c:v>
                      </c:pt>
                      <c:pt idx="4">
                        <c:v>-808</c:v>
                      </c:pt>
                      <c:pt idx="5">
                        <c:v>-79</c:v>
                      </c:pt>
                      <c:pt idx="6">
                        <c:v>79</c:v>
                      </c:pt>
                      <c:pt idx="7">
                        <c:v>230</c:v>
                      </c:pt>
                      <c:pt idx="8">
                        <c:v>364</c:v>
                      </c:pt>
                      <c:pt idx="9">
                        <c:v>489</c:v>
                      </c:pt>
                      <c:pt idx="10">
                        <c:v>1445</c:v>
                      </c:pt>
                      <c:pt idx="11">
                        <c:v>-336</c:v>
                      </c:pt>
                      <c:pt idx="12">
                        <c:v>-414</c:v>
                      </c:pt>
                      <c:pt idx="13">
                        <c:v>639</c:v>
                      </c:pt>
                    </c:numCache>
                  </c:numRef>
                </c:val>
                <c:smooth val="0"/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E-1F8E-4C6E-991B-AC8DA8DF8D12}"/>
                  </c:ext>
                </c:extLst>
              </c15:ser>
            </c15:filteredLineSeries>
          </c:ext>
        </c:extLst>
      </c:lineChart>
      <c:catAx>
        <c:axId val="213838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38389088"/>
        <c:crosses val="autoZero"/>
        <c:auto val="1"/>
        <c:lblAlgn val="ctr"/>
        <c:lblOffset val="100"/>
        <c:noMultiLvlLbl val="0"/>
      </c:catAx>
      <c:valAx>
        <c:axId val="2138389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3838854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pt-BR" sz="2000" dirty="0"/>
              <a:t>Movimentação do emprego formal celetista, admissões, desligamentos e saldo, Pelotas, período de doze meses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'12m'!$H$1</c:f>
              <c:strCache>
                <c:ptCount val="1"/>
                <c:pt idx="0">
                  <c:v>Admissões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'12m'!$H$2</c:f>
              <c:numCache>
                <c:formatCode>#,##0</c:formatCode>
                <c:ptCount val="1"/>
                <c:pt idx="0">
                  <c:v>29112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0BF-4B15-A7E5-CB8307E46B51}"/>
            </c:ext>
          </c:extLst>
        </c:ser>
        <c:ser>
          <c:idx val="1"/>
          <c:order val="1"/>
          <c:tx>
            <c:strRef>
              <c:f>'12m'!$I$1</c:f>
              <c:strCache>
                <c:ptCount val="1"/>
                <c:pt idx="0">
                  <c:v>Desligamentos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'12m'!$I$2</c:f>
              <c:numCache>
                <c:formatCode>#,##0</c:formatCode>
                <c:ptCount val="1"/>
                <c:pt idx="0">
                  <c:v>25620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0BF-4B15-A7E5-CB8307E46B51}"/>
            </c:ext>
          </c:extLst>
        </c:ser>
        <c:ser>
          <c:idx val="2"/>
          <c:order val="2"/>
          <c:tx>
            <c:strRef>
              <c:f>'12m'!$J$1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2400" b="1"/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'12m'!$J$2</c:f>
              <c:numCache>
                <c:formatCode>#,##0</c:formatCode>
                <c:ptCount val="1"/>
                <c:pt idx="0">
                  <c:v>3492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0BF-4B15-A7E5-CB8307E46B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38380928"/>
        <c:axId val="2138377120"/>
      </c:barChart>
      <c:catAx>
        <c:axId val="2138380928"/>
        <c:scaling>
          <c:orientation val="minMax"/>
        </c:scaling>
        <c:delete val="1"/>
        <c:axPos val="b"/>
        <c:majorTickMark val="out"/>
        <c:minorTickMark val="none"/>
        <c:tickLblPos val="nextTo"/>
        <c:crossAx val="2138377120"/>
        <c:crosses val="autoZero"/>
        <c:auto val="1"/>
        <c:lblAlgn val="ctr"/>
        <c:lblOffset val="100"/>
        <c:noMultiLvlLbl val="0"/>
      </c:catAx>
      <c:valAx>
        <c:axId val="213837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pt-BR"/>
          </a:p>
        </c:txPr>
        <c:crossAx val="21383809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 sz="2000"/>
          </a:pPr>
          <a:endParaRPr lang="pt-B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aseline="0">
          <a:solidFill>
            <a:sysClr val="windowText" lastClr="000000"/>
          </a:solidFill>
          <a:latin typeface="Rockwell" panose="02060603020205020403" pitchFamily="18" charset="0"/>
        </a:defRPr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0.08391</cdr:x>
      <cdr:y>0.53383</cdr:y>
    </cdr:from>
    <cdr:to>
      <cdr:x>0.08391</cdr:x>
      <cdr:y>0.59698</cdr:y>
    </cdr:to>
    <cdr:cxnSp macro="">
      <cdr:nvCxnSpPr>
        <cdr:cNvPr id="3" name="Conector reto 2">
          <a:extLst xmlns:a="http://schemas.openxmlformats.org/drawingml/2006/main">
            <a:ext uri="{FF2B5EF4-FFF2-40B4-BE49-F238E27FC236}">
              <a16:creationId xmlns="" xmlns:a16="http://schemas.microsoft.com/office/drawing/2014/main" id="{CDE9E1E9-B758-30A7-7BB4-3576283BBBED}"/>
            </a:ext>
          </a:extLst>
        </cdr:cNvPr>
        <cdr:cNvCxnSpPr/>
      </cdr:nvCxnSpPr>
      <cdr:spPr>
        <a:xfrm xmlns:a="http://schemas.openxmlformats.org/drawingml/2006/main">
          <a:off x="909215" y="3005993"/>
          <a:ext cx="0" cy="3556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0.15775</cdr:x>
      <cdr:y>0.38047</cdr:y>
    </cdr:from>
    <cdr:to>
      <cdr:x>0.15775</cdr:x>
      <cdr:y>0.44362</cdr:y>
    </cdr:to>
    <cdr:cxnSp macro="">
      <cdr:nvCxnSpPr>
        <cdr:cNvPr id="6" name="Conector reto 5">
          <a:extLst xmlns:a="http://schemas.openxmlformats.org/drawingml/2006/main">
            <a:ext uri="{FF2B5EF4-FFF2-40B4-BE49-F238E27FC236}">
              <a16:creationId xmlns="" xmlns:a16="http://schemas.microsoft.com/office/drawing/2014/main" id="{B4708924-509A-01C2-8D28-598BAEA9D081}"/>
            </a:ext>
          </a:extLst>
        </cdr:cNvPr>
        <cdr:cNvCxnSpPr/>
      </cdr:nvCxnSpPr>
      <cdr:spPr>
        <a:xfrm xmlns:a="http://schemas.openxmlformats.org/drawingml/2006/main">
          <a:off x="1709315" y="2142393"/>
          <a:ext cx="0" cy="3556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0.30075</cdr:x>
      <cdr:y>0.39851</cdr:y>
    </cdr:from>
    <cdr:to>
      <cdr:x>0.30075</cdr:x>
      <cdr:y>0.53158</cdr:y>
    </cdr:to>
    <cdr:cxnSp macro="">
      <cdr:nvCxnSpPr>
        <cdr:cNvPr id="7" name="Conector reto 6">
          <a:extLst xmlns:a="http://schemas.openxmlformats.org/drawingml/2006/main">
            <a:ext uri="{FF2B5EF4-FFF2-40B4-BE49-F238E27FC236}">
              <a16:creationId xmlns="" xmlns:a16="http://schemas.microsoft.com/office/drawing/2014/main" id="{F6C9C30A-D327-6635-F657-E060096577FF}"/>
            </a:ext>
          </a:extLst>
        </cdr:cNvPr>
        <cdr:cNvCxnSpPr/>
      </cdr:nvCxnSpPr>
      <cdr:spPr>
        <a:xfrm xmlns:a="http://schemas.openxmlformats.org/drawingml/2006/main">
          <a:off x="3258715" y="2243993"/>
          <a:ext cx="0" cy="7492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0.44257</cdr:x>
      <cdr:y>0.3128</cdr:y>
    </cdr:from>
    <cdr:to>
      <cdr:x>0.44257</cdr:x>
      <cdr:y>0.44587</cdr:y>
    </cdr:to>
    <cdr:cxnSp macro="">
      <cdr:nvCxnSpPr>
        <cdr:cNvPr id="9" name="Conector reto 8">
          <a:extLst xmlns:a="http://schemas.openxmlformats.org/drawingml/2006/main">
            <a:ext uri="{FF2B5EF4-FFF2-40B4-BE49-F238E27FC236}">
              <a16:creationId xmlns="" xmlns:a16="http://schemas.microsoft.com/office/drawing/2014/main" id="{D3481DB1-0C4B-FD16-E221-0CF174A5DF22}"/>
            </a:ext>
          </a:extLst>
        </cdr:cNvPr>
        <cdr:cNvCxnSpPr/>
      </cdr:nvCxnSpPr>
      <cdr:spPr>
        <a:xfrm xmlns:a="http://schemas.openxmlformats.org/drawingml/2006/main">
          <a:off x="4795415" y="1761393"/>
          <a:ext cx="0" cy="7492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0.58908</cdr:x>
      <cdr:y>0.28799</cdr:y>
    </cdr:from>
    <cdr:to>
      <cdr:x>0.58908</cdr:x>
      <cdr:y>0.42106</cdr:y>
    </cdr:to>
    <cdr:cxnSp macro="">
      <cdr:nvCxnSpPr>
        <cdr:cNvPr id="10" name="Conector reto 9">
          <a:extLst xmlns:a="http://schemas.openxmlformats.org/drawingml/2006/main">
            <a:ext uri="{FF2B5EF4-FFF2-40B4-BE49-F238E27FC236}">
              <a16:creationId xmlns="" xmlns:a16="http://schemas.microsoft.com/office/drawing/2014/main" id="{F163607E-57B9-AC34-A537-6E42AE11EA9E}"/>
            </a:ext>
          </a:extLst>
        </cdr:cNvPr>
        <cdr:cNvCxnSpPr/>
      </cdr:nvCxnSpPr>
      <cdr:spPr>
        <a:xfrm xmlns:a="http://schemas.openxmlformats.org/drawingml/2006/main">
          <a:off x="6382915" y="1621693"/>
          <a:ext cx="0" cy="7492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0.72856</cdr:x>
      <cdr:y>0.27897</cdr:y>
    </cdr:from>
    <cdr:to>
      <cdr:x>0.72856</cdr:x>
      <cdr:y>0.36242</cdr:y>
    </cdr:to>
    <cdr:cxnSp macro="">
      <cdr:nvCxnSpPr>
        <cdr:cNvPr id="11" name="Conector reto 10">
          <a:extLst xmlns:a="http://schemas.openxmlformats.org/drawingml/2006/main">
            <a:ext uri="{FF2B5EF4-FFF2-40B4-BE49-F238E27FC236}">
              <a16:creationId xmlns="" xmlns:a16="http://schemas.microsoft.com/office/drawing/2014/main" id="{55731DF9-4BE7-C544-DE66-CB25E46DD47E}"/>
            </a:ext>
          </a:extLst>
        </cdr:cNvPr>
        <cdr:cNvCxnSpPr/>
      </cdr:nvCxnSpPr>
      <cdr:spPr>
        <a:xfrm xmlns:a="http://schemas.openxmlformats.org/drawingml/2006/main">
          <a:off x="7894215" y="1570893"/>
          <a:ext cx="0" cy="4699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0.87858</cdr:x>
      <cdr:y>0.25191</cdr:y>
    </cdr:from>
    <cdr:to>
      <cdr:x>0.87858</cdr:x>
      <cdr:y>0.29927</cdr:y>
    </cdr:to>
    <cdr:cxnSp macro="">
      <cdr:nvCxnSpPr>
        <cdr:cNvPr id="14" name="Conector reto 13">
          <a:extLst xmlns:a="http://schemas.openxmlformats.org/drawingml/2006/main">
            <a:ext uri="{FF2B5EF4-FFF2-40B4-BE49-F238E27FC236}">
              <a16:creationId xmlns="" xmlns:a16="http://schemas.microsoft.com/office/drawing/2014/main" id="{567C3499-0AD0-1203-92F9-8137C2995DCC}"/>
            </a:ext>
          </a:extLst>
        </cdr:cNvPr>
        <cdr:cNvCxnSpPr/>
      </cdr:nvCxnSpPr>
      <cdr:spPr>
        <a:xfrm xmlns:a="http://schemas.openxmlformats.org/drawingml/2006/main">
          <a:off x="9519815" y="1418493"/>
          <a:ext cx="0" cy="2667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0.94891</cdr:x>
      <cdr:y>0.19552</cdr:y>
    </cdr:from>
    <cdr:to>
      <cdr:x>0.94891</cdr:x>
      <cdr:y>0.25191</cdr:y>
    </cdr:to>
    <cdr:cxnSp macro="">
      <cdr:nvCxnSpPr>
        <cdr:cNvPr id="16" name="Conector reto 15">
          <a:extLst xmlns:a="http://schemas.openxmlformats.org/drawingml/2006/main">
            <a:ext uri="{FF2B5EF4-FFF2-40B4-BE49-F238E27FC236}">
              <a16:creationId xmlns="" xmlns:a16="http://schemas.microsoft.com/office/drawing/2014/main" id="{62DADD00-F35B-AC1E-4822-84464CFF43C8}"/>
            </a:ext>
          </a:extLst>
        </cdr:cNvPr>
        <cdr:cNvCxnSpPr/>
      </cdr:nvCxnSpPr>
      <cdr:spPr>
        <a:xfrm xmlns:a="http://schemas.openxmlformats.org/drawingml/2006/main">
          <a:off x="10281815" y="1100993"/>
          <a:ext cx="0" cy="3175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91A0A-B3C8-445F-809B-C96D15FD34E6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6C383-D2FC-481C-8103-8E2AD79FE0C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5346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6816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756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3809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18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8510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9571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9640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80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92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713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03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511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027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3985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6C383-D2FC-481C-8103-8E2AD79FE0C9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023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66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11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3952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pt-B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19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31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66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6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0627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67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944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C766B90-8CB3-40BB-98A7-8FA071C04B7D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49013CA-5A43-49B4-A69F-774E83AB0E6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918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1.xml"/><Relationship Id="rId4" Type="http://schemas.openxmlformats.org/officeDocument/2006/relationships/chart" Target="../charts/chart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5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24EA4A6-52FD-462D-9FED-061BEF1F6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154" y="1380392"/>
            <a:ext cx="10315854" cy="2910254"/>
          </a:xfrm>
        </p:spPr>
        <p:txBody>
          <a:bodyPr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7200" dirty="0"/>
              <a:t>Boletim Informativo nº 10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/>
              <a:t>outubro DE 2021</a:t>
            </a:r>
            <a:r>
              <a:rPr lang="pt-BR" sz="3600" dirty="0"/>
              <a:t/>
            </a:r>
            <a:br>
              <a:rPr lang="pt-BR" sz="3600" dirty="0"/>
            </a:br>
            <a:r>
              <a:rPr lang="pt-BR" sz="4400" dirty="0"/>
              <a:t>A conjuntura do emprego em Pelotas-RS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B53A23C-BCC6-4FDE-A599-C402C7C2C7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2155" y="4468031"/>
            <a:ext cx="10218198" cy="2101445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t-BR" sz="2600" b="1" dirty="0"/>
              <a:t>Observatório Social do Trabalho</a:t>
            </a:r>
          </a:p>
          <a:p>
            <a:pPr algn="ctr"/>
            <a:r>
              <a:rPr lang="pt-BR" sz="2600" b="1" dirty="0"/>
              <a:t>Instituto de Filosofia, Sociologia e Política (IFISP)</a:t>
            </a:r>
          </a:p>
          <a:p>
            <a:pPr algn="ctr"/>
            <a:r>
              <a:rPr lang="pt-BR" sz="2600" b="1" dirty="0"/>
              <a:t>Universidade Federal de Pelotas (</a:t>
            </a:r>
            <a:r>
              <a:rPr lang="pt-BR" sz="2600" b="1" dirty="0" err="1"/>
              <a:t>UFPel</a:t>
            </a:r>
            <a:r>
              <a:rPr lang="pt-BR" sz="2600" b="1" dirty="0"/>
              <a:t>)</a:t>
            </a:r>
          </a:p>
          <a:p>
            <a:endParaRPr lang="pt-BR" dirty="0"/>
          </a:p>
          <a:p>
            <a:pPr algn="ctr"/>
            <a:r>
              <a:rPr lang="pt-BR" i="1" dirty="0"/>
              <a:t>Pelotas, dezembro de 2022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69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9" y="195943"/>
            <a:ext cx="11877870" cy="1184988"/>
          </a:xfrm>
        </p:spPr>
        <p:txBody>
          <a:bodyPr>
            <a:normAutofit/>
          </a:bodyPr>
          <a:lstStyle/>
          <a:p>
            <a:pPr algn="ctr"/>
            <a:r>
              <a:rPr lang="pt-BR" sz="4800" dirty="0"/>
              <a:t>A conjuntura setorial do emprego EM outubro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602558"/>
            <a:ext cx="11877870" cy="5059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Pelotas, no mês de outubro (+434 vínculos), foi puxado principalmente pelo setor de serviços (+188 vínculos), seguido pelo setor do comércio (+168 vínculos) e pela construção (+58 vínculos). A indústria (+33 vínculos) também apresentou saldo positivo. A agropecuária (</a:t>
            </a:r>
            <a:r>
              <a:rPr lang="pt-BR" sz="3200" dirty="0">
                <a:solidFill>
                  <a:srgbClr val="FF0000"/>
                </a:solidFill>
              </a:rPr>
              <a:t>-13 </a:t>
            </a:r>
            <a:r>
              <a:rPr lang="pt-BR" sz="3200" dirty="0"/>
              <a:t>vínculos) apresentou saldo negativo.</a:t>
            </a:r>
            <a:endParaRPr lang="pt-BR" sz="32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81864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1823986"/>
              </p:ext>
            </p:extLst>
          </p:nvPr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="" xmlns:a16="http://schemas.microsoft.com/office/drawing/2014/main" id="{ECA9D843-F4AA-1B8E-5DB6-0D9453C7B7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5232267"/>
              </p:ext>
            </p:extLst>
          </p:nvPr>
        </p:nvGraphicFramePr>
        <p:xfrm>
          <a:off x="678286" y="613507"/>
          <a:ext cx="10835426" cy="5676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08284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632857"/>
            <a:ext cx="11849876" cy="505719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O desempenho positivo do emprego formal no mercado de trabalho de Pelotas, no acumulado do ano (+2.171 vínculos), foi puxado principalmente pelo setor de serviços (+1.277 vínculos), seguido pela construção civil (+821</a:t>
            </a:r>
            <a:r>
              <a:rPr lang="pt-BR" sz="3200" b="1" dirty="0"/>
              <a:t> </a:t>
            </a:r>
            <a:r>
              <a:rPr lang="pt-BR" sz="3200" dirty="0"/>
              <a:t>vínculos) e pelo comércio (+410 vínculos). A indústria (</a:t>
            </a:r>
            <a:r>
              <a:rPr lang="pt-BR" sz="3200" dirty="0">
                <a:solidFill>
                  <a:srgbClr val="FF0000"/>
                </a:solidFill>
              </a:rPr>
              <a:t>-329 </a:t>
            </a:r>
            <a:r>
              <a:rPr lang="pt-BR" sz="3200" dirty="0"/>
              <a:t>vínculos) e a agropecuária (</a:t>
            </a:r>
            <a:r>
              <a:rPr lang="pt-BR" sz="3200" dirty="0">
                <a:solidFill>
                  <a:srgbClr val="FF0000"/>
                </a:solidFill>
              </a:rPr>
              <a:t>-8 </a:t>
            </a:r>
            <a:r>
              <a:rPr lang="pt-BR" sz="3200" dirty="0"/>
              <a:t>vínculos) apresentaram saldo negativo. </a:t>
            </a:r>
            <a:endParaRPr lang="pt-BR" sz="31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2783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="" xmlns:a16="http://schemas.microsoft.com/office/drawing/2014/main" id="{170A7DCE-A90C-6270-8D8A-40E7CB98AB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5687750"/>
              </p:ext>
            </p:extLst>
          </p:nvPr>
        </p:nvGraphicFramePr>
        <p:xfrm>
          <a:off x="678286" y="613507"/>
          <a:ext cx="10835426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9855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E95537C-BA99-4C4D-BDE8-FD15E4511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0" y="167952"/>
            <a:ext cx="11849875" cy="1259632"/>
          </a:xfrm>
        </p:spPr>
        <p:txBody>
          <a:bodyPr>
            <a:normAutofit/>
          </a:bodyPr>
          <a:lstStyle/>
          <a:p>
            <a:pPr algn="ctr"/>
            <a:r>
              <a:rPr lang="pt-BR" sz="4000" dirty="0"/>
              <a:t>A conjuntura setorial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D19235A-DDEF-4CC3-8475-C9D078CFA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30" y="1539551"/>
            <a:ext cx="11849876" cy="515049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pt-BR" sz="3200" dirty="0"/>
              <a:t>	</a:t>
            </a:r>
            <a:r>
              <a:rPr lang="pt-BR" sz="3100" dirty="0"/>
              <a:t>O desempenho positivo do emprego formal no mercado de trabalho de Pelotas, no período de doze meses (+3.492 vínculos), foi puxado principalmente pelo setor de serviços (+1.314 vínculos), seguido pelo comércio (+1.011 vínculos) e pela construção (+934 vínculos). A indústria (+236 vínculos) também apresentou saldo positivo. O setor da agropecuária (</a:t>
            </a:r>
            <a:r>
              <a:rPr lang="pt-BR" sz="3100" dirty="0">
                <a:solidFill>
                  <a:srgbClr val="FF0000"/>
                </a:solidFill>
              </a:rPr>
              <a:t>-3 </a:t>
            </a:r>
            <a:r>
              <a:rPr lang="pt-BR" sz="3100" dirty="0"/>
              <a:t>vínculos) apresentou saldo negativo.</a:t>
            </a:r>
            <a:endParaRPr lang="pt-BR" sz="3100" dirty="0">
              <a:highlight>
                <a:srgbClr val="3FAD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72518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="" xmlns:a16="http://schemas.microsoft.com/office/drawing/2014/main" id="{627C20CA-F646-6AF1-F3E9-C627D7AEAB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2402384"/>
              </p:ext>
            </p:extLst>
          </p:nvPr>
        </p:nvGraphicFramePr>
        <p:xfrm>
          <a:off x="678286" y="613507"/>
          <a:ext cx="10835426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3146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A9766C6-9D7E-4138-A566-139E4A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95" y="337352"/>
            <a:ext cx="11487705" cy="1207364"/>
          </a:xfrm>
        </p:spPr>
        <p:txBody>
          <a:bodyPr/>
          <a:lstStyle/>
          <a:p>
            <a:r>
              <a:rPr lang="pt-BR" dirty="0"/>
              <a:t>Nota metodológica: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64401CD-0F63-4132-8341-EE548B36E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7" y="1772239"/>
            <a:ext cx="11416683" cy="46168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3200" dirty="0"/>
              <a:t>	 Os dados do Novo CADASTRO GERAL DE EMPREGADOS E DESEMPREGADOS (CAGED) referem-se apenas às movimentações (admissões e desligamentos) dos empregos formais celetistas registrados, declarados pelas empresas ao governo federal, estando excluídos os empregos públicos estatutários e os empregos e ocupações informais. É importante sublinhar, ainda, que estes dados estão sujeitos a ajustes, tendo em vista as declarações realizadas fora do prazo regular (mês imediatamente após à movimentação).</a:t>
            </a:r>
          </a:p>
          <a:p>
            <a:pPr marL="0" indent="0" algn="just">
              <a:buNone/>
            </a:pPr>
            <a:endParaRPr lang="pt-BR" sz="3200" dirty="0"/>
          </a:p>
          <a:p>
            <a:pPr marL="0" indent="0" algn="just">
              <a:buNone/>
            </a:pPr>
            <a:r>
              <a:rPr lang="pt-BR" sz="3200" dirty="0"/>
              <a:t>Dados coletados em 09/12/2022.</a:t>
            </a:r>
          </a:p>
        </p:txBody>
      </p:sp>
    </p:spTree>
    <p:extLst>
      <p:ext uri="{BB962C8B-B14F-4D97-AF65-F5344CB8AC3E}">
        <p14:creationId xmlns:p14="http://schemas.microsoft.com/office/powerpoint/2010/main" val="415319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4C8C361-A35E-423C-899A-D133D05C5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19" y="97655"/>
            <a:ext cx="11310152" cy="1242874"/>
          </a:xfrm>
        </p:spPr>
        <p:txBody>
          <a:bodyPr/>
          <a:lstStyle/>
          <a:p>
            <a:r>
              <a:rPr lang="pt-BR" dirty="0"/>
              <a:t>Ficha técnica: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02F7130-4294-4163-9768-3D5854B93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340529"/>
            <a:ext cx="11656381" cy="52822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500" b="1" dirty="0"/>
              <a:t>OBSERVATÓRIO SOCIAL DO TRABALHO (IFISP/UFPEL)</a:t>
            </a:r>
          </a:p>
          <a:p>
            <a:pPr marL="0" indent="0">
              <a:buNone/>
            </a:pPr>
            <a:endParaRPr lang="pt-BR" sz="2300" dirty="0"/>
          </a:p>
          <a:p>
            <a:pPr marL="0" indent="0">
              <a:buNone/>
            </a:pPr>
            <a:r>
              <a:rPr lang="pt-BR" sz="2300" dirty="0"/>
              <a:t>Fundador: </a:t>
            </a:r>
          </a:p>
          <a:p>
            <a:pPr marL="0" indent="0">
              <a:buNone/>
            </a:pPr>
            <a:r>
              <a:rPr lang="pt-BR" sz="2300" b="1" dirty="0"/>
              <a:t>Prof. Francisco E. Beckenkamp Vargas</a:t>
            </a:r>
          </a:p>
          <a:p>
            <a:pPr marL="0" indent="0">
              <a:buNone/>
            </a:pPr>
            <a:endParaRPr lang="pt-BR" sz="2300" b="1" dirty="0" smtClean="0"/>
          </a:p>
          <a:p>
            <a:pPr marL="0" indent="0">
              <a:buNone/>
            </a:pPr>
            <a:r>
              <a:rPr lang="pt-BR" sz="2300" dirty="0" smtClean="0"/>
              <a:t>Coordenador:</a:t>
            </a:r>
            <a:endParaRPr lang="pt-BR" sz="2400" dirty="0"/>
          </a:p>
          <a:p>
            <a:pPr marL="0" indent="0">
              <a:buNone/>
            </a:pPr>
            <a:r>
              <a:rPr lang="pt-BR" sz="2200" b="1" dirty="0" err="1" smtClean="0"/>
              <a:t>Attila</a:t>
            </a:r>
            <a:r>
              <a:rPr lang="pt-BR" sz="2200" b="1" dirty="0" smtClean="0"/>
              <a:t> </a:t>
            </a:r>
            <a:r>
              <a:rPr lang="pt-BR" sz="2200" b="1" dirty="0"/>
              <a:t>Magno e Silva Barbosa </a:t>
            </a:r>
          </a:p>
          <a:p>
            <a:pPr marL="0" indent="0">
              <a:buNone/>
            </a:pPr>
            <a:endParaRPr lang="pt-BR" sz="2300" b="1" dirty="0"/>
          </a:p>
          <a:p>
            <a:pPr marL="0" indent="0">
              <a:buNone/>
            </a:pPr>
            <a:r>
              <a:rPr lang="pt-BR" sz="2300" dirty="0"/>
              <a:t>Coordenadora adjunta:</a:t>
            </a:r>
          </a:p>
          <a:p>
            <a:pPr marL="0" indent="0">
              <a:buNone/>
            </a:pPr>
            <a:r>
              <a:rPr lang="pt-BR" sz="2300" b="1" dirty="0"/>
              <a:t>Prof.ª Ana Paula F.  D’Avila</a:t>
            </a:r>
          </a:p>
          <a:p>
            <a:pPr marL="0" indent="0">
              <a:buNone/>
            </a:pPr>
            <a:endParaRPr lang="pt-BR" sz="2300" b="1" dirty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/>
              <a:t>Portal na internet: </a:t>
            </a:r>
            <a:r>
              <a:rPr lang="pt-BR" sz="2400" dirty="0">
                <a:hlinkClick r:id="rId3"/>
              </a:rPr>
              <a:t>http://wp.ufpel.edu.br/observatoriosocial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6820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62" y="164978"/>
            <a:ext cx="11792931" cy="893802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</a:t>
            </a:r>
            <a:r>
              <a:rPr lang="pt-BR" sz="4800"/>
              <a:t>em outubro</a:t>
            </a:r>
            <a:endParaRPr lang="pt-BR" sz="48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306286"/>
            <a:ext cx="11792932" cy="538673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200" dirty="0"/>
              <a:t>	</a:t>
            </a:r>
            <a:r>
              <a:rPr lang="pt-BR" sz="2800" dirty="0"/>
              <a:t>Segundo o Novo CAGED (Cadastro Geral de Empregados e Desempregados) da Secretaria Especial de Previdência e Trabalho do Ministério da Economia, no mês de outubro de 2021 ocorreram, em Pelotas, 2.496 admissões e 2.062 desligamentos, resultando em um saldo de +434 vínculos formais de emprego celetista. Com isso, a taxa de variação do emprego formal foi de +0,74%, com o estoque passando de 58.510 vínculos, em setembro, para 58.944 vínculos, em outubro de 2021. </a:t>
            </a:r>
          </a:p>
        </p:txBody>
      </p:sp>
    </p:spTree>
    <p:extLst>
      <p:ext uri="{BB962C8B-B14F-4D97-AF65-F5344CB8AC3E}">
        <p14:creationId xmlns:p14="http://schemas.microsoft.com/office/powerpoint/2010/main" val="158116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="" xmlns:a16="http://schemas.microsoft.com/office/drawing/2014/main" id="{5EBD4177-0755-2989-85D3-C94E03F439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9354810"/>
              </p:ext>
            </p:extLst>
          </p:nvPr>
        </p:nvGraphicFramePr>
        <p:xfrm>
          <a:off x="678285" y="613507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4665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194319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no acumulado do ano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614196"/>
            <a:ext cx="11752571" cy="489757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300" dirty="0"/>
              <a:t>	No acumulado do ano, ocorreram, em Pelotas,  22.025  admissões e 19.854 desligamentos, o que resultou em um saldo de +2.171 vínculos formais de emprego. Nesse período, o estoque passou de 56.781 vínculos, em dezembro de 2020, para 58.944 vínculos, em outubro de 2021, o que corresponde a uma taxa de variação de +3,82%. </a:t>
            </a:r>
          </a:p>
        </p:txBody>
      </p:sp>
    </p:spTree>
    <p:extLst>
      <p:ext uri="{BB962C8B-B14F-4D97-AF65-F5344CB8AC3E}">
        <p14:creationId xmlns:p14="http://schemas.microsoft.com/office/powerpoint/2010/main" val="156593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241825"/>
              </p:ext>
            </p:extLst>
          </p:nvPr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="" xmlns:a16="http://schemas.microsoft.com/office/drawing/2014/main" id="{A9E63168-AEA4-CE62-7032-EA5DE75033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4765403"/>
              </p:ext>
            </p:extLst>
          </p:nvPr>
        </p:nvGraphicFramePr>
        <p:xfrm>
          <a:off x="678285" y="613507"/>
          <a:ext cx="10835427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9949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EA8C89-D749-4BFC-AD5B-BCBFC463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6" y="186612"/>
            <a:ext cx="11752572" cy="1035698"/>
          </a:xfrm>
        </p:spPr>
        <p:txBody>
          <a:bodyPr>
            <a:noAutofit/>
          </a:bodyPr>
          <a:lstStyle/>
          <a:p>
            <a:pPr algn="ctr"/>
            <a:r>
              <a:rPr lang="pt-BR" sz="4800" dirty="0"/>
              <a:t>A conjuntura do emprego Em Doze meses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91686DC5-A589-49D2-9205-50D5DD892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30" y="1427584"/>
            <a:ext cx="11752571" cy="52438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3600" dirty="0"/>
              <a:t>	</a:t>
            </a:r>
            <a:r>
              <a:rPr lang="pt-BR" sz="3400" dirty="0"/>
              <a:t>Nos últimos doze meses, ocorreram, em Pelotas, 29.112 admissões e 25.620 desligamentos, o que resultou em um saldo de +3.492</a:t>
            </a:r>
            <a:r>
              <a:rPr lang="pt-BR" sz="3400" b="1" dirty="0"/>
              <a:t> </a:t>
            </a:r>
            <a:r>
              <a:rPr lang="pt-BR" sz="3400" dirty="0"/>
              <a:t>vínculos formais de emprego. Nesse período, o estoque passou de 55.844 vínculos, em outubro de 2020, para 58.944 vínculos, em outubro de 2021, o que corresponde a uma taxa de variação de</a:t>
            </a:r>
            <a:r>
              <a:rPr lang="pt-BR" sz="3400" dirty="0">
                <a:solidFill>
                  <a:srgbClr val="FF0000"/>
                </a:solidFill>
              </a:rPr>
              <a:t> </a:t>
            </a:r>
            <a:r>
              <a:rPr lang="pt-BR" sz="3400" dirty="0"/>
              <a:t>+6,25%. </a:t>
            </a:r>
          </a:p>
        </p:txBody>
      </p:sp>
    </p:spTree>
    <p:extLst>
      <p:ext uri="{BB962C8B-B14F-4D97-AF65-F5344CB8AC3E}">
        <p14:creationId xmlns:p14="http://schemas.microsoft.com/office/powerpoint/2010/main" val="282132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="" xmlns:a16="http://schemas.microsoft.com/office/drawing/2014/main" id="{1DCF244D-0272-08B8-1DF7-A19C524FDD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9263103"/>
              </p:ext>
            </p:extLst>
          </p:nvPr>
        </p:nvGraphicFramePr>
        <p:xfrm>
          <a:off x="678285" y="613507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8373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Gráfico 1">
            <a:extLst>
              <a:ext uri="{FF2B5EF4-FFF2-40B4-BE49-F238E27FC236}">
                <a16:creationId xmlns="" xmlns:a16="http://schemas.microsoft.com/office/drawing/2014/main" id="{669CFACB-8A07-18BB-868F-D341DA6879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4885716"/>
              </p:ext>
            </p:extLst>
          </p:nvPr>
        </p:nvGraphicFramePr>
        <p:xfrm>
          <a:off x="678286" y="613507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4044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/>
          <p:cNvSpPr txBox="1"/>
          <p:nvPr/>
        </p:nvSpPr>
        <p:spPr>
          <a:xfrm>
            <a:off x="4242305" y="6289635"/>
            <a:ext cx="3692770" cy="2616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Fonte: Novo CAGED, SEPRT/ME.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/>
        </p:nvGraphicFramePr>
        <p:xfrm>
          <a:off x="476518" y="485192"/>
          <a:ext cx="11037195" cy="575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Gráfico 13"/>
          <p:cNvGraphicFramePr>
            <a:graphicFrameLocks/>
          </p:cNvGraphicFramePr>
          <p:nvPr/>
        </p:nvGraphicFramePr>
        <p:xfrm>
          <a:off x="678286" y="613508"/>
          <a:ext cx="10835427" cy="5676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="" xmlns:a16="http://schemas.microsoft.com/office/drawing/2014/main" id="{97E621D5-3751-7EB7-FEC5-B26C26A4E5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5396957"/>
              </p:ext>
            </p:extLst>
          </p:nvPr>
        </p:nvGraphicFramePr>
        <p:xfrm>
          <a:off x="678285" y="613507"/>
          <a:ext cx="10835427" cy="5630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50101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0</TotalTime>
  <Words>454</Words>
  <Application>Microsoft Office PowerPoint</Application>
  <PresentationFormat>Widescreen</PresentationFormat>
  <Paragraphs>170</Paragraphs>
  <Slides>17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2" baseType="lpstr">
      <vt:lpstr>Calibri</vt:lpstr>
      <vt:lpstr>Rockwell</vt:lpstr>
      <vt:lpstr>Rockwell Condensed</vt:lpstr>
      <vt:lpstr>Wingdings</vt:lpstr>
      <vt:lpstr>Tipo de Madeira</vt:lpstr>
      <vt:lpstr>Boletim Informativo nº 10 outubro DE 2021 A conjuntura do emprego em Pelotas-RS</vt:lpstr>
      <vt:lpstr>A conjuntura do emprego em outubro</vt:lpstr>
      <vt:lpstr>Apresentação do PowerPoint</vt:lpstr>
      <vt:lpstr>A conjuntura do emprego no acumulado do ano</vt:lpstr>
      <vt:lpstr>Apresentação do PowerPoint</vt:lpstr>
      <vt:lpstr>A conjuntura do emprego Em Doze meses</vt:lpstr>
      <vt:lpstr>Apresentação do PowerPoint</vt:lpstr>
      <vt:lpstr>Apresentação do PowerPoint</vt:lpstr>
      <vt:lpstr>Apresentação do PowerPoint</vt:lpstr>
      <vt:lpstr>A conjuntura setorial do emprego EM outubro</vt:lpstr>
      <vt:lpstr>Apresentação do PowerPoint</vt:lpstr>
      <vt:lpstr>A conjuntura setorial do emprego no acumulado do ano</vt:lpstr>
      <vt:lpstr>Apresentação do PowerPoint</vt:lpstr>
      <vt:lpstr>A conjuntura setorial do emprego EM DOZE MESES</vt:lpstr>
      <vt:lpstr>Apresentação do PowerPoint</vt:lpstr>
      <vt:lpstr>Nota metodológica:</vt:lpstr>
      <vt:lpstr>Ficha técnica: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2018-01-27T01:43:35Z</dcterms:created>
  <dcterms:modified xsi:type="dcterms:W3CDTF">2023-05-03T13:41:24Z</dcterms:modified>
</cp:coreProperties>
</file>