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4" r:id="rId1"/>
  </p:sldMasterIdLst>
  <p:notesMasterIdLst>
    <p:notesMasterId r:id="rId9"/>
  </p:notesMasterIdLst>
  <p:sldIdLst>
    <p:sldId id="256" r:id="rId2"/>
    <p:sldId id="257" r:id="rId3"/>
    <p:sldId id="295" r:id="rId4"/>
    <p:sldId id="294" r:id="rId5"/>
    <p:sldId id="305" r:id="rId6"/>
    <p:sldId id="276" r:id="rId7"/>
    <p:sldId id="277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ADFF"/>
    <a:srgbClr val="F0F0F0"/>
    <a:srgbClr val="FFFC2C"/>
    <a:srgbClr val="FFFF43"/>
    <a:srgbClr val="FD2B4E"/>
    <a:srgbClr val="FFCC99"/>
    <a:srgbClr val="F6E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6" autoAdjust="0"/>
    <p:restoredTop sz="96980" autoAdjust="0"/>
  </p:normalViewPr>
  <p:slideViewPr>
    <p:cSldViewPr snapToGrid="0">
      <p:cViewPr varScale="1">
        <p:scale>
          <a:sx n="84" d="100"/>
          <a:sy n="84" d="100"/>
        </p:scale>
        <p:origin x="222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60" y="25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Observat&#243;rio%202023.2\Emerson\Jan.%202023.%20RG\DADOS%20RG%20JANEIRO%202023%20-%20Copi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F:\Observat&#243;rio%202023.2\Emerson\Jan.%202023.%20RG\DADOS%20RG%20JANEIRO%202023%20-%20Copi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400" b="1" dirty="0">
                <a:solidFill>
                  <a:schemeClr val="tx1"/>
                </a:solidFill>
              </a:rPr>
              <a:t>Movimentação do emprego formal celetista, admissões, desligamentos e saldo, Rio Grande, janeiro de 2023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3.6706104977778993E-2"/>
          <c:y val="0.20962637265986894"/>
          <c:w val="0.79794593266829517"/>
          <c:h val="0.778849176532914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84F-432D-8537-E74379A75857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ysClr val="windowText" lastClr="00000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F84F-432D-8537-E74379A75857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84F-432D-8537-E74379A7585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'rio grande  2023'!$B$1:$D$1</c:f>
              <c:strCache>
                <c:ptCount val="3"/>
                <c:pt idx="0">
                  <c:v>Admissões</c:v>
                </c:pt>
                <c:pt idx="1">
                  <c:v>Desligamentos</c:v>
                </c:pt>
                <c:pt idx="2">
                  <c:v>Saldo</c:v>
                </c:pt>
              </c:strCache>
            </c:strRef>
          </c:cat>
          <c:val>
            <c:numRef>
              <c:f>'rio grande  2023'!$B$2:$D$2</c:f>
              <c:numCache>
                <c:formatCode>#,##0</c:formatCode>
                <c:ptCount val="3"/>
                <c:pt idx="0">
                  <c:v>1517</c:v>
                </c:pt>
                <c:pt idx="1">
                  <c:v>1499</c:v>
                </c:pt>
                <c:pt idx="2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84F-432D-8537-E74379A7585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707350656"/>
        <c:axId val="-707363168"/>
      </c:barChart>
      <c:catAx>
        <c:axId val="-7073506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707363168"/>
        <c:crosses val="autoZero"/>
        <c:auto val="1"/>
        <c:lblAlgn val="ctr"/>
        <c:lblOffset val="100"/>
        <c:noMultiLvlLbl val="0"/>
      </c:catAx>
      <c:valAx>
        <c:axId val="-707363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707350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2641675423154426"/>
          <c:y val="0.4810023839781824"/>
          <c:w val="0.17127244276441181"/>
          <c:h val="0.176244322205009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400" b="1" dirty="0"/>
              <a:t>Movimentação do emprego formal celetista por setor da atividade econômica, admissões, desligamentos e saldos, Rio Grande, janeiro de 2023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3.6146817225226856E-2"/>
          <c:y val="0.21767228671006122"/>
          <c:w val="0.7945969088728474"/>
          <c:h val="0.695879683519920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'POR SETOR JAN. 23'!$B$1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1495553393224866E-3"/>
                  <c:y val="-2.183308895745968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3337104840352107E-2"/>
                  <c:y val="-3.27496334361895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7243330089837298E-2"/>
                  <c:y val="-7.85991202468548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0234436876287111E-2"/>
                  <c:y val="-2.18330889574596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8281324251544432E-2"/>
                  <c:y val="-4.002686736155537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'POR SETOR JAN. 23'!$A$2:$A$6</c:f>
              <c:strCache>
                <c:ptCount val="5"/>
                <c:pt idx="0">
                  <c:v>Agropecuária </c:v>
                </c:pt>
                <c:pt idx="1">
                  <c:v>Indústria</c:v>
                </c:pt>
                <c:pt idx="2">
                  <c:v>Construção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'POR SETOR JAN. 23'!$B$2:$B$6</c:f>
              <c:numCache>
                <c:formatCode>General</c:formatCode>
                <c:ptCount val="5"/>
                <c:pt idx="0">
                  <c:v>25</c:v>
                </c:pt>
                <c:pt idx="1">
                  <c:v>195</c:v>
                </c:pt>
                <c:pt idx="2">
                  <c:v>211</c:v>
                </c:pt>
                <c:pt idx="3" formatCode="#,##0">
                  <c:v>391</c:v>
                </c:pt>
                <c:pt idx="4" formatCode="#,##0">
                  <c:v>695</c:v>
                </c:pt>
              </c:numCache>
            </c:numRef>
          </c:val>
        </c:ser>
        <c:ser>
          <c:idx val="1"/>
          <c:order val="1"/>
          <c:tx>
            <c:strRef>
              <c:f>'POR SETOR JAN. 23'!$C$1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5.894934018514123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609377475051477E-2"/>
                  <c:y val="-3.27496334361895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897332035934919E-3"/>
                  <c:y val="-7.85991202468548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1841551447127242E-2"/>
                  <c:y val="-2.183308895746008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5636215518996914E-2"/>
                  <c:y val="-1.09165444787298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'POR SETOR JAN. 23'!$A$2:$A$6</c:f>
              <c:strCache>
                <c:ptCount val="5"/>
                <c:pt idx="0">
                  <c:v>Agropecuária </c:v>
                </c:pt>
                <c:pt idx="1">
                  <c:v>Indústria</c:v>
                </c:pt>
                <c:pt idx="2">
                  <c:v>Construção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'POR SETOR JAN. 23'!$C$2:$C$6</c:f>
              <c:numCache>
                <c:formatCode>#,##0</c:formatCode>
                <c:ptCount val="5"/>
                <c:pt idx="0" formatCode="General">
                  <c:v>42</c:v>
                </c:pt>
                <c:pt idx="1">
                  <c:v>209</c:v>
                </c:pt>
                <c:pt idx="2" formatCode="General">
                  <c:v>118</c:v>
                </c:pt>
                <c:pt idx="3">
                  <c:v>540</c:v>
                </c:pt>
                <c:pt idx="4" formatCode="General">
                  <c:v>590</c:v>
                </c:pt>
              </c:numCache>
            </c:numRef>
          </c:val>
        </c:ser>
        <c:ser>
          <c:idx val="2"/>
          <c:order val="2"/>
          <c:tx>
            <c:strRef>
              <c:f>'POR SETOR JAN. 23'!$D$1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8CB3BFC7-2100-4DF3-B387-9106A39FC7B8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9A223DC4-BC04-4A7A-9B19-217E5400B299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2.7589328143739676E-2"/>
                  <c:y val="-2.83830156446976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7B5B5D51-A3E6-4454-9004-8E0B3EE08634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8.0468873752572376E-3"/>
                  <c:y val="-3.929956012342743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'POR SETOR JAN. 23'!$A$2:$A$6</c:f>
              <c:strCache>
                <c:ptCount val="5"/>
                <c:pt idx="0">
                  <c:v>Agropecuária </c:v>
                </c:pt>
                <c:pt idx="1">
                  <c:v>Indústria</c:v>
                </c:pt>
                <c:pt idx="2">
                  <c:v>Construção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'POR SETOR JAN. 23'!$D$2:$D$6</c:f>
              <c:numCache>
                <c:formatCode>General</c:formatCode>
                <c:ptCount val="5"/>
                <c:pt idx="0">
                  <c:v>-17</c:v>
                </c:pt>
                <c:pt idx="1">
                  <c:v>-14</c:v>
                </c:pt>
                <c:pt idx="2">
                  <c:v>93</c:v>
                </c:pt>
                <c:pt idx="3" formatCode="#,##0">
                  <c:v>-147</c:v>
                </c:pt>
                <c:pt idx="4">
                  <c:v>105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458682848"/>
        <c:axId val="-458682304"/>
      </c:barChart>
      <c:catAx>
        <c:axId val="-458682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458682304"/>
        <c:crosses val="autoZero"/>
        <c:auto val="1"/>
        <c:lblAlgn val="ctr"/>
        <c:lblOffset val="100"/>
        <c:noMultiLvlLbl val="0"/>
      </c:catAx>
      <c:valAx>
        <c:axId val="-458682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458682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xmlns="" id="{2C702C59-6F72-BB8C-1DD9-99CD15C5CF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F80820F1-BF97-5C0C-AF28-AFAA624256E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D958D30-0E3B-4D00-8E58-8C45BD61D5D5}" type="datetimeFigureOut">
              <a:rPr lang="pt-BR"/>
              <a:pPr>
                <a:defRPr/>
              </a:pPr>
              <a:t>31/10/2023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xmlns="" id="{2A22AFF7-554C-AF4A-5B86-D10B594AD6F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xmlns="" id="{E44FA006-4BD2-698F-F4BD-CD5C54D592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01A2EFA7-F3D6-5BDA-9C84-0C6CB68D2A8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E7281B35-401C-E1A8-85AF-5F042B7264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F331350-672E-4B91-ADF6-22BC8484947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06476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Imagem de Slide 1">
            <a:extLst>
              <a:ext uri="{FF2B5EF4-FFF2-40B4-BE49-F238E27FC236}">
                <a16:creationId xmlns:a16="http://schemas.microsoft.com/office/drawing/2014/main" xmlns="" id="{41A1C90E-689E-42A1-C239-46BA14DF29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ço Reservado para Anotações 2">
            <a:extLst>
              <a:ext uri="{FF2B5EF4-FFF2-40B4-BE49-F238E27FC236}">
                <a16:creationId xmlns:a16="http://schemas.microsoft.com/office/drawing/2014/main" xmlns="" id="{60F5A5DF-A5A6-4455-FE4B-779E6A3282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8196" name="Espaço Reservado para Número de Slide 3">
            <a:extLst>
              <a:ext uri="{FF2B5EF4-FFF2-40B4-BE49-F238E27FC236}">
                <a16:creationId xmlns:a16="http://schemas.microsoft.com/office/drawing/2014/main" xmlns="" id="{5EE97A0B-935D-6ABE-78F2-A65E6CC507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0DB636-0106-4545-823B-8D713B7D0C0D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755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Imagem de Slide 1">
            <a:extLst>
              <a:ext uri="{FF2B5EF4-FFF2-40B4-BE49-F238E27FC236}">
                <a16:creationId xmlns:a16="http://schemas.microsoft.com/office/drawing/2014/main" xmlns="" id="{2B09C16C-0251-92BC-A25B-A92F6D4D6E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ço Reservado para Anotações 2">
            <a:extLst>
              <a:ext uri="{FF2B5EF4-FFF2-40B4-BE49-F238E27FC236}">
                <a16:creationId xmlns:a16="http://schemas.microsoft.com/office/drawing/2014/main" xmlns="" id="{474D15A6-7A02-C82B-F868-43C0FA96CE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0244" name="Espaço Reservado para Número de Slide 3">
            <a:extLst>
              <a:ext uri="{FF2B5EF4-FFF2-40B4-BE49-F238E27FC236}">
                <a16:creationId xmlns:a16="http://schemas.microsoft.com/office/drawing/2014/main" xmlns="" id="{58531083-D3AC-0E6D-9B13-25D07D40DE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5DE2152-1B01-4A98-9960-6722830545B6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233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Imagem de Slide 1">
            <a:extLst>
              <a:ext uri="{FF2B5EF4-FFF2-40B4-BE49-F238E27FC236}">
                <a16:creationId xmlns:a16="http://schemas.microsoft.com/office/drawing/2014/main" xmlns="" id="{4D0AF897-5F7D-14E5-3716-6D72DC92B0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Espaço Reservado para Anotações 2">
            <a:extLst>
              <a:ext uri="{FF2B5EF4-FFF2-40B4-BE49-F238E27FC236}">
                <a16:creationId xmlns:a16="http://schemas.microsoft.com/office/drawing/2014/main" xmlns="" id="{5BB32E18-D934-EC6D-EE3C-AC5637EB0D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2292" name="Espaço Reservado para Número de Slide 3">
            <a:extLst>
              <a:ext uri="{FF2B5EF4-FFF2-40B4-BE49-F238E27FC236}">
                <a16:creationId xmlns:a16="http://schemas.microsoft.com/office/drawing/2014/main" xmlns="" id="{5E41D445-651F-86DC-84B3-43B064F680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B6CA9B-289E-41C7-9331-242C10D349CA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476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Imagem de Slide 1">
            <a:extLst>
              <a:ext uri="{FF2B5EF4-FFF2-40B4-BE49-F238E27FC236}">
                <a16:creationId xmlns:a16="http://schemas.microsoft.com/office/drawing/2014/main" xmlns="" id="{2E2351E3-30E2-E601-B958-8D25D19EE7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Espaço Reservado para Anotações 2">
            <a:extLst>
              <a:ext uri="{FF2B5EF4-FFF2-40B4-BE49-F238E27FC236}">
                <a16:creationId xmlns:a16="http://schemas.microsoft.com/office/drawing/2014/main" xmlns="" id="{4735D3E5-79B8-D066-E022-4238855AEC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4340" name="Espaço Reservado para Número de Slide 3">
            <a:extLst>
              <a:ext uri="{FF2B5EF4-FFF2-40B4-BE49-F238E27FC236}">
                <a16:creationId xmlns:a16="http://schemas.microsoft.com/office/drawing/2014/main" xmlns="" id="{75CA359B-75E6-C250-C8F3-E73E00FCF9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47967AC-BA2C-46E1-9BC4-5E5455A14066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183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Imagem de Slide 1">
            <a:extLst>
              <a:ext uri="{FF2B5EF4-FFF2-40B4-BE49-F238E27FC236}">
                <a16:creationId xmlns:a16="http://schemas.microsoft.com/office/drawing/2014/main" xmlns="" id="{FEBC8AE0-CBE4-A0E0-B321-EC426014B1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ço Reservado para Anotações 2">
            <a:extLst>
              <a:ext uri="{FF2B5EF4-FFF2-40B4-BE49-F238E27FC236}">
                <a16:creationId xmlns:a16="http://schemas.microsoft.com/office/drawing/2014/main" xmlns="" id="{0A2170B3-22F4-C925-D6D1-BAC6B83F87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6388" name="Espaço Reservado para Número de Slide 3">
            <a:extLst>
              <a:ext uri="{FF2B5EF4-FFF2-40B4-BE49-F238E27FC236}">
                <a16:creationId xmlns:a16="http://schemas.microsoft.com/office/drawing/2014/main" xmlns="" id="{E5A96BC6-D635-04E9-B70E-D34868A148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B32B640-55BE-44F8-90D2-0FCFE3939FD4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926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>
            <a:extLst>
              <a:ext uri="{FF2B5EF4-FFF2-40B4-BE49-F238E27FC236}">
                <a16:creationId xmlns:a16="http://schemas.microsoft.com/office/drawing/2014/main" xmlns="" id="{53B0547C-00FE-2E19-43B9-780388F37C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ço Reservado para Anotações 2">
            <a:extLst>
              <a:ext uri="{FF2B5EF4-FFF2-40B4-BE49-F238E27FC236}">
                <a16:creationId xmlns:a16="http://schemas.microsoft.com/office/drawing/2014/main" xmlns="" id="{FC7F10A1-1FEE-B835-E007-52EDA21A29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8436" name="Espaço Reservado para Número de Slide 3">
            <a:extLst>
              <a:ext uri="{FF2B5EF4-FFF2-40B4-BE49-F238E27FC236}">
                <a16:creationId xmlns:a16="http://schemas.microsoft.com/office/drawing/2014/main" xmlns="" id="{FBE4BF2B-4CB2-A264-4B07-9E3B3E361D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6810057-3073-4D0F-95D4-DC14E2AEB4D4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016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Imagem de Slide 1">
            <a:extLst>
              <a:ext uri="{FF2B5EF4-FFF2-40B4-BE49-F238E27FC236}">
                <a16:creationId xmlns:a16="http://schemas.microsoft.com/office/drawing/2014/main" xmlns="" id="{8F490DB8-3696-C80F-0055-CBAB0FAD5F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Espaço Reservado para Anotações 2">
            <a:extLst>
              <a:ext uri="{FF2B5EF4-FFF2-40B4-BE49-F238E27FC236}">
                <a16:creationId xmlns:a16="http://schemas.microsoft.com/office/drawing/2014/main" xmlns="" id="{4399483F-6781-B32E-A79E-A1279B1F6D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0484" name="Espaço Reservado para Número de Slide 3">
            <a:extLst>
              <a:ext uri="{FF2B5EF4-FFF2-40B4-BE49-F238E27FC236}">
                <a16:creationId xmlns:a16="http://schemas.microsoft.com/office/drawing/2014/main" xmlns="" id="{059F6F77-E012-4205-1DE6-BD532E29F9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BB608C6-D684-44FB-BFA9-0BE3BC7DEB8B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62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80A145E4-03DD-05CA-FC97-0AB6D46176A9}"/>
              </a:ext>
            </a:extLst>
          </p:cNvPr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AAA056E0-3895-48F5-963F-D19F61F33EA9}"/>
              </a:ext>
            </a:extLst>
          </p:cNvPr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DF954FBC-F36C-EF59-3677-B1F0C7634067}"/>
              </a:ext>
            </a:extLst>
          </p:cNvPr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9">
            <a:extLst>
              <a:ext uri="{FF2B5EF4-FFF2-40B4-BE49-F238E27FC236}">
                <a16:creationId xmlns:a16="http://schemas.microsoft.com/office/drawing/2014/main" xmlns="" id="{4520C400-E733-7F09-EAAF-AD6B4B2ADEC2}"/>
              </a:ext>
            </a:extLst>
          </p:cNvPr>
          <p:cNvGrpSpPr>
            <a:grpSpLocks/>
          </p:cNvGrpSpPr>
          <p:nvPr/>
        </p:nvGrpSpPr>
        <p:grpSpPr bwMode="auto">
          <a:xfrm>
            <a:off x="9648825" y="4068763"/>
            <a:ext cx="1081088" cy="1081087"/>
            <a:chOff x="9685338" y="4460675"/>
            <a:chExt cx="1080904" cy="1080902"/>
          </a:xfrm>
        </p:grpSpPr>
        <p:sp>
          <p:nvSpPr>
            <p:cNvPr id="8" name="Oval 10">
              <a:extLst>
                <a:ext uri="{FF2B5EF4-FFF2-40B4-BE49-F238E27FC236}">
                  <a16:creationId xmlns:a16="http://schemas.microsoft.com/office/drawing/2014/main" xmlns="" id="{316A04BA-6455-08E1-7818-8E05CBE1175B}"/>
                </a:ext>
              </a:extLst>
            </p:cNvPr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11">
              <a:extLst>
                <a:ext uri="{FF2B5EF4-FFF2-40B4-BE49-F238E27FC236}">
                  <a16:creationId xmlns:a16="http://schemas.microsoft.com/office/drawing/2014/main" xmlns="" id="{DE9B9E02-C6E8-1AED-7FB1-78367E8C2A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3270" y="4568607"/>
              <a:ext cx="865041" cy="865039"/>
            </a:xfrm>
            <a:prstGeom prst="ellips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3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xmlns="" id="{56837D84-4234-D827-12F2-DE73A40E0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262F5-9730-4815-8962-8F128D0ED736}" type="datetimeFigureOut">
              <a:rPr lang="pt-BR"/>
              <a:pPr>
                <a:defRPr/>
              </a:pPr>
              <a:t>31/10/2023</a:t>
            </a:fld>
            <a:endParaRPr lang="pt-BR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xmlns="" id="{D560966A-CFA1-E667-B154-5BC0CC5C4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xmlns="" id="{E5BFC80A-A858-A611-D081-512A5AC5B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93263" y="4289425"/>
            <a:ext cx="1193800" cy="639763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B78979BA-89AE-424A-A219-261DD812894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11028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FC89903-9DA9-4E2B-AD81-2D3462353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2E61F-BDB8-4EAF-8C9E-768D77B85AAD}" type="datetimeFigureOut">
              <a:rPr lang="pt-BR"/>
              <a:pPr>
                <a:defRPr/>
              </a:pPr>
              <a:t>31/10/2023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EF4FDBE-6931-4005-4BCD-DE081AF45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79EE59F-7489-03E4-19D8-6CB9BE815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27245-231C-4822-82AF-1407F965E77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1988715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0A57A9C-1F69-60D9-30E8-1D8411AC3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30965-EE48-49DB-9DBF-ADA2554A764C}" type="datetimeFigureOut">
              <a:rPr lang="pt-BR"/>
              <a:pPr>
                <a:defRPr/>
              </a:pPr>
              <a:t>31/10/2023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4C3964-357D-F471-4463-738B156FF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66DF08-2153-ABAD-C824-CC6D83388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6F785-3EA4-4817-AB9A-7451AC13847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9921048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7976AF7-27C4-24B2-2531-836446520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52430-D871-4F82-9792-FFEC0237F476}" type="datetimeFigureOut">
              <a:rPr lang="pt-BR"/>
              <a:pPr>
                <a:defRPr/>
              </a:pPr>
              <a:t>31/10/2023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E48A1B5-500F-1E7F-6B83-BBB548964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821C6C6-A8C0-7C0A-FCBA-0A0A17256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EDCEA-D39E-4ABB-86FA-2B1C501988A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0060828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D7DDD6B9-535E-AA7C-00F5-8ACF97832F3F}"/>
              </a:ext>
            </a:extLst>
          </p:cNvPr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5" name="Group 7">
            <a:extLst>
              <a:ext uri="{FF2B5EF4-FFF2-40B4-BE49-F238E27FC236}">
                <a16:creationId xmlns:a16="http://schemas.microsoft.com/office/drawing/2014/main" xmlns="" id="{B596FC4D-FB60-D261-E8C7-1CDB33D57D74}"/>
              </a:ext>
            </a:extLst>
          </p:cNvPr>
          <p:cNvGrpSpPr>
            <a:grpSpLocks/>
          </p:cNvGrpSpPr>
          <p:nvPr/>
        </p:nvGrpSpPr>
        <p:grpSpPr bwMode="auto">
          <a:xfrm>
            <a:off x="896938" y="2325688"/>
            <a:ext cx="1081087" cy="1081087"/>
            <a:chOff x="9685338" y="4460675"/>
            <a:chExt cx="1080904" cy="1080902"/>
          </a:xfrm>
        </p:grpSpPr>
        <p:sp>
          <p:nvSpPr>
            <p:cNvPr id="6" name="Oval 8">
              <a:extLst>
                <a:ext uri="{FF2B5EF4-FFF2-40B4-BE49-F238E27FC236}">
                  <a16:creationId xmlns:a16="http://schemas.microsoft.com/office/drawing/2014/main" xmlns="" id="{04199D38-837C-B17C-4464-7A2648086D78}"/>
                </a:ext>
              </a:extLst>
            </p:cNvPr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7" name="Oval 9">
              <a:extLst>
                <a:ext uri="{FF2B5EF4-FFF2-40B4-BE49-F238E27FC236}">
                  <a16:creationId xmlns:a16="http://schemas.microsoft.com/office/drawing/2014/main" xmlns="" id="{42E943B6-19F3-F2F1-0C32-90E97A7076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3270" y="4568607"/>
              <a:ext cx="865041" cy="865039"/>
            </a:xfrm>
            <a:prstGeom prst="ellips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/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3857CA58-D799-2AD5-C4AA-23733B5F4C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593138" y="6272213"/>
            <a:ext cx="26447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EC79E-0E00-4B9C-ABC0-2CC89E1086ED}" type="datetimeFigureOut">
              <a:rPr lang="pt-BR"/>
              <a:pPr>
                <a:defRPr/>
              </a:pPr>
              <a:t>31/10/2023</a:t>
            </a:fld>
            <a:endParaRPr lang="pt-BR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ECA982DF-C9A6-071D-7618-A1C36696E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82813" y="6272213"/>
            <a:ext cx="63277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xmlns="" id="{8B2691E5-8EFD-A1AC-20C3-40A798BB7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2963" y="2506663"/>
            <a:ext cx="1189037" cy="719137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B7DCFA87-10CC-449B-94FB-7F96DED3639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215864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4AF09E3B-A1F5-57AD-C4FB-89327EF75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1B985-075E-4E7F-A9DE-904F5E5BD962}" type="datetimeFigureOut">
              <a:rPr lang="pt-BR"/>
              <a:pPr>
                <a:defRPr/>
              </a:pPr>
              <a:t>31/10/2023</a:t>
            </a:fld>
            <a:endParaRPr lang="pt-B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393B89E8-5359-D363-9435-6C9E60C9B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1B88FC25-4700-B393-EF25-DC273528F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B7AD8-3572-439A-9437-ACC674D56BC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1345608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D1025FF0-379D-5F4D-94AA-49255E1E7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9C11F-ABCB-4D98-BB1B-8F3735A3B0FA}" type="datetimeFigureOut">
              <a:rPr lang="pt-BR"/>
              <a:pPr>
                <a:defRPr/>
              </a:pPr>
              <a:t>31/10/2023</a:t>
            </a:fld>
            <a:endParaRPr lang="pt-BR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F3B5846B-7084-F261-FB01-09C3076A9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xmlns="" id="{27A3A725-7B3D-476E-BBC1-4A78F7803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87E7C-326A-48A3-8F40-9801A05C92F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3652343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69572B5E-9CDE-5C5D-349C-6C2A037A7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2B505-F61B-4F2D-AE00-DF6285864B1E}" type="datetimeFigureOut">
              <a:rPr lang="pt-BR"/>
              <a:pPr>
                <a:defRPr/>
              </a:pPr>
              <a:t>31/10/2023</a:t>
            </a:fld>
            <a:endParaRPr lang="pt-B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7CD2F1C0-572D-CA47-6D02-BBBD78F63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41E9DEAF-B678-52AF-D44C-65EEFD1D9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6BDE0-63D7-40E3-9867-9AB1B45267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3711906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5C183822-413C-1D3D-055B-0CF0D4D9C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C197C-C3F5-4756-A649-1EC677FFBF63}" type="datetimeFigureOut">
              <a:rPr lang="pt-BR"/>
              <a:pPr>
                <a:defRPr/>
              </a:pPr>
              <a:t>31/10/2023</a:t>
            </a:fld>
            <a:endParaRPr lang="pt-B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0F763C59-B300-35F6-F901-F479B468B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457B4867-4060-1A18-2BB4-76FB0D918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8C207-64AE-4C96-92F2-4A8C33295AB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0971356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8346BD9E-7188-6C26-0AF1-CEC0C62E8F70}"/>
              </a:ext>
            </a:extLst>
          </p:cNvPr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6" name="Group 8">
            <a:extLst>
              <a:ext uri="{FF2B5EF4-FFF2-40B4-BE49-F238E27FC236}">
                <a16:creationId xmlns:a16="http://schemas.microsoft.com/office/drawing/2014/main" xmlns="" id="{DEC562AA-34A5-A46B-DF79-BBAF4C4AB0C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401425" y="6229350"/>
            <a:ext cx="457200" cy="457200"/>
            <a:chOff x="11361456" y="6195813"/>
            <a:chExt cx="548640" cy="548640"/>
          </a:xfrm>
        </p:grpSpPr>
        <p:sp>
          <p:nvSpPr>
            <p:cNvPr id="7" name="Oval 9">
              <a:extLst>
                <a:ext uri="{FF2B5EF4-FFF2-40B4-BE49-F238E27FC236}">
                  <a16:creationId xmlns:a16="http://schemas.microsoft.com/office/drawing/2014/main" xmlns="" id="{E5F48AC1-AB7A-062C-E0BC-D1874AF0093A}"/>
                </a:ext>
              </a:extLst>
            </p:cNvPr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8" name="Oval 10">
              <a:extLst>
                <a:ext uri="{FF2B5EF4-FFF2-40B4-BE49-F238E27FC236}">
                  <a16:creationId xmlns:a16="http://schemas.microsoft.com/office/drawing/2014/main" xmlns="" id="{B49B0DE1-273D-2934-427D-2F42FB7EF6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5746" y="6230103"/>
              <a:ext cx="480060" cy="480060"/>
            </a:xfrm>
            <a:prstGeom prst="ellipse">
              <a:avLst/>
            </a:prstGeom>
            <a:noFill/>
            <a:ln w="127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xmlns="" id="{714F30C9-DF84-0E99-0519-013A5A3B1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D9FF2-8D07-4A87-9CBC-026AD96415A0}" type="datetimeFigureOut">
              <a:rPr lang="pt-BR"/>
              <a:pPr>
                <a:defRPr/>
              </a:pPr>
              <a:t>31/10/2023</a:t>
            </a:fld>
            <a:endParaRPr lang="pt-BR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xmlns="" id="{5B4C1D84-4406-C942-95B7-5382BBCD2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xmlns="" id="{1982676B-CA28-0364-FC59-956321ADA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7E0D0-CF8C-45A1-A5ED-728510FE75F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4383511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>
            <a:extLst>
              <a:ext uri="{FF2B5EF4-FFF2-40B4-BE49-F238E27FC236}">
                <a16:creationId xmlns:a16="http://schemas.microsoft.com/office/drawing/2014/main" xmlns="" id="{6E384161-1EEB-32F2-9EF8-F6F9E1044C3D}"/>
              </a:ext>
            </a:extLst>
          </p:cNvPr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6" name="Group 7">
            <a:extLst>
              <a:ext uri="{FF2B5EF4-FFF2-40B4-BE49-F238E27FC236}">
                <a16:creationId xmlns:a16="http://schemas.microsoft.com/office/drawing/2014/main" xmlns="" id="{5E29188B-A21C-DE8F-457E-7B24F06DD98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401425" y="6229350"/>
            <a:ext cx="457200" cy="457200"/>
            <a:chOff x="11361456" y="6195813"/>
            <a:chExt cx="548640" cy="548640"/>
          </a:xfrm>
        </p:grpSpPr>
        <p:sp>
          <p:nvSpPr>
            <p:cNvPr id="7" name="Oval 8">
              <a:extLst>
                <a:ext uri="{FF2B5EF4-FFF2-40B4-BE49-F238E27FC236}">
                  <a16:creationId xmlns:a16="http://schemas.microsoft.com/office/drawing/2014/main" xmlns="" id="{7EF7FCA4-2D15-FA64-24E3-01AA7C9B8259}"/>
                </a:ext>
              </a:extLst>
            </p:cNvPr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8" name="Oval 9">
              <a:extLst>
                <a:ext uri="{FF2B5EF4-FFF2-40B4-BE49-F238E27FC236}">
                  <a16:creationId xmlns:a16="http://schemas.microsoft.com/office/drawing/2014/main" xmlns="" id="{AB3C5D04-6FD0-4D5E-DE56-6DBA4580D1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5746" y="6230103"/>
              <a:ext cx="480060" cy="480060"/>
            </a:xfrm>
            <a:prstGeom prst="ellipse">
              <a:avLst/>
            </a:prstGeom>
            <a:noFill/>
            <a:ln w="127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xmlns="" id="{94E727D2-1998-E50B-477C-718BEB56E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734B6-BC9C-4D83-86F3-2A77A4580453}" type="datetimeFigureOut">
              <a:rPr lang="pt-BR"/>
              <a:pPr>
                <a:defRPr/>
              </a:pPr>
              <a:t>31/10/2023</a:t>
            </a:fld>
            <a:endParaRPr lang="pt-BR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xmlns="" id="{57326FC6-9458-181D-1AB2-AD788898DD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6664F-0E0E-4BAF-ABCC-DAC9D9A588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5278656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E3E93DF-542A-8038-9966-9A102B68B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975" y="484188"/>
            <a:ext cx="10058400" cy="1609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44DD45E8-6603-D21B-2A80-47E7544FD5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9975" y="2120900"/>
            <a:ext cx="10058400" cy="405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Editar estilos de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48A9F7F-70E9-4F3A-8D24-E07B5CAADE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64488" y="6272213"/>
            <a:ext cx="32734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9A930D70-0F32-432B-B003-71F5E5AE6EC3}" type="datetimeFigureOut">
              <a:rPr lang="pt-BR"/>
              <a:pPr>
                <a:defRPr/>
              </a:pPr>
              <a:t>31/10/2023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86A51B2-F87F-09F8-5BBF-FDB7A6B730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87438" y="6272213"/>
            <a:ext cx="6327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grpSp>
        <p:nvGrpSpPr>
          <p:cNvPr id="1030" name="Group 6">
            <a:extLst>
              <a:ext uri="{FF2B5EF4-FFF2-40B4-BE49-F238E27FC236}">
                <a16:creationId xmlns:a16="http://schemas.microsoft.com/office/drawing/2014/main" xmlns="" id="{18679146-EBD8-E1F8-82BB-67F528A82F5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401425" y="6229350"/>
            <a:ext cx="457200" cy="457200"/>
            <a:chOff x="11361456" y="6195813"/>
            <a:chExt cx="548640" cy="54864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76D38EB4-9386-EE08-9489-F3527ED3B28B}"/>
                </a:ext>
              </a:extLst>
            </p:cNvPr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35" name="Oval 8">
              <a:extLst>
                <a:ext uri="{FF2B5EF4-FFF2-40B4-BE49-F238E27FC236}">
                  <a16:creationId xmlns:a16="http://schemas.microsoft.com/office/drawing/2014/main" xmlns="" id="{09EE57BF-54C7-9990-952F-FB7A064B22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5746" y="6230103"/>
              <a:ext cx="480060" cy="480060"/>
            </a:xfrm>
            <a:prstGeom prst="ellipse">
              <a:avLst/>
            </a:prstGeom>
            <a:noFill/>
            <a:ln w="127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</p:grp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A59C640-17BE-8173-31C5-C635E08957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10938" y="6272213"/>
            <a:ext cx="639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pPr>
              <a:defRPr/>
            </a:pPr>
            <a:fld id="{B1606AC2-7491-42D0-931B-394D4459886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095" r:id="rId2"/>
    <p:sldLayoutId id="2147484103" r:id="rId3"/>
    <p:sldLayoutId id="2147484096" r:id="rId4"/>
    <p:sldLayoutId id="2147484097" r:id="rId5"/>
    <p:sldLayoutId id="2147484098" r:id="rId6"/>
    <p:sldLayoutId id="2147484099" r:id="rId7"/>
    <p:sldLayoutId id="2147484104" r:id="rId8"/>
    <p:sldLayoutId id="2147484105" r:id="rId9"/>
    <p:sldLayoutId id="2147484100" r:id="rId10"/>
    <p:sldLayoutId id="2147484101" r:id="rId11"/>
  </p:sldLayoutIdLst>
  <p:transition spd="med"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 kern="1200" cap="all">
          <a:blipFill>
            <a:blip r:embed="rId15"/>
            <a:tile tx="6350" ty="-127000" sx="65000" sy="64000" flip="none" algn="tl"/>
          </a:blip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9pPr>
    </p:titleStyle>
    <p:bodyStyle>
      <a:lvl1pPr marL="182563" indent="-182563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D035B0A-B67B-ABF9-8B2B-B754BA2DAB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154" y="1380392"/>
            <a:ext cx="10315854" cy="2910254"/>
          </a:xfrm>
        </p:spPr>
        <p:txBody>
          <a:bodyPr/>
          <a:lstStyle/>
          <a:p>
            <a:pPr algn="ctr" eaLnBrk="1" fontAlgn="auto" hangingPunct="1">
              <a:lnSpc>
                <a:spcPct val="100000"/>
              </a:lnSpc>
              <a:spcAft>
                <a:spcPts val="1200"/>
              </a:spcAft>
              <a:defRPr/>
            </a:pPr>
            <a:r>
              <a:rPr lang="pt-BR" sz="7200" dirty="0"/>
              <a:t>Boletim Informativo nº 01</a:t>
            </a:r>
            <a:r>
              <a:rPr lang="pt-BR" sz="5400" dirty="0"/>
              <a:t/>
            </a:r>
            <a:br>
              <a:rPr lang="pt-BR" sz="5400" dirty="0"/>
            </a:br>
            <a:r>
              <a:rPr lang="pt-BR" sz="5400" dirty="0"/>
              <a:t>janeiro DE 2023</a:t>
            </a:r>
            <a:r>
              <a:rPr lang="pt-BR" sz="3600" dirty="0"/>
              <a:t/>
            </a:r>
            <a:br>
              <a:rPr lang="pt-BR" sz="3600" dirty="0"/>
            </a:br>
            <a:r>
              <a:rPr lang="pt-BR" sz="4800" dirty="0"/>
              <a:t>A conjuntura do emprego em RIO GRANDE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ED3C3C6-4966-3ED9-8D66-20DEE76847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1863" y="4468813"/>
            <a:ext cx="10218737" cy="2100262"/>
          </a:xfrm>
        </p:spPr>
        <p:txBody>
          <a:bodyPr rtlCol="0">
            <a:normAutofit fontScale="92500" lnSpcReduction="10000"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pt-BR" sz="2600" b="1" dirty="0"/>
              <a:t>Observatório Social do Trabalho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pt-BR" sz="2600" b="1" dirty="0"/>
              <a:t>Instituto de Filosofia, Sociologia e Política (IFISP)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pt-BR" sz="2600" b="1" dirty="0"/>
              <a:t>Universidade Federal de Pelotas (</a:t>
            </a:r>
            <a:r>
              <a:rPr lang="pt-BR" sz="2600" b="1" dirty="0" err="1"/>
              <a:t>UFPel</a:t>
            </a:r>
            <a:r>
              <a:rPr lang="pt-BR" sz="2600" b="1" dirty="0"/>
              <a:t>)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pt-BR" dirty="0"/>
          </a:p>
          <a:p>
            <a:pPr algn="ctr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pt-BR" dirty="0"/>
              <a:t>Pelotas</a:t>
            </a:r>
            <a:r>
              <a:rPr lang="pt-BR"/>
              <a:t>, outubro </a:t>
            </a:r>
            <a:r>
              <a:rPr lang="pt-BR" dirty="0"/>
              <a:t>de 2023.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97A541C-7D42-1E57-5A80-CD1C0766C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2" y="164978"/>
            <a:ext cx="11792931" cy="89380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800" dirty="0"/>
              <a:t>A conjuntura do emprego em janeiro</a:t>
            </a:r>
          </a:p>
        </p:txBody>
      </p:sp>
      <p:sp>
        <p:nvSpPr>
          <p:cNvPr id="9219" name="Espaço Reservado para Conteúdo 2">
            <a:extLst>
              <a:ext uri="{FF2B5EF4-FFF2-40B4-BE49-F238E27FC236}">
                <a16:creationId xmlns:a16="http://schemas.microsoft.com/office/drawing/2014/main" xmlns="" id="{1215BF67-E745-A97C-7402-6E70BA5CBCA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438" y="1376363"/>
            <a:ext cx="11791950" cy="5316537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pt-BR" altLang="pt-BR" sz="2800" dirty="0"/>
              <a:t>Segundo o Novo CAGED (Cadastro Geral de Empregados e Desempregados) da Secretaria Especial de Previdência e Trabalho do Ministério da Economia, no mês de janeiro de 2023 ocorreram, em Rio Grande, 1.517 admissões e </a:t>
            </a:r>
            <a:r>
              <a:rPr lang="pt-BR" altLang="pt-BR" sz="2800" dirty="0" smtClean="0"/>
              <a:t>1.499 </a:t>
            </a:r>
            <a:r>
              <a:rPr lang="pt-BR" altLang="pt-BR" sz="2800" dirty="0"/>
              <a:t>desligamentos, resultando em um saldo de </a:t>
            </a:r>
            <a:r>
              <a:rPr lang="pt-BR" altLang="pt-BR" sz="2800" dirty="0" smtClean="0"/>
              <a:t>+18</a:t>
            </a:r>
            <a:r>
              <a:rPr lang="pt-BR" altLang="pt-BR" sz="2800" dirty="0" smtClean="0"/>
              <a:t> </a:t>
            </a:r>
            <a:r>
              <a:rPr lang="pt-BR" altLang="pt-BR" sz="2800" dirty="0"/>
              <a:t>vínculos formais de emprego celetista. Com isso, a taxa de variação do emprego formal foi de </a:t>
            </a:r>
            <a:r>
              <a:rPr lang="pt-BR" altLang="pt-BR" sz="2800" dirty="0" smtClean="0"/>
              <a:t>+0,04%, </a:t>
            </a:r>
            <a:r>
              <a:rPr lang="pt-BR" altLang="pt-BR" sz="2800" dirty="0"/>
              <a:t>com o estoque passando de </a:t>
            </a:r>
            <a:r>
              <a:rPr lang="pt-BR" altLang="pt-BR" sz="2800" dirty="0" smtClean="0"/>
              <a:t>37.469  </a:t>
            </a:r>
            <a:r>
              <a:rPr lang="pt-BR" altLang="pt-BR" sz="2800" dirty="0"/>
              <a:t>vínculos, em 1º de janeiro de 2023, para </a:t>
            </a:r>
            <a:r>
              <a:rPr lang="pt-BR" altLang="pt-BR" sz="2800" dirty="0" smtClean="0"/>
              <a:t>37.487 </a:t>
            </a:r>
            <a:r>
              <a:rPr lang="pt-BR" altLang="pt-BR" sz="2800" dirty="0"/>
              <a:t>vínculos, no final desse mesmo mês.</a:t>
            </a:r>
          </a:p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endParaRPr lang="pt-BR" altLang="pt-BR" sz="2800" dirty="0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F08C781-E158-647F-BA6D-CBD69AEB707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C7ED4E42-3B7E-23E3-44D6-DEE8DB252FB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F51589D3-F62F-221D-DCAE-7F8CAC98063F}"/>
              </a:ext>
            </a:extLst>
          </p:cNvPr>
          <p:cNvSpPr txBox="1"/>
          <p:nvPr/>
        </p:nvSpPr>
        <p:spPr>
          <a:xfrm>
            <a:off x="4249738" y="6278563"/>
            <a:ext cx="3692525" cy="2619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sp>
        <p:nvSpPr>
          <p:cNvPr id="11271" name="AutoShape 1" descr="data:image/png;base64,iVBORw0KGgoAAAANSUhEUgAAAh0AAAF4CAYAAADwsUuTAAAgAElEQVR4Xu2dD7hVVZ33f5fEgkZMrxWvjAbMq+Ro8Ub/VODtlTKK8cknmUdGubyO4QyFKII6/iH+COKfkSQNKEok4lID72DNPGZDjU4NkP17mTAbRWfAMHspuagwXUoU3ue3aR3XXXefc8/Z66xzzt7rs5/HR+45e//WWp/f2nt/z++3/rSJyJ8KBwQgAAEIQAACEAhMoE1EzhSRxwOXg3kIQAACEIAABCInUBIdP/vZzyJHQfMhAAEIQAACEAhF4B3veIeURMfjjz8uZ56pQQ8OCEAAAhCAAAQgUD8CP//5z+Wss85CdNQPKZYgAAEIQAACEEgjgOigX0AAAhCAAAQg0BACiI6GYKYQCEAAAhCAAAQQHfQBCEAAAhCAAAQaQgDR0RDMFAIBCEAAAhCAAKKDPgABCEAAAhCAQEMIIDoagplCIAABCEAAAhBAdNAHIAABCEAAAhBoCAFER0MwUwgEIAABCEAAAogO+gAEIAABCEAAAg0hgOhoCGYKgQAEIAABCEAA0dHEPtDV1SWTJ0+W0aNHy9y5c5tYk+qK3rFjh0yaNEkGDx4s9913n6xevVqmT58u7e3t1Rlwzlq0aJFs3bpV1q1bl9lGpoJb6CJte0dHh4wfP77hHA4ePCizZs1KaCxdulQGDBiQmUwWX9az/MwVty40/fv6669P7stqD/XhXXfdJevXr5cRI0ZUe5mY+3/Pnj3JtQ899JBMmDChJhtVFyZSKi/L88Zm85GPfCRXz61aGHFueAKIjgqM9YU4ZsyY5IyFCxf2EAbmZaHfbdmyJREOtR6NFh1ZXgx2m7TNQ4cOlWeeeSZ5UbpMam2/b31qLa/Vzm+0/9321/OlX40v3fZWU35WIZDF11nLyio6tDwjNIyYDynAffpbnkRHVj9m6TNcUzsBREcVokMfCC+++GLpl6h5WOpn+gslq+io3V1+V1TzYvArobarW60+tdXe/2yfl4B/6SLVvPSrLacaX2ZpbyNfII0sq1qu9TwvC39Tfp7Y5Kmu9fRvXmwhOqoQHStXrpQVK1bI8uXLk4iGRkCuvPLKJLUwbdq0kuiwIyNqtrOzUy666KIkhK3RAfMrxjygV61aJfpvPW677Ta5+eabk9Dqpk2bkv/U9sSJE+XDH/5wco7aM2Ffu6yRI0eWQrtq78CBA7J//37RepvvfvKTnyTRCXOorfe85z1JumT79u3Jx1qeCbObG1e/M58/8MADvWyk1cetq41Y6zdv3rykXm9961ulra2txMWOHuk15cScfZ5JSwwcODDhXA0/bdvVV1+dsNW26WGiNspV66h2Z8+endTh7W9/e8JdfWK3zTzEzeeuHRMlS+PhXluOsWHg1uvhhx+WDRs2VNVetyyXmdbPTa/Y19ipn0r9zk6VuT4yfV37pHuYtnd3d/fg/M1vflPuvffeEndTD70XtQ+Zoy/Rb/flSv1c77Nf//rXoukVc99W058ME63HqFGjkn5o2mnuWZuHaa/WxT7X5mwEobFj+qf7uf1MSHuU2X407dN+r+ncWsowzwqbjek327ZtK0WEbZ+YiKj9zNH7yO3L+v23v/1t2bhxY8KtGg7l7mF9Jtv3qrGlZdif28+6NN/YqUb3/umLeYVXCl+JCKKjQjcwDxNzQwwZMiS5WfWl9Nxzz5UEgT5sTjrppOQFbvLBpiPrd3rzmZyvnmfGcVx33XWlnLoRHT/4wQ8SAbF3797kRjY3x5IlS0rjH/Q7LcuIIPtXpnkg2y9Lk8N1f43qzaQva73BzINZbZqXrLlOOehx6qmnyimnnJL8W9u3du3a5P+mPmltt9NO9sPZlGFsPfnkk0l7zQtE66oPITdPbgSffq71MWMSsvA7++yzk5etEVNath5aD/chb3xvt0H9unnz5sSGPni1zrXwcH952raVm83A9Ae3XtX0F22T8bMpc8qUKaUXqys63AjI7t27Rf2jPqvU74zo0HNVlLs+0ntn6tSppTFMbjnax/W+sgWQ+6tVr1FxYsYRmXux0piUcv3cCATTftMP7B8L1fC1+672CXNfmDra95Z9P9j3o3kpavpS22KzUP7m2aLnufYrvcnsMkw9TR+y2fVVhu0HI8i0XHPfjR07NnmumR9R6utnn3029Xlh18M8A1VspD1Hy9XRiCD7HjbPWK2X/SxO68/6vYqviy++uEefdlmaa9Pu/ywpdVQHoqNiH3BfMHqz6y8v/ZWsD219QJgXpS0s9NeRfZPavxLsa+yHnrl5zQPQfgjozWznjd2ohV5j/wo0D3/z69/YtIWLPhDTfqnbERB3QJ0bybGjKPZAunLhTVf0uGLJ/qXsvoCNo0ykxHacCrNa+LkPJbu+tn/0oeL+SnZ/yRnRoS8s8zL4p3/6px4DC8vxcEWHy8dmYMSQEWXlHqS28DM+MeLMjjLoi8cWvfZLu1wY3o1Elet3biRCz1Mf9SU6zEvfjtylsXPr0dcg3Gr7ebkXq7KpdD8aQWiLVm2z8ZVdvnnhpzE2/v/c5z4nV111VSnCY/qc3pumf9r2yz3E3DLsv92IQF9lVCM6jBhxX9DGtvGrzcuIa3PvG/Gln1eqo/1MNdET8yx2fwCmCVfzY8X0SY1Wpo1Rq3T/IzqySSgiHRW42Q9905E13WAecu4vnHIvXvuXgQoNfbjqg9MWBbW8NFV0lBstb7+4+hId9rl2tMK9oRWR+wBzRVAjRUfajJdaXsJZREfajAZXhJmXjDuwsNmiw+4v5SJt1YqOavqdio40H1UzkNR+QacJYJdlNWNJqu3n9RAd+iKy0xb2i8yeqWSEhT2TxBUd5WaZlLPvPsqqER3VlmEiAmnpFf0xY9JdbjrD2LfviVpFR1od3X6Q9qw292wl0WH6fblZZIwPySYsKl2F6KhSdNi5Wjv/b9S1+0vUffHYv87cELkdpqwm0mFu2rTcYiXRYf8a10iHHbq0Q8vulDi9oV966aUkymOH5d3Qc7mXrkFsp5zc9IobHSj3MrFt2L80soiOtNCs+0A0D24T9rZzvXYo2e5GbpSm3OyGSkJOo2VpofEskQ4VHSYKkxbaNn3OtK1cekUFi/b3vvqd+lLHD7ljLdxQtVvOF77whWTKqC2MzK9d7Xf6izYtDaj1V8ZuH7KjYyZtk9bPjW/T0iu13I8mlar27Cjmpz71KXnkkUeSVKDpC2vWrJHPf/7zSRX1xWfGs2ifNhEoexyYfQ+59t0IkjnX8DV20nxfbRnahssuu6zHeBctx5St/7fvx7Q0XrnnRVqaqS8OlUSHebaYPuPeZ24UWmcQ2b6xU7qV7v/6v47jsIjoqFJ06E3gvvDSXi72YE37oWuH6dJeHLVEOvSF5IaY08Z+uJEOEyLWaI07kNQeRGeHKxWP+fViXiYmUqAPMXODVjMI1P6FpqFWfaGYqI8RQeYXkx1id13kpljSUgWVwuGm/vpw0vrrYV6kaWkdN8RabnCuXedqeJQLsacxcOtVi8gyL3ENIZsBvCoeyqVXlIfdZjt9UU2/c32p9ozQNtdrPb785S+LCg33xW5HE21baQNJ7Zll2j/TxjvYbanUz/WXsQ7A1vEJdnSylvSKPejYHeBt/Gr6WrnBxCr+0lJC7qBmY9/417xk7fvFHRA+aNAgOe644xKxUEsZ5p5xIx3muWWn7tIGRaufzPOi2khHpTq6KZS08VDK2/QZE8k1g+btCJT9PEkT1OXu/1rWZIlDTlTXSkRHdZyiPEsfSjNmzJAFCxYEW7CoGWDrETK1f8mpSCs3DqIZ7YuxTDeKEhMDe3B1o1+EbtnlxmLF5A/aWpkAooMekkrAPDwqRRzyiq4eokPbXuuAxrzyykO9zTRM9UnWFXLz0E63jkZsmdkjjW6DO+3Wjmo1ui6Ulw8CiI58+IlaQgACEIAABHJPANGRexfSAAhAAAIQgEA+CCA68uEnagkBCEAAAhDIPQFER+5dSAMgAAEIQAAC+SCA6MiHn6glBCAAAQhAIPcEEB25dyENqCeBSjNb6jXrpdb6VrPqZq02W+n8UNONi86tlXxIXSBQLQFER7WkOC8KAiFFR9r0Qnu3y3KAq315hhRFZgp1iB02W0l0uAtm2Qv8pe1urNNz+9r51VwXgl0UNyWNLBQBREeh3EljfAk0QnRoHe1VLs1W47GKDl+f+XIz16vgmDNnjixevDj5SBd900NFg73Pkr0Ls67qOn/+/GT3XLOxnlnu291oD9ERytPYzRMBREeevEVdMxGwf6GmLdGsRs0LwRUd1S6hbdsoV0l36XKz34bZ+2Pbtm3J3iZ6uEto2xuopS2xbi+/rdfr8s/ubqX2cub2ZnV97dKq9txIh7sUvYkImEW61Obs2bOTthi2bkSg0h5EurKmLtvu7oti2Lr7upjPTb3Mcu9tbW2JaNCIRLlIRTWixd3ErtLeQGZTPF2qW1f0Pe+885JddhEdmW5fLioYAURHwRxKc3oSsDcIszekevbZZ+WUU04p/ZI1e3bYu+26+2/YG4K5O/GW24jOrk25/VI00mF28Vy+fHmycZb9UrNfePYvbnPexo0bS3vI6B4XZndN/eWu++/Ye3no/hxmQ7+0vTrK9R9bdCgXFUxm5U9740AjnIygcNthNl6z98axOZu9PEy0QMVH2r4aps32st/2ee6GgsrtyiuvTDiZCIS21d5d1267vdGXuy+S8kwTHe4Ga4ZPyNQU9zsE8kYA0ZE3j1HfmgjYOXp7kyd3W3oTWVDj5sXtCgs7CqLn2du8VzOeotKS0W70wkQr9HNbdLi/uCtt6V2uPLPRm27SVc2YkrRIR7kl4F1RZHZV1bI0DaHRC/vQX/9posMWBO4Lvtz+Hu55ruAxG66Z8iu1Xa81wiZNpKSJjnLCE9FR0y3LyQUngOgouINp3lEC5oVgpx00UqA7WdpbzzdCdKT9wrbr4G7aVS7qob+kK4kO26a9Xby22RYS1eyvY784XTFm168v0WGYl4sAVRNVyCo67BRVpfvCFhzGF5UEjZ26SUv7IDp4CkHgNQKIDnpDoQloBOKhhx6SWbNmlcSF+dWt6QXzK9uE823RYdIQ7rgC/XWun+n4C/OS6esFr3bd9IqG6c1R6cVkv/B0+3Y7wmJ/p7Z08KNJm2idTNrIiAGN9kyfPj2JnmjEw6RDtB3PPPNMD9t2x0gTN5oKSktjpHFZs2aNfP7zn0/KcDdls7mkiQ5XkFUaT9HR0ZH4xK2XcjPf2Wk2t/OnCQ4jWu2xGsrZFq2VbKf5tlw5hb4ZaRwERATRQTcoPAF70KMZzGenBzSdoi9lzffbokNfLHYaRsdK7N+/X8yOnmkDOvVF5G57bwBXEh12NMacb8L/S5YsSephXtZ2e9wohfnOHUhqBlaqIDDRHX1R6mHSTrZIMeMR7PSUnY6w66D8XnzxxV6zPJRFmhizUywqEEaNGpWIQj3SRId+XqnNLl8VldpeFVc6DieNm91uc709aNi+KYywtOtgWJjBwGlpIyNa7e/MoF0VfWnjUgp/M9LA6AkgOqLvAgCoNwEVCGbQopsqqXdZ9bJnBNGQIUMSUcIBAQhAIAQBREcIqtiMloB5eZtoSF5AmKmubuojL/WnnhCAQD4IIDry4SdqCQEIQAACEMg9AURH7l1IAyAAAQhAAAL5IIDoyIefqCUEIAABCEAg9wQQHbl3IQ2AAAQgAAEI5IMAoiMffqKWEIAABCAAgdwTQHTk3oU0AAIQgAAEIJAPAoiOfPiJWkIAAhCAAARyTwDRkXsX0gAIQAACEIBAPgggOvLhJ2oJAQhAAAIQyD0BREfuXUgDIAABCEAAAvkggOjIh5+oJQQgAAEIQCD3BBAduXchDYAABCAAAQjkgwCiIx9+opYQgAAEIACB3BNAdOTehTQAAhCAAAQgkA8CiI58+IlaQgACEIAABHJPANGRexfSAAhAAAIQgEA+CCA68uEnagkBCEAAAhDIPQFER+5dSAMgAAEIQAAC+SCA6MiHn6glBCAAAQhAIPcEEB25dyENgAAEIAABCOSDAKIjH36ilhCAAAQgAIHcE0B05N6FNAACEIAABCCQDwKIjnz4iVpCAAIQgAAEck8A0ZF7F9IACEAAAhCAQD4IIDry4SdqCQEIQAACEMg9AURH7l1IAyAAAQhAAAL5IIDoyIefqCUEIAABCEAg9wRqFh07duyQSZMmyfbt22X8+PGybt06aW9v7wFCP+vo6Ch9tmXLFhk9erR0dXXJ5MmTZdOmTTJy5EhZv369jBgxIjlv0aJFMm/evOTfnZ2dyXkcEIAABCAAAQgUh0DNomPp0qUyYcKERCyoUBg+fHgvgaCiQw9XONjnb926VdauXStqb9u2baV/d3d3y4wZM2TBggUlQVIc3LQEAhCAAAQgEC+BmkWHjUrFxc6dO2Xu3Lm9Ih2u6NAox5w5c2Tx4sVJZMT+e8WKFTJu3LgkGmKiHvbf8bqHlkMAAhCAAASKQ8BLdGjkIk0c2OkVk4JRZK7oMBGNDRs29BIdaRGU4mCnJRCAAAQgAIH4CGQWHZoeeeSRR3pFOVyEKkA2b96cnKcixUQ6Dh48KPPnz5epU6eKKzrKpWficw8thgAEIAABCBSHQCbRoYNJdczFsmXLeg0iddHouatWrZKZM2f2EB2kV4rTiWgJBCAAAQhAoBoCNYsOjXBoxCJt1kpagfa4D3sgqf25Pah09+7dVQuacg1UQaMDUjkgAAEIQAACEKiNwMCBA/sMKNRm8bWzaxIdmhKZNWuWrFy5smTBjNnQwaB6TJ8+vTQtVv+eNm1aMkNlwIABPabMutNt7SmzZopt1kYhOLKS4zoIQAACEICAiAqPEEdNoiNEBbAJAQhAAAIQgEAcBBAdcfiZVkIAAhCAAASaTgDR0XQXUAEIQAACEIBAHAQQHXH4mVZCAAIQgAAEmk4A0dF0F1ABCEAAAhCAQBwECik6Dh06JPofBwQgAAEIQAACtRHo37+/6H8hjkKKjsOHD8uRI0dC8MImBCAAAQhAoNAE2trapF+/fkHaWEjREYQURiEAAQhAAAIQ8CKA6PDCx8UQgAAEIAABCFRLANFRLSnOgwAEehDQfZUmTZok27dvl5EjR8r69etlxIgRqZR0q4MxY8ZIZ2dnsmKxOeyViBcuXFjaQNK2ree61+EKCEAgnwQQHfn0G7WGQNMJ6PYGEyZMSISG2U3abHlgV06FhTmGDx9eEh0qLB566KFkawXdL0nFiO5GPWrUqOSzKVOmyOjRo6WWDSabDoUKQAACFQkgOuggEICANwF700bdZyntsDd8dL83+zqp0EB0eLsDAxBoWQKIjpZ1DRWDQH4IVBIUphWVznGjGSbysWnTJnE3h8wPFWoKAQi4BAopOling44OgcYRePTRR+VrX/ua3Hnnnclu0uWOO+64Q4YNG5aMA7EPjXLccMMNcskll8g555yTfKU2NcWi6Rq9Tj+/8cYbG9coSoJAxARYp6NG57NOR43AOB0CGQlohEIHgN57773S3t5e0cqtt94qOqbj0ksv7XGe+7lGOXRsh0ZG1KaKkmuvvVY6Ojrk3HPPzVhTLoMABKolwDod1ZLiPAhAoGEEdByHCgMdRNqX4NBKuekVM45j7NixPWa0qJC5+uqrEyGjg1TtQaY6sJQDAhDIL4FCplfy6w5qDoF8EDCCYeXKlaUKm2mzJ510UmkmiooEFSUapTCHOW/v3r3JNFr7MNNm3Wvs6bT5IEQtIQCBNAKIDvoFBCAAAQhAAAINIYDoaAhmCoEABCAAAQhAANFBH4AABCAAAQhAoCEEEB0NwUwhEIAABCAAAQgUUnSwTgcdGwIQgAAEIJCNAOt01MiNdTpqBMbpEIAABCAAgT8QYJ0OugIEIAABCEAAArknUMj0Su69QgMgAAEIQAACBSSA6CigU2kSBCAAAQhAoBUJIDpa0SvUCQIQgAAEIFBAAoiOAjqVJsVN4LILLpC9L74YNwTP1p/0pjfJmgcf9LTC5RCAgEsA0UGfgEDBCAwaNEge6u4uWKsa25wJAwfK/v37G1sopUEgAgKFFB2s0xFBz6WJZQkMHjxY9h84ACEPAoOOO0727NnjYYFLIZBfAqzTUaPvWKejRmCcXigCJ5xwAqLD06MqOl544QVPK1wOgXwSaKl1Onbs2CGTJk2S7du3y/jx45Ntq9vb23uQ7erqSra23rRpk5htrEeMGCHlPteLFy1aJPPmzUvsdHZ2JtdzQAACtRPQ9AqRjtq52Veo6CC94seQqyGQRqDm9MrSpUtlwoQJoiJChcLw4cN7CQT7861bt8ratWtFr1uyZEnpfPvzbdu2lc7p7u6WGTNmyIIFC5IyOCAAgdoIIDpq45V2NqLDnyEWIFAX0WEb0SjHzp07Ze7cuaWPNZoxZ84cWbx4cRIBMX9fe+218pnPfKbX53reihUrZNy4cTJ69OjEjooW+29cBwEIVE8A0VE9q3JnIjr8GWIBAnUXHWniIE10aOTimmuukdWrV/cQHSaisWHDhl6iIy2CggshAIG+CSA6+mbU1xmIjr4I8T0EshGoOb1iitH0yCOPPNIjyqHfuaLj4MGDMn/+fJk4cWIP0WE+nzp1qriiQyMoejCuI5tTuSpuAogOf/8jOvwZYgECdYt06GBSHXOxbNmy1EGkpFfobBBoHgFEhz97RIc/w6JbMBMjhg4dmoxZfOCBB0T/bYYJFL39WdtXc6RDIxyaVkmbtWIqYQ8ktcd9lPvcHlS6e/fusoKm2kZqZ9ABqRwQiJHAmWeeyewVT8er6NCHI0drE/j6178uP/rRj5Jo+hve8IaGVvYnP/mJPPvss6Uy9d2lguM973lPQ+sRorCBAwf2CijUq5yaRIemRGbNmiUrV64slW+mzepgUD10UKk9NdaeVlvuc73OnjK7ZcsWL7WI4KhX98BOHgmwOJi/11gczJ9hVgtPP/20TJkyRd73vvfJnXfeKQMGDChrav369aI/Wvs6L83Avn375PLLL5dLL700WQai1kPL1uNjH/uY3HDDDcm/s9Sj1nIbdb4KjxBHTaIjRAWwCQEI1JcA6RV/nqRX/BlO+PML5bcVVsb9o0GD5Jv/5xu9CtLo+ObNm+Wll17qc+kEc66mNyqJE//WYKFeBBAd9SKJHQi0CAFEh78jEB11YDhokHTfPKqsoYG3beu1AJuJpmukQycquLMY3cUpNZKun6no0EPTLBdeeGESOdfFKfX7++67T2699dYkQm8vVmmXpWkROxKvtswilXaZ+rmJxLuRf3exTNfewoULSxMvypXlT731LSA6Wt9H1BACNRFAdNSEK/VkREcdGA4aJAfWfrCsoeOmPNxLdNiTFJ588ske4wfNS37s2LHJzEYjBs4+++yS6ND0/zPPPJOMOdT0gBkOYISCipHnnnuux/kqcFR0pC126QoT0xjz+ZAhQ0pCIs22qasRGTr8oFxZ/sTzYQHRkQ8/UUsIVE0A0VE1qrInIjrqwDCD6NAXtx722EDzok6bNWmnV/Q6FRlGROjf7gKW9kQII0ps0WEEiUnVpIkLtZtWF/3s6quvlnvvvTdpgzvD051U4ZblTzwfFhAd+fATtYRA1QQQHVWjQnT4oyrPsEbR4UYD1LAtQtJmTtZTdJjydA8wO1Vip1GmTZuWREl06w53FqfW3yx4uXfvXhkzZkwvNnaKxUyeKLeHWUDXNNU0oqOp+CkcAvUngOjwZ0qkow4MaxQdKirSXtTmpawv8rTogQ46NWM6fCIddovtVEla1OPiiy/uVZe+Ih3liKaV5U+/dS0UUnQcOnRI9D+OYhC444475Bvf+EayKeBpp52W2ij9NaLT1latWpV8ryHZmTNn9vjMXHj//ffLqaeeKh/60Id62NK/dan+E088MdfgmDLr7z6mzPoz1H7Y15iOPXv2JAWZ+/fkk0+WG2+8sVS4Pa31/PPP7zHF1Z1aqxfpM+CSSy6Rc845J7Gh01p37dpVsvnoo4+KPk/0Plcx4Z5vCnavM5/rtcOGDRO3Lvq9fverX/0qmTar7al2Om65svw9kN1C//79Rf8LcRRSdBw+fFiOHDkSghc2G0hAw5Wab/3kJz+ZPDw07Flu52Edna4j3XXOfblDHwS33HJL8jBw7Xz/+99PRst/+tOfbmALwxR1wgknsDiYJ1oVHS+88IKnlbgv137Yl+gwjDVKoPtzffazn+11b371q19NZozohqG6AJeKiscee0z++q//Wi666KJkJVD9Tg/dWLSjo0POPffc5G+9VjclNfe13uf6rNAfMDqmw5z/rne9K/n3F7/4xeS6D3/4w8k5eugz6Nvf/nbyby1Ty1LBYp5Pad/pue73+tlXvvIV+fjHP55alm6Q2ipHW1ub9OvXL0h1Cik6gpDCaNMI2LnSNNFRaVl+u9L2yrf2nP5yI9Sb1mDPgkmveAIUEdIrdWA4aJC84azBZQ397vE9vWav+JeKhVYngOhodQ9Rv+QXgxmglSY60nLB7qq2lYRFOTGSV/SIDn/PITr8GepYi74OnVLKERcBREdc/s5la6sRHRoKNasSpo1yjyXKoQ5GdPh3c0SHP0MsQCCNAKKDftHyBPoSHZpe0QGkOl7D5FrtnY7dRYXclEtfGxi2PCCngogOf48hOvwZYgECiA76QC4J9CU63O/d/RgqjflIW4Uwl5CsSiM6/D2I6PBniAUIRCM6mDJbjM7uToPVVk2dOjWZkvbLX/4yGQGuI8l1Gq1OhTNTYN2pr2aam7uTpE65W7x4sdx99925nyZre5wps/79nymz/gyxkF8CTJmt0XdMma0RGKcXigBTZv3dyZRZf4ZYyC8Bpszm13fUHAINJ0B6xR856RV/hliAQDTpFVwNgZgJIDr8vY/o8GeIBQggOugDEIiAAKLD38mIDn+GWIAAooM+AIEICCA6/J2M6PBniAUIIDroAxCIgACiw9/JiA5/hliAAKKDPgCBCDv3FwUAACAASURBVAggOvydjOjwZ4gFCEQjOling84eMwHW6fD3Put0+DPEQn4JsE5Hjb5jnY4agXF6oQiwToe/O1mnw58hFvJLgHU68uu7wtb8zydPkn1d+wrbvkY07MT2E+Xv162ve1GkV/yRkl7xZ4gFCESTXsHV4Qnoi6375lHhCypwCQNv2yb79++vewsRHf5IER3+DFvFgtnwccqUKTJ69OhWqVa09WCX2Whd79dwfbEdWPtBPyORX33clIcRHS3aBxAdjXfM1q1bZcyYMT0KHj9+vOgGju3t7Zkr5IoOtbd27Vpvu5krlOFCrfPOnTtl7ty5Ga5urUsQHa3lj9zUBtHh7ypEhz/DUBYQHf5kb7/hBpG2toqGbrrjjtL3Kjp012dbZOjfGzdulPXr18uIESMyVaoIkQ5ERybXc1GRCCA6/L2J6PBnGMoCosOfrD4jbnr55bKGbj/22B6RvjTRoRer8NDD/MrfsWOH6I7R27dvTz7v7OyUyZMnJ//Wl3NHR0fybxMlGThwoMyaNUtMekXL0UjH0qVLZcCAAT2uMZU1Nu3oy8iRI0vip6urS+bMmZPYvPLKK5O6TJs2TT796U/LFVdcIZs2bSqVb6I0fdVby9Zoxrx585JqbNmyRUaNGpXUfeXKlSWOpm5GTJnv3KiQcjO2tG6mvf6e9bNApMOPX7RXIzr8XY/o8GcYygKiw59sX2OLXMblRIf9udZKBYYKEB2foS/yq6++Wu69996kwgsWLJBly5b1SMe4kQ5bdOzevbvHNfqiHj58eFKG2l61apXccsstJXGyefPm5OXd3d2dnDN06NAef+/ZsycRJqeeemoiFoYMGZLUVUVKuXprBMeIJRUa2i43BeRGOkybjH0jzp577rmkPtu2beshrPy9WT8LhRQdr776qrzyyiv1o4SlXgTe/OY3M6bDs1+o6Hj++ec9rfS+XH2z/8CButuNyaC+EEP4JiaGffVDl/Gjjz4qt912m6xZs0ZOPPHEEqqnnnpKbr31VvnsZz+bCAF9Ad91112JENBDrxk2bJi8+93vTqIc99xzj5xzzjml6/UFff311ycvff1cyzE2fvrTn/aw97WvfU127dolN998cy9X2fXTL6+55poksnH66af3qMcll1yS/K22VOBoXd1y7Hrr+W652ubZs2fL3XffndhP+94wMazsa1TkzJw5M4kCmfrV0veOOeYYed3rXlfLJVWfi+ioGhUn2gQQHf79AdHhzzCUBUSHP9l6iQ77Za9pi8svv7xX5VavXi368tYXrwqPxx57TMxnlUTHs88+WxI0KmJUnGikwRYOdnnnn39+IopqFR3f+MY3KtbbFRX79u3rIWrc79MEmnuNnnPeeecldf2Xf/mXHkKsL++2nOgwuanly5enTkGy82raOBMyMiEm7Th2fkzPsfNPdo6uLzh83xwCpFf8uZNe8WcYygLpFX+y9Uqv2GM63PEY5Wppv6PMuIi0MR2ahrBnzNhjH9x0j5vmmTFjRpKaMQNc7dSM1kvfgyYd01e6w02f6LvStu9+r+1zU0l2qskedKv11nEnPoNx/XvDaxZqjnQYkNqhLrzwwrKiQ4swg3tMcbZT7M5jO0RzZa4z69lgbNWHAKLDnyOiw59hKAuIDn+y9RAdJg1iXph9/eA1tbZf2mZ8RZroeOCBB5JL3HeVKxo0CqLvL31vaZ30qEV06NgRHfxa6Ye6PSU2TXQYAaN1MT/gtU2m7lo/M6bDpJ60nmkCxd+72S3ULDpsATFu3LiqRYcZ7bt48eJkkI/994oVK8S2pfDK2c7eVK6sJwFEhz9NRIc/w1AWEB3+ZLOIDnedjrRZF+4sEK2pRtP1sK93Z3mkiQ69xp0dsnDhwmTwpzs7RFMvmo7Rgaq1ig4VAeXqbQaOVhIddpbAtMv+TOtjsyqXbfD3qr+FYKLDnbakVdUpRrboMEpxw4YNvUSHGUHs30QshCCA6PCniujwZxjKAqLDn2wyZfbYY8sauv3ll4MsjldLzd3puEVY06OW9jfj3CCiw26ISceoclQHG9Ghzp0/f75MnTpVXNFhwldpIa9mQKLM3gQQHf69AtHhzzCUBUSHP1l9jmtaodyhaY9mPuONwBg7dmypHu7UVn8KWHAJBBcdZq6zTt+xRQfplXx3RkSHv/8QHf4MQ1lAdIQi21p23RSF1s5MfGitmhanNsFFhz3q1h5Ian9eabGWLKi1I3GEJaDz4tl7xY+xig5dE6Deh/qGdTr8qKroCOEbv1pxNQQaR8Bnv5tKtaxZdLgDVMzSqzoYVI/p06cnoSqdFquHPbjFVpWVlmz1VZqIjvAdE9HhzxjR4c8wlAVERyiy2M0LgZYRHXkBRj3DEiC94s+X9Io/w1AWSK+EIovd2AnUHOmIHRjtP0oA0eHfExAd/gxDWUB0hCKL3dgJIDpi7wEZ24/oyAjOugzR4c8wlAVERyiy2I2dAKIj9h6Qsf2IjozgEB3+4BpgAdHRAMgUESUBREeUbvdvNKLDnyGRDn+GoSwgOkKRxW7sBBAdsfeAjO1HdGQER6TDH1wDLCA6GgCZIqIkUEjR8eqrr8orr7wSpUMb1Wi2tvcnzdb2/gxDWWBr+1BksZsHAi23tX2rQ0N0hPcQosOfMaLDn2EoC4iOUGSxmwcCiI48eCmyOpJe8Xc4Yzr8GYayQHolFFnsxk6gkOmV2J3aiPYjOvwpIzr8GYaygOgIRRa7sRNAdMTeAzK2H9GREZx1GaLDn2EoC4iOUGTrb9feu2vAgAG9CjA7nS9dulTSvq9/jbBYiQCig/6RiQCiIxO2HhchOvwZhrKA6AhFtrxds9X8ypUrk5MWLlwoc+fO7bMiiI4+EbXUCYiOlnJHfiqD6PD3FaLDn2EoC4gOf7K3376gTyM33fTaOboL+XPPPScmIqERiqFDh8ro0aMr2kF09Im5pU4opOhg9kr4PsbsFX/GzF7xZxjKArNX/MnqM+Kmm14ua+j224+V559/vvT9bbfdlvz75ptv7nWNRkGuv/56ue+++5Lv5s2bVzrv0UcfFRUod911V5I+eeqpp6Sjo0Mee+wxOf/885P/9DPz/b59++Syyy6T73znO4mtK664ovSdf6uLYYHZKzX6EdFRI7AMpyM6MkBzLkF0+DMMZQHR4U9WnxH79x8oa2jQoON6iA4VD+edd56sXr1aLrnkkh7XqSDR78455xwxokHFif5tiw69SMWJRkfUhhEg73vf+xJhoeJFBcell16afG/EzMknn5wqdvwp5NMCoiOffit0rUmv+LuX9Io/w1AWSK/4k9VnRF+iY//+/T0K2rFjh0yaNEm2b99edkyHGfsxduxYmTx5stjpld27d8uCBQtk2bJl0t7enti2B5Ju27ZN1q5dW0rh6Pd6vaZ29DxzjX/rsVCOQCHTK7g7PAFEhz9jRIc/w1AWEB3+ZLOIDlNqV1dXIig0YqGDSc3fmzZtKlWss7Ozl+hQUeEKCFt0PPDAA7J58+YeokOFjitU/FuPBUQHfaCuBBAd/jgRHf4MQ1lAdPiT9REddoRCUyuaSjGRDSId/r5ppgUiHc2kn+OyER3+zkN0+DMMZQHR4U+2FtGhkYw5c+bI4sWLkxSHLSw+8pGPJBENjXho5MOkYHTshpte6e7uTj6bMmVK8n9z7tlnn51ENzT9oumb5cuXJ7ZMOUOGDKlqeq4/FSwgOugDmQggOjJh63ERosOfYSgLiA5/srWIDi1Nx1aMGTOmVLC9Tof93fjx45OptGljOnT2ij0uZNq0aTJx4kTZuHFjKaVif6+FVbseiD8RLCgBRAf9IBMBREcmbIgOf2wNsYDo8Mdcq+jwLxELeSBQSNHBlNnwXY8ps/6MmTLrzzCUBabM+pM9uk7Hq2UN3X7763pMmfUvEQv1IsCU2RpJIjpqBJbhdERHBmjOJYgOf4ahLCA6/MnqcuYvvfRSWUPHH3+8aPqDo/UIIDpazyfR14j0in8XYEyHP8NQFkivhCKL3dgJFDK9ErtTG9F+RIc/ZUSHP8NQFhAdochiN3YCiI7Ye0DG9iM6MoKzLkN0+DMMZQHREYosdmMngOiIvQdkbD+iIyM4RIc/uAZYQHQ0ADJFREkA0RGl2/0bjejwZ0ikw59hKAuIjlBksRs7AURH7D0gY/sRHRnBEenwB9cAC4iOBkCmiCgJFFJ0MGU2fF9myqw/Y6bM+jMMZYEps6HIYjcPBJgyW6OXEB01AstwOqIjAzTnEkSHP8NQFhAdochiNw8EEB158FJkdSS94u9wxnT4MwxlgfRKKLLYjZ1AIdMrsTu1Ee1HdPhTRnT4MwxlAdERiix2YyeQSXSYXfrM9sAuRN2mWLcV3rRpk4wcOVLWr18vI0aMkHKf6/WLFi2SefPmJaY6OzuT6zlalwCiw983iA5/hqEsIDpCkcVu7ARqFh3r1q2TzZs3i750LrzwQhk9enQvhioghg8fnggH3ZJ47dq1ybbCS5YsSf1827ZtpXO6u7tlxowZsmDBgkSocLQmAUSHv18QHf4MQ1lAdIQii93YCdQsOgwwFRbjxo3rJTo0mjFnzhxZvHixtLe3J9EN/fvaa6+Vz3zmM70+1/NWrFjRw1Y527E7q5Xaj+jw9waiw59hKAuIjlBksRs7gYaIDo1cXHPNNbJ69eoeosNENDZs2NBLdJhISewOatX2Izr8PYPo8GcYygKiIxRZ7MZOILjoOHjwoMyfP18mTpzYQ3SYz6dOnSqu6NAUjh5Zx3VodIUjLIFhw4bJgbUfDFtIwa2r6Ni1a1fdW6m+2X/gQN3txmRQRUcI38TEkLbmm4BmKkIcwUVHM9IriI4QXaWnTUSHP2NEhz/DUBYQHaHIYjcvBHIjOhSoPZBUoxY7d+6UuXPnlv3cHmy6e/fuZBDpsmXLkjEhHK1JgPSKv19Ir/gzDGWB9EoostiNnUDNkQ4VER0dHSVu48ePF/1MB4PqoeLCnhprvjeDSs1UWvtzI1TMlNktW7akzoqJ3Vmt1H5Eh783EB3+DENZQHSEIovd2AnULDpiB0b7jxJAdPj3BESHP8NQFhAdochiN3YCiI7Ye0DG9iM6MoKzLkN0+DMMZQHREYosdmMngOiIvQdkbD+iIyM4RIc/uAZYQHQ0ADJFREkA0RGl2/0bjejwZ0ikw59hKAuIjlBksRs7gUKKDra2D9+t2drenzFb2/szDGWBre1DkcVuHgiwtX2NXkJ01Agsw+mIjgzQnEsQHf4MQ1lAdIQii908EEB05MFLkdWR9Iq/w0mv+DMMZYH0Siiy2I2dQCHTK7E7tRHtR3T4U0Z0+DMMZQHREYosdmMngOiIvQdkbD+iIyM46zJEhz/DUBYQHaHIYjd2AoiO2HtAxvYjOjKCQ3T4g2uABURHAyBTRJQEEB1Rut2/0YgOf4ZEOvwZhrKA6AhFFruxE0B0xN4DMrYf0ZERHJEOf3ANsIDoaABkioiSQCFFB1Nmw/dlpsz6M2bKrD/DUBaYMhuKLHbzQIApszV6CdFRI7AMpyM6MkBzLkF0+DMMZQHREYosdvNAANGRBy9FVkfSK/4OZ0yHP8NQFkivhCKL3dgJFDK9ErtTG9F+RIc/ZUSHP8NQFhAdochiN3YCiI7Ye0DG9iM6MoKzLkN0+DMMZQHREYosdmMngOiIvQdkbD+iIyM4RIc/uAZYQHQ0ADJFREkA0RGl2/0bjejwZ0ikw59hKAuIjlBksRs7gUKKDmavhO/WzF7xZ8zsFX+GoSwweyUUWezmgQCzV2r0EqKjRmAZTkd0ZIDmXILo8GcYygKiIxRZ7OaBAKIjD16KrI6kV/wdTnrFn2EoC6RXQpHFbuwECpleid2pjWg/osOfMqLDn2EoC4iOUGSxGzsBREfsPSBj+xEdGcFZlyE6/BmGsoDoCEUWu7ETQHTE3gMyth/RkREcosMfXAMsIDoaAJkioiSA6IjS7f6NRnT4MyTS4c8wlAVERyiy2I2dAKIj9h6Qsf2IjozgiHT4g2uABURHAyBTRJQECik6mDIbvi8zZdafMVNm/RmGssCU2VBksZsHAkyZrdFLiI4agWU4HdGRAZpzCaLDn2EoC4iOUGSxmwcCiI48eCmyOpJe8Xc4Yzr8GYayQHolFFnsxk6gkOmV2J3aiPYjOvwpIzr8GYaygOgIRRa7sRMIIjrWrVsnHR0dJbZbtmyR0aNHS1dXl0yePFk2bdokI0eOlPXr18uIESOS8xYtWiTz5s1L/t3Z2Zmcx9G6BBAd/r5BdPgzDGUB0RGKLHZjJxBMdChYVziosBg+fHjy+datW2Xt2rWydOlS2bZtW+nf3d3dMmPGDFmwYEFJkMTupFZsP6LD3yuIDn+GoSwgOkKRxW7sBBomOjTKMWfOHFm8eLG0t7cnUQ/z94oVK2TcuHFJNMREPey/Y3dSK7Yf0eHvFUSHP8NQFhAdochiN3YCwUSHSa+MHz9eNN2ihys6TERjw4YNvUSHiYjE7qBWbT+iw98ziA5/hqEsIDpCkcVu7ASCiA4bqgqOzZs3y9y5c5NxGybScfDgQZk/f75MnTpVXNFhRErWcR0aReEIS2DYsGFyYO0HwxZScOsqOnbt2lX3Vqpv9h84UHe7MRlU0RHCNzExpK35JqAZiRBHcNGxY8cOWbVqlcycObOH6AiZXkF0hOgqPW0iOvwZIzr8GYaygOgIRRa7eSGQW9GhUYudO3eWIh0mbWJ/bg8q3b17dzKIdNmyZcnYD47WJEB6xd8vpFf8GYayQHolFFnsxk6g7pEOe1qswp02bVoyQ2XAgAE9psyasR5GWNhTZs0U29id08rtR3T4ewfR4c8wlAVERyiy2I2dQN1FR+xAY2k/osPf04gOf4ahLCA6QpHFbuwEEB2x94CM7Ud0ZARnXYbo8GcYygKiIxRZ7MZOANERew/I2H5ER0ZwiA5/cA2wgOhoAGSKiJIAoiNKt/s3GtHhz5BIhz/DUBYQHaHIYjd2AoUUHYcPH5YjR47E7tug7T/hhBNYp8OTsIqOF154wdNK78vVN6zT4YdVRUcI3/jViqsh0BgCbW1t0q9fvyCFFVJ0HDp0SPQ/jnAEBg8ejOjwxKuiY8+ePZ5Wel+uvkF0+GFV0RHCN3614moINIZA//79Rf8LcRRSdIQAhc2eBEiv+PcI0iv+DENZIL0Siix2YyeA6Ii9B2RsP6IjIzjrMkSHP8NQFhAdochiN3YCiI7Ye0DG9iM6MoJDdPiDa4AFREcDIFNElAQQHVG63b/RiA5/hkQ6/BmGsoDoCEUWu7ETQHTE3gMyth/RkREckQ5/cA2wgOhoAGSKiJIAoiNKt/s3GtHhz5BIhz/DUBYQHaHIYjd2AoUUHazTEb5bs06HP2PW6fBnGMoC63SEIovdPBBgnY4avcQ6HTUCy3A663RkgOZcwjod/gxDWWCdjlBksZsHAqzTkQcvRVZH0iv+Die94s8wlAXSK6HIYjd2AoVMr8Tu1Ea0H9HhTxnR4c8wlAVERyiy2I2dAKIj9h6Qsf2IjozgrMsQHf4MQ1lAdIQii93YCSA6Yu8BGduP6MgIDtHhD64BFhAdDYBMEVESQHRE6Xb/RiM6/BkS6fBnGMoCoiMUWezGTgDREXsPyNh+REdGcEQ6/ME1wAKiowGQKSJKAoUUHazTEb4vs06HP2PW6fBnGMoC63SEIovdPBBgnY4avcQ6HTUCy3A663RkgOZcwjod/gxDWWCdjlBksZsHAqzTkQcvRVZH0iv+DmdMhz/DUBZIr4Qii93YCRQyvRK7UxvRfkSHP2VEhz/DUBYQHaHIYjd2AoiO2HtAxvYjOjKCsy5DdPgzDGUB0RGKLHZjJ4DoiL0HZGw/oiMjOESHP7gGWEB0NAAyRURJANERpdv9G43o8GdIpMOfYSgLiI5QZLEbO4FCig6mzIbv1kyZ9WfMlFl/hqEsMGU2FFns5oEAU2Zr9BJTZmsEluF0psxmgOZcwpRZf4ahLDBlNhRZ7OaBAFNm8+ClyOpIesXf4aRX/BmGskB6JRRZ7MZOoJDpldid2oj2Izr8KSM6/BmGsoDoCEUWu7ETaBnRsWjRIpk3b17ij87OTpk8eXLsvmnp9iM6/N2D6PBnGMoCoiMUWezGTqAlRMfWrVtl7dq1snTpUunu7pYZM2bIggULZMSIEbH7p2Xbj+jwdw2iw59hKAshRMfjv/6d/OKFQ/K2E/rLWW99Q6iqF9ouDPPv3pYQHRrlGDdunIwePToh6v6df8zFawGiw9+niA5/hqEs1Ft0TP67Z+Vfn/mtnHL86+XZl34v/3PoG2XdX5wSqvqFtAvDYri1ZUXH8OHDSbG0cB9DdPg7B9HhzzCUhXqKjtnf3COP73lZrjp3cKm6n/v+Hjlr8LFy95+99lmothTBLgyL4MWjbWhJ0bFu3bqkclnHdWiKhiMsAZ0y233zqLCFFNz6wNu2yZ49e+reSvXNQ9wDXlwnDBxYN9+89c5dsuLCYfKmAceU6vTiwVdk2tf/U+ae9YJXPWO5eNHjJ8jKj/9JL4bT/2GX/PqGYbFgaGg7Bw4cGKS8lhQdvumVrq6uZGwIRzgCl189TQ68+FK4AiKwfNybjpfV966se0uvu/xy2XfgQN3txmTwxOOOkyWrV3s3+dBhkTO+9JL8/eTTe9n6+NodcsL+n3iXUXwDbfLCoHfL16f0HuP35+uekv+YdnzxETS4hSo42tvbg5TaEqLDHki6e/fuZBDpsmXLgjU6CEmMQgACEEghMOYLO+W9fzxIxv3JoNK3j/znfvnxL/9VtnxyIsyqIDDmCxvlvX/8P1MY7pctnxxehQVOaRUCLSE6FIY9ZXbLli2lQaWtAop6QAACEMhC4Hu7fisfum+X/MXIdnn7SQPkyb0H5e+2/0b++Yqp8oFh/zeLyeiu+d6ud8uH7lslfzHyLRbDLvnnK4bJB4a9MToeeW5wy4iOPEOk7hCAAAQqEXhsz+9kxQ+6pPPfXpSOd/2DTD97jbxz8FNAq4HAY3tOlxU/uEw6/+1C6XjXm2T62e3yzsFMPa4BYUuciuhoCTdQCQhAIAYCbTf9TI7c/s4YmhqsjW03PSZHbn9HMPsYDksA0RGWL9YhAAEIlAggOvw7A6LDn2EzLSA6mkmfsiEAgagIIDr83Y3o8GfYTAuFFB2HDx+WI0eONJMrZUMAAhDoReCYT/876RXPfqGi45Vb/9TTCpdXItDW1ib9+vULAqmQouPQoUOi/3FAAAIQaCUCb1z0n4gOT4eo6Pjt3D/xtMLllQj0799f9L8QRyFFRwhQ2IQABCDgS4D0ii9BEdIr/gybaQHR0Uz6lA0BCERFANHh725Ehz/DZlpAdDSTPmVDAAJREUB0+Lsb0eHPsJkWEB3NpE/ZEIBAVAQQHf7uRnT4M2ymBURHM+lTNgQgEBUBRIe/uxEd/gybaQHR0Uz6lA0BCERFANHh725Ehz/DZloopOhgnY5mdinKhgAEyhFgnQ7/vsE6Hf4M+7LAOh19EXK+Z52OGoFxOgQg0BACrNPhj5l1OvwZ9mWBdTr6IsT3EIAABHJAgPSKv5NIr/gzbKaFQqZXmgmUsiEAAQiUI4Do8O8biA5/hs20gOhoJn3KhgAEoiKA6PB3N6LDn2EzLSA6mkmfsiEAgagIIDr83Y3o8GfYTAuIjmbSp2wIQCAqAogOf3cjOvwZNtMCoqOZ9CkbAhCIigCiw9/diA5/hs20UEjRwTodzexSlA0BCJQjwDod/n2DdTr8GfZlgXU6+iLkfM86HTUC43QIQKAhBFinwx8z63T4M+zLAut09EWI7yEAAQjkgADpFX8nkV7xZ9hMC4VMrzQTKGVDAAIQKEcA0eHfNxAd/gybaQHR0Uz6lA0BCERFANHh725Ehz/DZlpAdDSTPmVDAAJREUB0+Lsb0eHPsJkWEB3NpE/ZEIBAVAQQHf7uRnT4M2ymBURHM+lTNgQgEBUBRIe/uxEd/gybaaGQooN1OprZpSgbAhAoR4B1Ovz7But0+DPsywLrdPRFyPmedTpqBMbpEIBAcALP//ZVGXr3M/LrOf9L3vJH+4KXV8QCfvNfJ8pbF39Xnpk9VN78xtcVsYkt0SbW6WgJN1AJCEAAAtkIzHrw/8l9P94ng95wjOz/Xbdc8d6vy9ILFmUzFulVsx6cK/f9+OMy6A0DZf/vXpEr3nuiLL3gv0VKI7/NDpNeuf9+kalTX6Py3e+KfOADInv3ilxwgcgPfyjytreJfOtbImeccfS8G28UufPOo/9etUrkE5/IL1VqDgEIQOAPBG55+Dfynad/K7PHniz9+7XJocNH5O7NT8r5p90n8z+4DE5VELjl4RnynaevkNlj324x/JWcf9obZf4H31KFBU5pFQLhRIe20BUOKixOP/3o59/7nsgXvyjypS+J/PjHr/27u1vksstElix5TZC0Ci3qAQEIQKBGAictekJuH3+qDD6uf+nKPQcOyXXffELuef//rtFanKfP/OFXZMmfndGL4U2bdsveuX/44Ronmty1unGiQ6McM2eK3HOPyEknHY16mL9VYHz0o0ejISbqYf+dO6xUGAIQgIDI7185Im+65d9lw6Wn9cJxUecOGdD9SzD1SaBNDg4cIg90jOh15sVffVoOLjqzTwuc0DoEwokOk155//tFHnzwaItd0WEiGmvW9BYdJiLSOqyoCQQgAIGaCYz63H/IR08/Uc4+9Y9K1/5g93/Jt57aJ9uu+u8124vxAhgWx+v1ER1mPIY7TkM56fiOhx8WueOOo+M2TKRD0yjXXSdy1VUirujQa/TIOK6jW21zQAACEGgBAt96ulv+6h9+I5P/x5vlzLcOkJ//+qCs++nz8qUL3yIfPW1gC9Sw9asAw8b7aODAMH2zPqKjEo8nnhD53OdEbrqpp+gImF7p6uoShEfjOyklQgAC6QS+/9wrcv9jL8vTLxyW007oJ594Nz9jbAAABsRJREFU57Fy7pBjwFUDARjWAMvzVBUc7e3tnlbSLw8vOjRq8dRTr0U6TNrE/tweVPqLXxyNgGj0Q8d+cEAAAhCAAAQgUAgC9Rcd9rRYRXTppUdnqGioxv7OjPUwwsKeMmum2BYCMY2AAAQgAAEIQEAJ1F90wBUCEIAABCAAAQikEEB00C0gAAEIQAACEGgIAURHQzBTCAQgAAEIQAACiA76AAQgAAEIQAACDSFQSNHB1vYN6TsUAgEIQAACBSTA1vY1OpWt7WsExukQgEB0BNq6uuT1EyfK4WHD5OXly5MZhsd85Sty7Kc+VWJxaPZsObToD7vhdnfLsVdeKf127ZLfb9woRwKt4xCdI1qwwWxt34JOoUoQgAAEck1Alyk4+WSRJ588usGmLmtQbjVoXeTxL//y6BpKX/4y6yjl2vHNrXwh0yvNRUrpEIAABFqcgFmQcdaso0KjL9FhmqPig8UbW9y5rV09REdr+4faQQACEKgvAXvfK7Ws21TYosNs1qnfuQs1Ijrq64sIrSE6InQ6TYYABCIhkLYK9D/+49HG64aaZm8sIzpsLCaloumUM844+g2iI5KOE66ZiI5wbLEMAQhAoLUIaJTjr/5K5Ktf7Vkvd1sK/VYFy2WXHY2CIDpay485rg2iI8fOo+oQgAAEvAhUinTouI8bbhB58MHXNt8k0uGFm4sLuvcK63TQtSEAAQhUQeCJJ6Tf8uVy+G//VqS7W/p97GPS9qMfHb3wbW+TV1VwaJRj796e34nIkb/5Gzl8221VFMIpeSPAOh01eox1OmoExukQgAAEIACBPxBgnQ66AgQgAAEIQAACuSfAmI7cu5AGQAACEIAABPJBANGRDz9RSwhAAAIQgEDuCSA6cu9CGgABCEAAAhDIBwFERz78RC0hAAEIQAACuSeA6Mi9C2kABCAAAQhAIB8EEB358BO1hAAEIAABCOSeQCFFx+9//3t5+eWXc+8cGgABCEAAAhBoNIFjjz1WXv/61wcptpCiIwgpjEIAAhCAAAQg4EUA0eGFj4shAAEIQAACEKiWAKKjWlKcBwEIQAACEICAFwFEhxc+LoYABCAAAQhAoFoCiI5qSXEeBCAAAQhAAAJeBBAdXvi4GAIQgAAEIACBagkgOqolxXkQgAAEIAABCHgRKKToYJ0Orz7BxRCAAAQgEDEB1umI2Pk0HQIQgAAEIFAUAtkiHU88IfLRj4qsWSPygQ/0ZrF3r8gFF4j88Icib3ubyLe+JXLGGSLlPlcLN94ocuedR22tWiXyiU8UhTHtgAAEIAABCEBARGoXHfffL/LwwyLHHy8yaVK66FABcfrpR4XD974n8sUvinzpSyILF6Z//uMfv3ZOd7fIZZeJLFlyVKhwQAACEIAABCBQCAK1iw7TbBUWGu1wIx0azZg5U+See0ROOulodEP/nj9f5JZben+u56nAsG2Vs10I5DQCAhCAAAQgECeBxogOjVzMmSOyfHlP0WEiGpqmcUWHiZTE6RdaDQEIQAACECgcgb5FhxlrYY/NUAzVRjo0XXLddSIdHT1Fh/n8qquOjg2xRYemcPRgXEfhOhwNggAEIACBeAn0LTrKsalWdJBeibd30XIIQAACEICARaD+osNEQUx6RKMWTz0lcscdR6MjaZ/bg01/8YujkRGNfuiYkAxHV1eX6H8cEIAABCAAAQjURqC9vV30vxBH7aJDRcTUqa/V5f3vF3nwwaODQfVQcWFPjTXfm0GlZiqt/bkRKmbK7He/mz4rJgQBbEIAAhCAAAQg0BACtYuOhlSLQiAA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IE10HGnRulItCEAAAhCAAARyTuCss85qaxORM0Xk8Zy3hepDAAIQgAAEINDiBP4/f6FyVsJCxO8AAAAASUVORK5CYII=">
            <a:extLst>
              <a:ext uri="{FF2B5EF4-FFF2-40B4-BE49-F238E27FC236}">
                <a16:creationId xmlns:a16="http://schemas.microsoft.com/office/drawing/2014/main" xmlns="" id="{A9D65E9D-8675-F9B7-D392-4C5783447EF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1272" name="AutoShape 2" descr="data:image/png;base64,iVBORw0KGgoAAAANSUhEUgAAAh0AAAF4CAYAAADwsUuTAAAgAElEQVR4Xu2dD7hVVZ33f5fEgkZMrxWvjAbMq+Ro8Ub/VODtlTKK8cknmUdGubyO4QyFKII6/iH+COKfkSQNKEok4lID72DNPGZDjU4NkP17mTAbRWfAMHspuagwXUoU3ue3aR3XXXefc8/Z66xzzt7rs5/HR+45e//WWp/f2nt/z++3/rSJyJ8KBwQgAAEIQAACEAhMoE1EzhSRxwOXg3kIQAACEIAABCInUBIdP/vZzyJHQfMhAAEIQAACEAhF4B3veIeURMfjjz8uZ56pQQ8OCEAAAhCAAAQgUD8CP//5z+Wss85CdNQPKZYgAAEIQAACEEgjgOigX0AAAhCAAAQg0BACiI6GYKYQCEAAAhCAAAQQHfQBCEAAAhCAAAQaQgDR0RDMFAIBCEAAAhCAAKKDPgABCEAAAhCAQEMIIDoagplCIAABCEAAAhBAdNAHIAABCEAAAhBoCAFER0MwUwgEIAABCEAAAogO+gAEIAABCEAAAg0hgOhoCGYKgQAEIAABCEAA0dHEPtDV1SWTJ0+W0aNHy9y5c5tYk+qK3rFjh0yaNEkGDx4s9913n6xevVqmT58u7e3t1Rlwzlq0aJFs3bpV1q1bl9lGpoJb6CJte0dHh4wfP77hHA4ePCizZs1KaCxdulQGDBiQmUwWX9az/MwVty40/fv6669P7stqD/XhXXfdJevXr5cRI0ZUe5mY+3/Pnj3JtQ899JBMmDChJhtVFyZSKi/L88Zm85GPfCRXz61aGHFueAKIjgqM9YU4ZsyY5IyFCxf2EAbmZaHfbdmyJREOtR6NFh1ZXgx2m7TNQ4cOlWeeeSZ5UbpMam2/b31qLa/Vzm+0/9321/OlX40v3fZWU35WIZDF11nLyio6tDwjNIyYDynAffpbnkRHVj9m6TNcUzsBREcVokMfCC+++GLpl6h5WOpn+gslq+io3V1+V1TzYvArobarW60+tdXe/2yfl4B/6SLVvPSrLacaX2ZpbyNfII0sq1qu9TwvC39Tfp7Y5Kmu9fRvXmwhOqoQHStXrpQVK1bI8uXLk4iGRkCuvPLKJLUwbdq0kuiwIyNqtrOzUy666KIkhK3RAfMrxjygV61aJfpvPW677Ta5+eabk9Dqpk2bkv/U9sSJE+XDH/5wco7aM2Ffu6yRI0eWQrtq78CBA7J//37RepvvfvKTnyTRCXOorfe85z1JumT79u3Jx1qeCbObG1e/M58/8MADvWyk1cetq41Y6zdv3rykXm9961ulra2txMWOHuk15cScfZ5JSwwcODDhXA0/bdvVV1+dsNW26WGiNspV66h2Z8+endTh7W9/e8JdfWK3zTzEzeeuHRMlS+PhXluOsWHg1uvhhx+WDRs2VNVetyyXmdbPTa/Y19ipn0r9zk6VuT4yfV37pHuYtnd3d/fg/M1vflPuvffeEndTD70XtQ+Zoy/Rb/flSv1c77Nf//rXoukVc99W058ME63HqFGjkn5o2mnuWZuHaa/WxT7X5mwEobFj+qf7uf1MSHuU2X407dN+r+ncWsowzwqbjek327ZtK0WEbZ+YiKj9zNH7yO3L+v23v/1t2bhxY8KtGg7l7mF9Jtv3qrGlZdif28+6NN/YqUb3/umLeYVXCl+JCKKjQjcwDxNzQwwZMiS5WfWl9Nxzz5UEgT5sTjrppOQFbvLBpiPrd3rzmZyvnmfGcVx33XWlnLoRHT/4wQ8SAbF3797kRjY3x5IlS0rjH/Q7LcuIIPtXpnkg2y9Lk8N1f43qzaQva73BzINZbZqXrLlOOehx6qmnyimnnJL8W9u3du3a5P+mPmltt9NO9sPZlGFsPfnkk0l7zQtE66oPITdPbgSffq71MWMSsvA7++yzk5etEVNath5aD/chb3xvt0H9unnz5sSGPni1zrXwcH952raVm83A9Ae3XtX0F22T8bMpc8qUKaUXqys63AjI7t27Rf2jPqvU74zo0HNVlLs+0ntn6tSppTFMbjnax/W+sgWQ+6tVr1FxYsYRmXux0piUcv3cCATTftMP7B8L1fC1+672CXNfmDra95Z9P9j3o3kpavpS22KzUP7m2aLnufYrvcnsMkw9TR+y2fVVhu0HI8i0XHPfjR07NnmumR9R6utnn3029Xlh18M8A1VspD1Hy9XRiCD7HjbPWK2X/SxO68/6vYqviy++uEefdlmaa9Pu/ywpdVQHoqNiH3BfMHqz6y8v/ZWsD219QJgXpS0s9NeRfZPavxLsa+yHnrl5zQPQfgjozWznjd2ohV5j/wo0D3/z69/YtIWLPhDTfqnbERB3QJ0bybGjKPZAunLhTVf0uGLJ/qXsvoCNo0ykxHacCrNa+LkPJbu+tn/0oeL+SnZ/yRnRoS8s8zL4p3/6px4DC8vxcEWHy8dmYMSQEWXlHqS28DM+MeLMjjLoi8cWvfZLu1wY3o1Elet3biRCz1Mf9SU6zEvfjtylsXPr0dcg3Gr7ebkXq7KpdD8aQWiLVm2z8ZVdvnnhpzE2/v/c5z4nV111VSnCY/qc3pumf9r2yz3E3DLsv92IQF9lVCM6jBhxX9DGtvGrzcuIa3PvG/Gln1eqo/1MNdET8yx2fwCmCVfzY8X0SY1Wpo1Rq3T/IzqySSgiHRW42Q9905E13WAecu4vnHIvXvuXgQoNfbjqg9MWBbW8NFV0lBstb7+4+hId9rl2tMK9oRWR+wBzRVAjRUfajJdaXsJZREfajAZXhJmXjDuwsNmiw+4v5SJt1YqOavqdio40H1UzkNR+QacJYJdlNWNJqu3n9RAd+iKy0xb2i8yeqWSEhT2TxBUd5WaZlLPvPsqqER3VlmEiAmnpFf0xY9JdbjrD2LfviVpFR1od3X6Q9qw292wl0WH6fblZZIwPySYsKl2F6KhSdNi5Wjv/b9S1+0vUffHYv87cELkdpqwm0mFu2rTcYiXRYf8a10iHHbq0Q8vulDi9oV966aUkymOH5d3Qc7mXrkFsp5zc9IobHSj3MrFt2L80soiOtNCs+0A0D24T9rZzvXYo2e5GbpSm3OyGSkJOo2VpofEskQ4VHSYKkxbaNn3OtK1cekUFi/b3vvqd+lLHD7ljLdxQtVvOF77whWTKqC2MzK9d7Xf6izYtDaj1V8ZuH7KjYyZtk9bPjW/T0iu13I8mlar27Cjmpz71KXnkkUeSVKDpC2vWrJHPf/7zSRX1xWfGs2ifNhEoexyYfQ+59t0IkjnX8DV20nxfbRnahssuu6zHeBctx5St/7fvx7Q0XrnnRVqaqS8OlUSHebaYPuPeZ24UWmcQ2b6xU7qV7v/6v47jsIjoqFJ06E3gvvDSXi72YE37oWuH6dJeHLVEOvSF5IaY08Z+uJEOEyLWaI07kNQeRGeHKxWP+fViXiYmUqAPMXODVjMI1P6FpqFWfaGYqI8RQeYXkx1id13kpljSUgWVwuGm/vpw0vrrYV6kaWkdN8RabnCuXedqeJQLsacxcOtVi8gyL3ENIZsBvCoeyqVXlIfdZjt9UU2/c32p9ozQNtdrPb785S+LCg33xW5HE21baQNJ7Zll2j/TxjvYbanUz/WXsQ7A1vEJdnSylvSKPejYHeBt/Gr6WrnBxCr+0lJC7qBmY9/417xk7fvFHRA+aNAgOe644xKxUEsZ5p5xIx3muWWn7tIGRaufzPOi2khHpTq6KZS08VDK2/QZE8k1g+btCJT9PEkT1OXu/1rWZIlDTlTXSkRHdZyiPEsfSjNmzJAFCxYEW7CoGWDrETK1f8mpSCs3DqIZ7YuxTDeKEhMDe3B1o1+EbtnlxmLF5A/aWpkAooMekkrAPDwqRRzyiq4eokPbXuuAxrzyykO9zTRM9UnWFXLz0E63jkZsmdkjjW6DO+3Wjmo1ui6Ulw8CiI58+IlaQgACEIAABHJPANGRexfSAAhAAAIQgEA+CCA68uEnagkBCEAAAhDIPQFER+5dSAMgAAEIQAAC+SCA6MiHn6glBCAAAQhAIPcEEB25dyENqCeBSjNb6jXrpdb6VrPqZq02W+n8UNONi86tlXxIXSBQLQFER7WkOC8KAiFFR9r0Qnu3y3KAq315hhRFZgp1iB02W0l0uAtm2Qv8pe1urNNz+9r51VwXgl0UNyWNLBQBREeh3EljfAk0QnRoHe1VLs1W47GKDl+f+XIz16vgmDNnjixevDj5SBd900NFg73Pkr0Ls67qOn/+/GT3XLOxnlnu291oD9ERytPYzRMBREeevEVdMxGwf6GmLdGsRs0LwRUd1S6hbdsoV0l36XKz34bZ+2Pbtm3J3iZ6uEto2xuopS2xbi+/rdfr8s/ubqX2cub2ZnV97dKq9txIh7sUvYkImEW61Obs2bOTthi2bkSg0h5EurKmLtvu7oti2Lr7upjPTb3Mcu9tbW2JaNCIRLlIRTWixd3ErtLeQGZTPF2qW1f0Pe+885JddhEdmW5fLioYAURHwRxKc3oSsDcIszekevbZZ+WUU04p/ZI1e3bYu+26+2/YG4K5O/GW24jOrk25/VI00mF28Vy+fHmycZb9UrNfePYvbnPexo0bS3vI6B4XZndN/eWu++/Ye3no/hxmQ7+0vTrK9R9bdCgXFUxm5U9740AjnIygcNthNl6z98axOZu9PEy0QMVH2r4aps32st/2ee6GgsrtyiuvTDiZCIS21d5d1267vdGXuy+S8kwTHe4Ga4ZPyNQU9zsE8kYA0ZE3j1HfmgjYOXp7kyd3W3oTWVDj5sXtCgs7CqLn2du8VzOeotKS0W70wkQr9HNbdLi/uCtt6V2uPLPRm27SVc2YkrRIR7kl4F1RZHZV1bI0DaHRC/vQX/9posMWBO4Lvtz+Hu55ruAxG66Z8iu1Xa81wiZNpKSJjnLCE9FR0y3LyQUngOgouINp3lEC5oVgpx00UqA7WdpbzzdCdKT9wrbr4G7aVS7qob+kK4kO26a9Xby22RYS1eyvY784XTFm168v0WGYl4sAVRNVyCo67BRVpfvCFhzGF5UEjZ26SUv7IDp4CkHgNQKIDnpDoQloBOKhhx6SWbNmlcSF+dWt6QXzK9uE823RYdIQ7rgC/XWun+n4C/OS6esFr3bd9IqG6c1R6cVkv/B0+3Y7wmJ/p7Z08KNJm2idTNrIiAGN9kyfPj2JnmjEw6RDtB3PPPNMD9t2x0gTN5oKSktjpHFZs2aNfP7zn0/KcDdls7mkiQ5XkFUaT9HR0ZH4xK2XcjPf2Wk2t/OnCQ4jWu2xGsrZFq2VbKf5tlw5hb4ZaRwERATRQTcoPAF70KMZzGenBzSdoi9lzffbokNfLHYaRsdK7N+/X8yOnmkDOvVF5G57bwBXEh12NMacb8L/S5YsSephXtZ2e9wohfnOHUhqBlaqIDDRHX1R6mHSTrZIMeMR7PSUnY6w66D8XnzxxV6zPJRFmhizUywqEEaNGpWIQj3SRId+XqnNLl8VldpeFVc6DieNm91uc709aNi+KYywtOtgWJjBwGlpIyNa7e/MoF0VfWnjUgp/M9LA6AkgOqLvAgCoNwEVCGbQopsqqXdZ9bJnBNGQIUMSUcIBAQhAIAQBREcIqtiMloB5eZtoSF5AmKmubuojL/WnnhCAQD4IIDry4SdqCQEIQAACEMg9AURH7l1IAyAAAQhAAAL5IIDoyIefqCUEIAABCEAg9wQQHbl3IQ2AAAQgAAEI5IMAoiMffqKWEIAABCAAgdwTQHTk3oU0AAIQgAAEIJAPAoiOfPiJWkIAAhCAAARyTwDRkXsX0gAIQAACEIBAPgggOvLhJ2oJAQhAAAIQyD0BREfuXUgDIAABCEAAAvkggOjIh5+oJQQgAAEIQCD3BBAduXchDYAABCAAAQjkgwCiIx9+opYQgAAEIACB3BNAdOTehTQAAhCAAAQgkA8CiI58+IlaQgACEIAABHJPANGRexfSAAhAAAIQgEA+CCA68uEnagkBCEAAAhDIPQFER+5dSAMgAAEIQAAC+SCA6MiHn6glBCAAAQhAIPcEEB25dyENgAAEIAABCOSDAKIjH36ilhCAAAQgAIHcE0B05N6FNAACEIAABCCQDwKIjnz4iVpCAAIQgAAEck8A0ZF7F9IACEAAAhCAQD4IIDry4SdqCQEIQAACEMg9AURH7l1IAyAAAQhAAAL5IIDoyIefqCUEIAABCEAg9wRqFh07duyQSZMmyfbt22X8+PGybt06aW9v7wFCP+vo6Ch9tmXLFhk9erR0dXXJ5MmTZdOmTTJy5EhZv369jBgxIjlv0aJFMm/evOTfnZ2dyXkcEIAABCAAAQgUh0DNomPp0qUyYcKERCyoUBg+fHgvgaCiQw9XONjnb926VdauXStqb9u2baV/d3d3y4wZM2TBggUlQVIc3LQEAhCAAAQgEC+BmkWHjUrFxc6dO2Xu3Lm9Ih2u6NAox5w5c2Tx4sVJZMT+e8WKFTJu3LgkGmKiHvbf8bqHlkMAAhCAAASKQ8BLdGjkIk0c2OkVk4JRZK7oMBGNDRs29BIdaRGU4mCnJRCAAAQgAIH4CGQWHZoeeeSRR3pFOVyEKkA2b96cnKcixUQ6Dh48KPPnz5epU6eKKzrKpWficw8thgAEIAABCBSHQCbRoYNJdczFsmXLeg0iddHouatWrZKZM2f2EB2kV4rTiWgJBCAAAQhAoBoCNYsOjXBoxCJt1kpagfa4D3sgqf25Pah09+7dVQuacg1UQaMDUjkgAAEIQAACEKiNwMCBA/sMKNRm8bWzaxIdmhKZNWuWrFy5smTBjNnQwaB6TJ8+vTQtVv+eNm1aMkNlwIABPabMutNt7SmzZopt1kYhOLKS4zoIQAACEICAiAqPEEdNoiNEBbAJAQhAAAIQgEAcBBAdcfiZVkIAAhCAAASaTgDR0XQXUAEIQAACEIBAHAQQHXH4mVZCAAIQgAAEmk4A0dF0F1ABCEAAAhCAQBwECik6Dh06JPofBwQgAAEIQAACtRHo37+/6H8hjkKKjsOHD8uRI0dC8MImBCAAAQhAoNAE2trapF+/fkHaWEjREYQURiEAAQhAAAIQ8CKA6PDCx8UQgAAEIAABCFRLANFRLSnOgwAEehDQfZUmTZok27dvl5EjR8r69etlxIgRqZR0q4MxY8ZIZ2dnsmKxOeyViBcuXFjaQNK2ree61+EKCEAgnwQQHfn0G7WGQNMJ6PYGEyZMSISG2U3abHlgV06FhTmGDx9eEh0qLB566KFkawXdL0nFiO5GPWrUqOSzKVOmyOjRo6WWDSabDoUKQAACFQkgOuggEICANwF700bdZyntsDd8dL83+zqp0EB0eLsDAxBoWQKIjpZ1DRWDQH4IVBIUphWVznGjGSbysWnTJnE3h8wPFWoKAQi4BAopOling44OgcYRePTRR+VrX/ua3Hnnnclu0uWOO+64Q4YNG5aMA7EPjXLccMMNcskll8g555yTfKU2NcWi6Rq9Tj+/8cYbG9coSoJAxARYp6NG57NOR43AOB0CGQlohEIHgN57773S3t5e0cqtt94qOqbj0ksv7XGe+7lGOXRsh0ZG1KaKkmuvvVY6Ojrk3HPPzVhTLoMABKolwDod1ZLiPAhAoGEEdByHCgMdRNqX4NBKuekVM45j7NixPWa0qJC5+uqrEyGjg1TtQaY6sJQDAhDIL4FCplfy6w5qDoF8EDCCYeXKlaUKm2mzJ510UmkmiooEFSUapTCHOW/v3r3JNFr7MNNm3Wvs6bT5IEQtIQCBNAKIDvoFBCAAAQhAAAINIYDoaAhmCoEABCAAAQhAANFBH4AABCAAAQhAoCEEEB0NwUwhEIAABCAAAQgUUnSwTgcdGwIQgAAEIJCNAOt01MiNdTpqBMbpEIAABCAAgT8QYJ0OugIEIAABCEAAArknUMj0Su69QgMgAAEIQAACBSSA6CigU2kSBCAAAQhAoBUJIDpa0SvUCQIQgAAEIFBAAoiOAjqVJsVN4LILLpC9L74YNwTP1p/0pjfJmgcf9LTC5RCAgEsA0UGfgEDBCAwaNEge6u4uWKsa25wJAwfK/v37G1sopUEgAgKFFB2s0xFBz6WJZQkMHjxY9h84ACEPAoOOO0727NnjYYFLIZBfAqzTUaPvWKejRmCcXigCJ5xwAqLD06MqOl544QVPK1wOgXwSaKl1Onbs2CGTJk2S7du3y/jx45Ntq9vb23uQ7erqSra23rRpk5htrEeMGCHlPteLFy1aJPPmzUvsdHZ2JtdzQAACtRPQ9AqRjtq52Veo6CC94seQqyGQRqDm9MrSpUtlwoQJoiJChcLw4cN7CQT7861bt8ratWtFr1uyZEnpfPvzbdu2lc7p7u6WGTNmyIIFC5IyOCAAgdoIIDpq45V2NqLDnyEWIFAX0WEb0SjHzp07Ze7cuaWPNZoxZ84cWbx4cRIBMX9fe+218pnPfKbX53reihUrZNy4cTJ69OjEjooW+29cBwEIVE8A0VE9q3JnIjr8GWIBAnUXHWniIE10aOTimmuukdWrV/cQHSaisWHDhl6iIy2CggshAIG+CSA6+mbU1xmIjr4I8T0EshGoOb1iitH0yCOPPNIjyqHfuaLj4MGDMn/+fJk4cWIP0WE+nzp1qriiQyMoejCuI5tTuSpuAogOf/8jOvwZYgECdYt06GBSHXOxbNmy1EGkpFfobBBoHgFEhz97RIc/w6JbMBMjhg4dmoxZfOCBB0T/bYYJFL39WdtXc6RDIxyaVkmbtWIqYQ8ktcd9lPvcHlS6e/fusoKm2kZqZ9ABqRwQiJHAmWeeyewVT8er6NCHI0drE/j6178uP/rRj5Jo+hve8IaGVvYnP/mJPPvss6Uy9d2lguM973lPQ+sRorCBAwf2CijUq5yaRIemRGbNmiUrV64slW+mzepgUD10UKk9NdaeVlvuc73OnjK7ZcsWL7WI4KhX98BOHgmwOJi/11gczJ9hVgtPP/20TJkyRd73vvfJnXfeKQMGDChrav369aI/Wvs6L83Avn375PLLL5dLL700WQai1kPL1uNjH/uY3HDDDcm/s9Sj1nIbdb4KjxBHTaIjRAWwCQEI1JcA6RV/nqRX/BlO+PML5bcVVsb9o0GD5Jv/5xu9CtLo+ObNm+Wll17qc+kEc66mNyqJE//WYKFeBBAd9SKJHQi0CAFEh78jEB11YDhokHTfPKqsoYG3beu1AJuJpmukQycquLMY3cUpNZKun6no0EPTLBdeeGESOdfFKfX7++67T2699dYkQm8vVmmXpWkROxKvtswilXaZ+rmJxLuRf3exTNfewoULSxMvypXlT731LSA6Wt9H1BACNRFAdNSEK/VkREcdGA4aJAfWfrCsoeOmPNxLdNiTFJ588ske4wfNS37s2LHJzEYjBs4+++yS6ND0/zPPPJOMOdT0gBkOYISCipHnnnuux/kqcFR0pC126QoT0xjz+ZAhQ0pCIs22qasRGTr8oFxZ/sTzYQHRkQ8/UUsIVE0A0VE1qrInIjrqwDCD6NAXtx722EDzok6bNWmnV/Q6FRlGROjf7gKW9kQII0ps0WEEiUnVpIkLtZtWF/3s6quvlnvvvTdpgzvD051U4ZblTzwfFhAd+fATtYRA1QQQHVWjQnT4oyrPsEbR4UYD1LAtQtJmTtZTdJjydA8wO1Vip1GmTZuWREl06w53FqfW3yx4uXfvXhkzZkwvNnaKxUyeKLeHWUDXNNU0oqOp+CkcAvUngOjwZ0qkow4MaxQdKirSXtTmpawv8rTogQ46NWM6fCIddovtVEla1OPiiy/uVZe+Ih3liKaV5U+/dS0UUnQcOnRI9D+OYhC444475Bvf+EayKeBpp52W2ij9NaLT1latWpV8ryHZmTNn9vjMXHj//ffLqaeeKh/60Id62NK/dan+E088MdfgmDLr7z6mzPoz1H7Y15iOPXv2JAWZ+/fkk0+WG2+8sVS4Pa31/PPP7zHF1Z1aqxfpM+CSSy6Rc845J7Gh01p37dpVsvnoo4+KPk/0Plcx4Z5vCnavM5/rtcOGDRO3Lvq9fverX/0qmTar7al2Om65svw9kN1C//79Rf8LcRRSdBw+fFiOHDkSghc2G0hAw5Wab/3kJz+ZPDw07Flu52Edna4j3XXOfblDHwS33HJL8jBw7Xz/+99PRst/+tOfbmALwxR1wgknsDiYJ1oVHS+88IKnlbgv137Yl+gwjDVKoPtzffazn+11b371q19NZozohqG6AJeKiscee0z++q//Wi666KJkJVD9Tg/dWLSjo0POPffc5G+9VjclNfe13uf6rNAfMDqmw5z/rne9K/n3F7/4xeS6D3/4w8k5eugz6Nvf/nbyby1Ty1LBYp5Pad/pue73+tlXvvIV+fjHP55alm6Q2ipHW1ub9OvXL0h1Cik6gpDCaNMI2LnSNNFRaVl+u9L2yrf2nP5yI9Sb1mDPgkmveAIUEdIrdWA4aJC84azBZQ397vE9vWav+JeKhVYngOhodQ9Rv+QXgxmglSY60nLB7qq2lYRFOTGSV/SIDn/PITr8GepYi74OnVLKERcBREdc/s5la6sRHRoKNasSpo1yjyXKoQ5GdPh3c0SHP0MsQCCNAKKDftHyBPoSHZpe0QGkOl7D5FrtnY7dRYXclEtfGxi2PCCngogOf48hOvwZYgECiA76QC4J9CU63O/d/RgqjflIW4Uwl5CsSiM6/D2I6PBniAUIRCM6mDJbjM7uToPVVk2dOjWZkvbLX/4yGQGuI8l1Gq1OhTNTYN2pr2aam7uTpE65W7x4sdx99925nyZre5wps/79nymz/gyxkF8CTJmt0XdMma0RGKcXigBTZv3dyZRZf4ZYyC8Bpszm13fUHAINJ0B6xR856RV/hliAQDTpFVwNgZgJIDr8vY/o8GeIBQggOugDEIiAAKLD38mIDn+GWIAAooM+AIEICCA6/J2M6PBniAUIIDroAxCIgACiw9/JiA5/hliAAKKDPgCBCDv3FwUAACAASURBVAggOvydjOjwZ4gFCEQjOling84eMwHW6fD3Put0+DPEQn4JsE5Hjb5jnY4agXF6oQiwToe/O1mnw58hFvJLgHU68uu7wtb8zydPkn1d+wrbvkY07MT2E+Xv162ve1GkV/yRkl7xZ4gFCESTXsHV4Qnoi6375lHhCypwCQNv2yb79++vewsRHf5IER3+DFvFgtnwccqUKTJ69OhWqVa09WCX2Whd79dwfbEdWPtBPyORX33clIcRHS3aBxAdjXfM1q1bZcyYMT0KHj9+vOgGju3t7Zkr5IoOtbd27Vpvu5krlOFCrfPOnTtl7ty5Ga5urUsQHa3lj9zUBtHh7ypEhz/DUBYQHf5kb7/hBpG2toqGbrrjjtL3Kjp012dbZOjfGzdulPXr18uIESMyVaoIkQ5ERybXc1GRCCA6/L2J6PBnGMoCosOfrD4jbnr55bKGbj/22B6RvjTRoRer8NDD/MrfsWOH6I7R27dvTz7v7OyUyZMnJ//Wl3NHR0fybxMlGThwoMyaNUtMekXL0UjH0qVLZcCAAT2uMZU1Nu3oy8iRI0vip6urS+bMmZPYvPLKK5O6TJs2TT796U/LFVdcIZs2bSqVb6I0fdVby9Zoxrx585JqbNmyRUaNGpXUfeXKlSWOpm5GTJnv3KiQcjO2tG6mvf6e9bNApMOPX7RXIzr8XY/o8GcYygKiw59sX2OLXMblRIf9udZKBYYKEB2foS/yq6++Wu69996kwgsWLJBly5b1SMe4kQ5bdOzevbvHNfqiHj58eFKG2l61apXccsstJXGyefPm5OXd3d2dnDN06NAef+/ZsycRJqeeemoiFoYMGZLUVUVKuXprBMeIJRUa2i43BeRGOkybjH0jzp577rmkPtu2beshrPy9WT8LhRQdr776qrzyyiv1o4SlXgTe/OY3M6bDs1+o6Hj++ec9rfS+XH2z/8CButuNyaC+EEP4JiaGffVDl/Gjjz4qt912m6xZs0ZOPPHEEqqnnnpKbr31VvnsZz+bCAF9Ad91112JENBDrxk2bJi8+93vTqIc99xzj5xzzjml6/UFff311ycvff1cyzE2fvrTn/aw97WvfU127dolN998cy9X2fXTL6+55poksnH66af3qMcll1yS/K22VOBoXd1y7Hrr+W652ubZs2fL3XffndhP+94wMazsa1TkzJw5M4kCmfrV0veOOeYYed3rXlfLJVWfi+ioGhUn2gQQHf79AdHhzzCUBUSHP9l6iQ77Za9pi8svv7xX5VavXi368tYXrwqPxx57TMxnlUTHs88+WxI0KmJUnGikwRYOdnnnn39+IopqFR3f+MY3KtbbFRX79u3rIWrc79MEmnuNnnPeeecldf2Xf/mXHkKsL++2nOgwuanly5enTkGy82raOBMyMiEm7Th2fkzPsfNPdo6uLzh83xwCpFf8uZNe8WcYygLpFX+y9Uqv2GM63PEY5Wppv6PMuIi0MR2ahrBnzNhjH9x0j5vmmTFjRpKaMQNc7dSM1kvfgyYd01e6w02f6LvStu9+r+1zU0l2qskedKv11nEnPoNx/XvDaxZqjnQYkNqhLrzwwrKiQ4swg3tMcbZT7M5jO0RzZa4z69lgbNWHAKLDnyOiw59hKAuIDn+y9RAdJg1iXph9/eA1tbZf2mZ8RZroeOCBB5JL3HeVKxo0CqLvL31vaZ30qEV06NgRHfxa6Ye6PSU2TXQYAaN1MT/gtU2m7lo/M6bDpJ60nmkCxd+72S3ULDpsATFu3LiqRYcZ7bt48eJkkI/994oVK8S2pfDK2c7eVK6sJwFEhz9NRIc/w1AWEB3+ZLOIDnedjrRZF+4sEK2pRtP1sK93Z3mkiQ69xp0dsnDhwmTwpzs7RFMvmo7Rgaq1ig4VAeXqbQaOVhIddpbAtMv+TOtjsyqXbfD3qr+FYKLDnbakVdUpRrboMEpxw4YNvUSHGUHs30QshCCA6PCniujwZxjKAqLDn2wyZfbYY8sauv3ll4MsjldLzd3puEVY06OW9jfj3CCiw26ISceoclQHG9Ghzp0/f75MnTpVXNFhwldpIa9mQKLM3gQQHf69AtHhzzCUBUSHP1l9jmtaodyhaY9mPuONwBg7dmypHu7UVn8KWHAJBBcdZq6zTt+xRQfplXx3RkSHv/8QHf4MQ1lAdIQi21p23RSF1s5MfGitmhanNsFFhz3q1h5Ian9eabGWLKi1I3GEJaDz4tl7xY+xig5dE6Deh/qGdTr8qKroCOEbv1pxNQQaR8Bnv5tKtaxZdLgDVMzSqzoYVI/p06cnoSqdFquHPbjFVpWVlmz1VZqIjvAdE9HhzxjR4c8wlAVERyiy2M0LgZYRHXkBRj3DEiC94s+X9Io/w1AWSK+EIovd2AnUHOmIHRjtP0oA0eHfExAd/gxDWUB0hCKL3dgJIDpi7wEZ24/oyAjOugzR4c8wlAVERyiy2I2dAKIj9h6Qsf2IjozgEB3+4BpgAdHRAMgUESUBREeUbvdvNKLDnyGRDn+GoSwgOkKRxW7sBBAdsfeAjO1HdGQER6TDH1wDLCA6GgCZIqIkUEjR8eqrr8orr7wSpUMb1Wi2tvcnzdb2/gxDWWBr+1BksZsHAi23tX2rQ0N0hPcQosOfMaLDn2EoC4iOUGSxmwcCiI48eCmyOpJe8Xc4Yzr8GYayQHolFFnsxk6gkOmV2J3aiPYjOvwpIzr8GYaygOgIRRa7sRNAdMTeAzK2H9GREZx1GaLDn2EoC4iOUGTrb9feu2vAgAG9CjA7nS9dulTSvq9/jbBYiQCig/6RiQCiIxO2HhchOvwZhrKA6AhFtrxds9X8ypUrk5MWLlwoc+fO7bMiiI4+EbXUCYiOlnJHfiqD6PD3FaLDn2EoC4gOf7K3376gTyM33fTaOboL+XPPPScmIqERiqFDh8ro0aMr2kF09Im5pU4opOhg9kr4PsbsFX/GzF7xZxjKArNX/MnqM+Kmm14ua+j224+V559/vvT9bbfdlvz75ptv7nWNRkGuv/56ue+++5Lv5s2bVzrv0UcfFRUod911V5I+eeqpp6Sjo0Mee+wxOf/885P/9DPz/b59++Syyy6T73znO4mtK664ovSdf6uLYYHZKzX6EdFRI7AMpyM6MkBzLkF0+DMMZQHR4U9WnxH79x8oa2jQoON6iA4VD+edd56sXr1aLrnkkh7XqSDR78455xwxokHFif5tiw69SMWJRkfUhhEg73vf+xJhoeJFBcell16afG/EzMknn5wqdvwp5NMCoiOffit0rUmv+LuX9Io/w1AWSK/4k9VnRF+iY//+/T0K2rFjh0yaNEm2b99edkyHGfsxduxYmTx5stjpld27d8uCBQtk2bJl0t7enti2B5Ju27ZN1q5dW0rh6Pd6vaZ29DxzjX/rsVCOQCHTK7g7PAFEhz9jRIc/w1AWEB3+ZLOIDlNqV1dXIig0YqGDSc3fmzZtKlWss7Ozl+hQUeEKCFt0PPDAA7J58+YeokOFjitU/FuPBUQHfaCuBBAd/jgRHf4MQ1lAdPiT9REddoRCUyuaSjGRDSId/r5ppgUiHc2kn+OyER3+zkN0+DMMZQHR4U+2FtGhkYw5c+bI4sWLkxSHLSw+8pGPJBENjXho5MOkYHTshpte6e7uTj6bMmVK8n9z7tlnn51ENzT9oumb5cuXJ7ZMOUOGDKlqeq4/FSwgOugDmQggOjJh63ERosOfYSgLiA5/srWIDi1Nx1aMGTOmVLC9Tof93fjx45OptGljOnT2ij0uZNq0aTJx4kTZuHFjKaVif6+FVbseiD8RLCgBRAf9IBMBREcmbIgOf2wNsYDo8Mdcq+jwLxELeSBQSNHBlNnwXY8ps/6MmTLrzzCUBabM+pM9uk7Hq2UN3X7763pMmfUvEQv1IsCU2RpJIjpqBJbhdERHBmjOJYgOf4ahLCA6/MnqcuYvvfRSWUPHH3+8aPqDo/UIIDpazyfR14j0in8XYEyHP8NQFkivhCKL3dgJFDK9ErtTG9F+RIc/ZUSHP8NQFhAdochiN3YCiI7Ye0DG9iM6MoKzLkN0+DMMZQHREYosdmMngOiIvQdkbD+iIyM4RIc/uAZYQHQ0ADJFREkA0RGl2/0bjejwZ0ikw59hKAuIjlBksRs7AURH7D0gY/sRHRnBEenwB9cAC4iOBkCmiCgJFFJ0MGU2fF9myqw/Y6bM+jMMZYEps6HIYjcPBJgyW6OXEB01AstwOqIjAzTnEkSHP8NQFhAdochiNw8EEB158FJkdSS94u9wxnT4MwxlgfRKKLLYjZ1AIdMrsTu1Ee1HdPhTRnT4MwxlAdERiix2YyeQSXSYXfrM9sAuRN2mWLcV3rRpk4wcOVLWr18vI0aMkHKf6/WLFi2SefPmJaY6OzuT6zlalwCiw983iA5/hqEsIDpCkcVu7ARqFh3r1q2TzZs3i750LrzwQhk9enQvhioghg8fnggH3ZJ47dq1ybbCS5YsSf1827ZtpXO6u7tlxowZsmDBgkSocLQmAUSHv18QHf4MQ1lAdIQii93YCdQsOgwwFRbjxo3rJTo0mjFnzhxZvHixtLe3J9EN/fvaa6+Vz3zmM70+1/NWrFjRw1Y527E7q5Xaj+jw9waiw59hKAuIjlBksRs7gYaIDo1cXHPNNbJ69eoeosNENDZs2NBLdJhISewOatX2Izr8PYPo8GcYygKiIxRZ7MZOILjoOHjwoMyfP18mTpzYQ3SYz6dOnSqu6NAUjh5Zx3VodIUjLIFhw4bJgbUfDFtIwa2r6Ni1a1fdW6m+2X/gQN3txmRQRUcI38TEkLbmm4BmKkIcwUVHM9IriI4QXaWnTUSHP2NEhz/DUBYQHaHIYjcvBHIjOhSoPZBUoxY7d+6UuXPnlv3cHmy6e/fuZBDpsmXLkjEhHK1JgPSKv19Ir/gzDGWB9EoostiNnUDNkQ4VER0dHSVu48ePF/1MB4PqoeLCnhprvjeDSs1UWvtzI1TMlNktW7akzoqJ3Vmt1H5Eh783EB3+DENZQHSEIovd2AnULDpiB0b7jxJAdPj3BESHP8NQFhAdochiN3YCiI7Ye0DG9iM6MoKzLkN0+DMMZQHREYosdmMngOiIvQdkbD+iIyM4RIc/uAZYQHQ0ADJFREkA0RGl2/0bjejwZ0ikw59hKAuIjlBksRs7gUKKDra2D9+t2drenzFb2/szDGWBre1DkcVuHgiwtX2NXkJ01Agsw+mIjgzQnEsQHf4MQ1lAdIQii908EEB05MFLkdWR9Iq/w0mv+DMMZYH0Siiy2I2dQCHTK7E7tRHtR3T4U0Z0+DMMZQHREYosdmMngOiIvQdkbD+iIyM46zJEhz/DUBYQHaHIYjd2AoiO2HtAxvYjOjKCQ3T4g2uABURHAyBTRJQEEB1Rut2/0YgOf4ZEOvwZhrKA6AhFFruxE0B0xN4DMrYf0ZERHJEOf3ANsIDoaABkioiSQCFFB1Nmw/dlpsz6M2bKrD/DUBaYMhuKLHbzQIApszV6CdFRI7AMpyM6MkBzLkF0+DMMZQHREYosdvNAANGRBy9FVkfSK/4OZ0yHP8NQFkivhCKL3dgJFDK9ErtTG9F+RIc/ZUSHP8NQFhAdochiN3YCiI7Ye0DG9iM6MoKzLkN0+DMMZQHREYosdmMngOiIvQdkbD+iIyM4RIc/uAZYQHQ0ADJFREkA0RGl2/0bjejwZ0ikw59hKAuIjlBksRs7gUKKDmavhO/WzF7xZ8zsFX+GoSwweyUUWezmgQCzV2r0EqKjRmAZTkd0ZIDmXILo8GcYygKiIxRZ7OaBAKIjD16KrI6kV/wdTnrFn2EoC6RXQpHFbuwECpleid2pjWg/osOfMqLDn2EoC4iOUGSxGzsBREfsPSBj+xEdGcFZlyE6/BmGsoDoCEUWu7ETQHTE3gMyth/RkREcosMfXAMsIDoaAJkioiSA6IjS7f6NRnT4MyTS4c8wlAVERyiy2I2dAKIj9h6Qsf2IjozgiHT4g2uABURHAyBTRJQECik6mDIbvi8zZdafMVNm/RmGssCU2VBksZsHAkyZrdFLiI4agWU4HdGRAZpzCaLDn2EoC4iOUGSxmwcCiI48eCmyOpJe8Xc4Yzr8GYayQHolFFnsxk6gkOmV2J3aiPYjOvwpIzr8GYaygOgIRRa7sRMIIjrWrVsnHR0dJbZbtmyR0aNHS1dXl0yePFk2bdokI0eOlPXr18uIESOS8xYtWiTz5s1L/t3Z2Zmcx9G6BBAd/r5BdPgzDGUB0RGKLHZjJxBMdChYVziosBg+fHjy+datW2Xt2rWydOlS2bZtW+nf3d3dMmPGDFmwYEFJkMTupFZsP6LD3yuIDn+GoSwgOkKRxW7sBBomOjTKMWfOHFm8eLG0t7cnUQ/z94oVK2TcuHFJNMREPey/Y3dSK7Yf0eHvFUSHP8NQFhAdochiN3YCwUSHSa+MHz9eNN2ihys6TERjw4YNvUSHiYjE7qBWbT+iw98ziA5/hqEsIDpCkcVu7ASCiA4bqgqOzZs3y9y5c5NxGybScfDgQZk/f75MnTpVXNFhRErWcR0aReEIS2DYsGFyYO0HwxZScOsqOnbt2lX3Vqpv9h84UHe7MRlU0RHCNzExpK35JqAZiRBHcNGxY8cOWbVqlcycObOH6AiZXkF0hOgqPW0iOvwZIzr8GYaygOgIRRa7eSGQW9GhUYudO3eWIh0mbWJ/bg8q3b17dzKIdNmyZcnYD47WJEB6xd8vpFf8GYayQHolFFnsxk6g7pEOe1qswp02bVoyQ2XAgAE9psyasR5GWNhTZs0U29id08rtR3T4ewfR4c8wlAVERyiy2I2dQN1FR+xAY2k/osPf04gOf4ahLCA6QpHFbuwEEB2x94CM7Ud0ZARnXYbo8GcYygKiIxRZ7MZOANERew/I2H5ER0ZwiA5/cA2wgOhoAGSKiJIAoiNKt/s3GtHhz5BIhz/DUBYQHaHIYjd2AoUUHYcPH5YjR47E7tug7T/hhBNYp8OTsIqOF154wdNK78vVN6zT4YdVRUcI3/jViqsh0BgCbW1t0q9fvyCFFVJ0HDp0SPQ/jnAEBg8ejOjwxKuiY8+ePZ5Wel+uvkF0+GFV0RHCN3614moINIZA//79Rf8LcRRSdIQAhc2eBEiv+PcI0iv+DENZIL0Siix2YyeA6Ii9B2RsP6IjIzjrMkSHP8NQFhAdochiN3YCiI7Ye0DG9iM6MoJDdPiDa4AFREcDIFNElAQQHVG63b/RiA5/hkQ6/BmGsoDoCEUWu7ETQHTE3gMyth/RkREckQ5/cA2wgOhoAGSKiJIAoiNKt/s3GtHhz5BIhz/DUBYQHaHIYjd2AoUUHazTEb5bs06HP2PW6fBnGMoC63SEIovdPBBgnY4avcQ6HTUCy3A663RkgOZcwjod/gxDWWCdjlBksZsHAqzTkQcvRVZH0iv+Die94s8wlAXSK6HIYjd2AoVMr8Tu1Ea0H9HhTxnR4c8wlAVERyiy2I2dAKIj9h6Qsf2IjozgrMsQHf4MQ1lAdIQii93YCSA6Yu8BGduP6MgIDtHhD64BFhAdDYBMEVESQHRE6Xb/RiM6/BkS6fBnGMoCoiMUWezGTgDREXsPyNh+REdGcEQ6/ME1wAKiowGQKSJKAoUUHazTEb4vs06HP2PW6fBnGMoC63SEIovdPBBgnY4avcQ6HTUCy3A663RkgOZcwjod/gxDWWCdjlBksZsHAqzTkQcvRVZH0iv+DmdMhz/DUBZIr4Qii93YCRQyvRK7UxvRfkSHP2VEhz/DUBYQHaHIYjd2AoiO2HtAxvYjOjKCsy5DdPgzDGUB0RGKLHZjJ4DoiL0HZGw/oiMjOESHP7gGWEB0NAAyRURJANERpdv9G43o8GdIpMOfYSgLiI5QZLEbO4FCig6mzIbv1kyZ9WfMlFl/hqEsMGU2FFns5oEAU2Zr9BJTZmsEluF0psxmgOZcwpRZf4ahLDBlNhRZ7OaBAFNm8+ClyOpIesXf4aRX/BmGskB6JRRZ7MZOoJDpldid2oj2Izr8KSM6/BmGsoDoCEUWu7ETaBnRsWjRIpk3b17ij87OTpk8eXLsvmnp9iM6/N2D6PBnGMoCoiMUWezGTqAlRMfWrVtl7dq1snTpUunu7pYZM2bIggULZMSIEbH7p2Xbj+jwdw2iw59hKAshRMfjv/6d/OKFQ/K2E/rLWW99Q6iqF9ouDPPv3pYQHRrlGDdunIwePToh6v6df8zFawGiw9+niA5/hqEs1Ft0TP67Z+Vfn/mtnHL86+XZl34v/3PoG2XdX5wSqvqFtAvDYri1ZUXH8OHDSbG0cB9DdPg7B9HhzzCUhXqKjtnf3COP73lZrjp3cKm6n/v+Hjlr8LFy95+99lmothTBLgyL4MWjbWhJ0bFu3bqkclnHdWiKhiMsAZ0y233zqLCFFNz6wNu2yZ49e+reSvXNQ9wDXlwnDBxYN9+89c5dsuLCYfKmAceU6vTiwVdk2tf/U+ae9YJXPWO5eNHjJ8jKj/9JL4bT/2GX/PqGYbFgaGg7Bw4cGKS8lhQdvumVrq6uZGwIRzgCl189TQ68+FK4AiKwfNybjpfV966se0uvu/xy2XfgQN3txmTwxOOOkyWrV3s3+dBhkTO+9JL8/eTTe9n6+NodcsL+n3iXUXwDbfLCoHfL16f0HuP35+uekv+YdnzxETS4hSo42tvbg5TaEqLDHki6e/fuZBDpsmXLgjU6CEmMQgACEEghMOYLO+W9fzxIxv3JoNK3j/znfvnxL/9VtnxyIsyqIDDmCxvlvX/8P1MY7pctnxxehQVOaRUCLSE6FIY9ZXbLli2lQaWtAop6QAACEMhC4Hu7fisfum+X/MXIdnn7SQPkyb0H5e+2/0b++Yqp8oFh/zeLyeiu+d6ud8uH7lslfzHyLRbDLvnnK4bJB4a9MToeeW5wy4iOPEOk7hCAAAQqEXhsz+9kxQ+6pPPfXpSOd/2DTD97jbxz8FNAq4HAY3tOlxU/uEw6/+1C6XjXm2T62e3yzsFMPa4BYUuciuhoCTdQCQhAIAYCbTf9TI7c/s4YmhqsjW03PSZHbn9HMPsYDksA0RGWL9YhAAEIlAggOvw7A6LDn2EzLSA6mkmfsiEAgagIIDr83Y3o8GfYTAuFFB2HDx+WI0eONJMrZUMAAhDoReCYT/876RXPfqGi45Vb/9TTCpdXItDW1ib9+vULAqmQouPQoUOi/3FAAAIQaCUCb1z0n4gOT4eo6Pjt3D/xtMLllQj0799f9L8QRyFFRwhQ2IQABCDgS4D0ii9BEdIr/gybaQHR0Uz6lA0BCERFANHh725Ehz/DZlpAdDSTPmVDAAJREUB0+Lsb0eHPsJkWEB3NpE/ZEIBAVAQQHf7uRnT4M2ymBURHM+lTNgQgEBUBRIe/uxEd/gybaQHR0Uz6lA0BCERFANHh725Ehz/DZloopOhgnY5mdinKhgAEyhFgnQ7/vsE6Hf4M+7LAOh19EXK+Z52OGoFxOgQg0BACrNPhj5l1OvwZ9mWBdTr6IsT3EIAABHJAgPSKv5NIr/gzbKaFQqZXmgmUsiEAAQiUI4Do8O8biA5/hs20gOhoJn3KhgAEoiKA6PB3N6LDn2EzLSA6mkmfsiEAgagIIDr83Y3o8GfYTAuIjmbSp2wIQCAqAogOf3cjOvwZNtMCoqOZ9CkbAhCIigCiw9/diA5/hs20UEjRwTodzexSlA0BCJQjwDod/n2DdTr8GfZlgXU6+iLkfM86HTUC43QIQKAhBFinwx8z63T4M+zLAut09EWI7yEAAQjkgADpFX8nkV7xZ9hMC4VMrzQTKGVDAAIQKEcA0eHfNxAd/gybaQHR0Uz6lA0BCERFANHh725Ehz/DZlpAdDSTPmVDAAJREUB0+Lsb0eHPsJkWEB3NpE/ZEIBAVAQQHf7uRnT4M2ymBURHM+lTNgQgEBUBRIe/uxEd/gybaaGQooN1OprZpSgbAhAoR4B1Ovz7But0+DPsywLrdPRFyPmedTpqBMbpEIBAcALP//ZVGXr3M/LrOf9L3vJH+4KXV8QCfvNfJ8pbF39Xnpk9VN78xtcVsYkt0SbW6WgJN1AJCEAAAtkIzHrw/8l9P94ng95wjOz/Xbdc8d6vy9ILFmUzFulVsx6cK/f9+OMy6A0DZf/vXpEr3nuiLL3gv0VKI7/NDpNeuf9+kalTX6Py3e+KfOADInv3ilxwgcgPfyjytreJfOtbImeccfS8G28UufPOo/9etUrkE5/IL1VqDgEIQOAPBG55+Dfynad/K7PHniz9+7XJocNH5O7NT8r5p90n8z+4DE5VELjl4RnynaevkNlj324x/JWcf9obZf4H31KFBU5pFQLhRIe20BUOKixOP/3o59/7nsgXvyjypS+J/PjHr/27u1vksstElix5TZC0Ci3qAQEIQKBGAictekJuH3+qDD6uf+nKPQcOyXXffELuef//rtFanKfP/OFXZMmfndGL4U2bdsveuX/44Ronmty1unGiQ6McM2eK3HOPyEknHY16mL9VYHz0o0ejISbqYf+dO6xUGAIQgIDI7185Im+65d9lw6Wn9cJxUecOGdD9SzD1SaBNDg4cIg90jOh15sVffVoOLjqzTwuc0DoEwokOk155//tFHnzwaItd0WEiGmvW9BYdJiLSOqyoCQQgAIGaCYz63H/IR08/Uc4+9Y9K1/5g93/Jt57aJ9uu+u8124vxAhgWx+v1ER1mPIY7TkM56fiOhx8WueOOo+M2TKRD0yjXXSdy1VUirujQa/TIOK6jW21zQAACEGgBAt96ulv+6h9+I5P/x5vlzLcOkJ//+qCs++nz8qUL3yIfPW1gC9Sw9asAw8b7aODAMH2zPqKjEo8nnhD53OdEbrqpp+gImF7p6uoShEfjOyklQgAC6QS+/9wrcv9jL8vTLxyW007oJ594Nz9jbAAABsRJREFU57Fy7pBjwFUDARjWAMvzVBUc7e3tnlbSLw8vOjRq8dRTr0U6TNrE/tweVPqLXxyNgGj0Q8d+cEAAAhCAAAQgUAgC9Rcd9rRYRXTppUdnqGioxv7OjPUwwsKeMmum2BYCMY2AAAQgAAEIQEAJ1F90wBUCEIAABCAAAQikEEB00C0gAAEIQAACEGgIAURHQzBTCAQgAAEIQAACiA76AAQgAAEIQAACDSFQSNHB1vYN6TsUAgEIQAACBSTA1vY1OpWt7WsExukQgEB0BNq6uuT1EyfK4WHD5OXly5MZhsd85Sty7Kc+VWJxaPZsObToD7vhdnfLsVdeKf127ZLfb9woRwKt4xCdI1qwwWxt34JOoUoQgAAEck1Alyk4+WSRJ588usGmLmtQbjVoXeTxL//y6BpKX/4y6yjl2vHNrXwh0yvNRUrpEIAABFqcgFmQcdaso0KjL9FhmqPig8UbW9y5rV09REdr+4faQQACEKgvAXvfK7Ws21TYosNs1qnfuQs1Ijrq64sIrSE6InQ6TYYABCIhkLYK9D/+49HG64aaZm8sIzpsLCaloumUM844+g2iI5KOE66ZiI5wbLEMAQhAoLUIaJTjr/5K5Ktf7Vkvd1sK/VYFy2WXHY2CIDpay485rg2iI8fOo+oQgAAEvAhUinTouI8bbhB58MHXNt8k0uGFm4sLuvcK63TQtSEAAQhUQeCJJ6Tf8uVy+G//VqS7W/p97GPS9qMfHb3wbW+TV1VwaJRj796e34nIkb/5Gzl8221VFMIpeSPAOh01eox1OmoExukQgAAEIACBPxBgnQ66AgQgAAEIQAACuSfAmI7cu5AGQAACEIAABPJBANGRDz9RSwhAAAIQgEDuCSA6cu9CGgABCEAAAhDIBwFERz78RC0hAAEIQAACuSeA6Mi9C2kABCAAAQhAIB8EEB358BO1hAAEIAABCOSeQCFFx+9//3t5+eWXc+8cGgABCEAAAhBoNIFjjz1WXv/61wcptpCiIwgpjEIAAhCAAAQg4EUA0eGFj4shAAEIQAACEKiWAKKjWlKcBwEIQAACEICAFwFEhxc+LoYABCAAAQhAoFoCiI5qSXEeBCAAAQhAAAJeBBAdXvi4GAIQgAAEIACBagkgOqolxXkQgAAEIAABCHgRKKToYJ0Orz7BxRCAAAQgEDEB1umI2Pk0HQIQgAAEIFAUAtkiHU88IfLRj4qsWSPygQ/0ZrF3r8gFF4j88Icib3ubyLe+JXLGGSLlPlcLN94ocuedR22tWiXyiU8UhTHtgAAEIAABCEBARGoXHfffL/LwwyLHHy8yaVK66FABcfrpR4XD974n8sUvinzpSyILF6Z//uMfv3ZOd7fIZZeJLFlyVKhwQAACEIAABCBQCAK1iw7TbBUWGu1wIx0azZg5U+See0ROOulodEP/nj9f5JZben+u56nAsG2Vs10I5DQCAhCAAAQgECeBxogOjVzMmSOyfHlP0WEiGpqmcUWHiZTE6RdaDQEIQAACECgcgb5FhxlrYY/NUAzVRjo0XXLddSIdHT1Fh/n8qquOjg2xRYemcPRgXEfhOhwNggAEIACBeAn0LTrKsalWdJBeibd30XIIQAACEICARaD+osNEQUx6RKMWTz0lcscdR6MjaZ/bg01/8YujkRGNfuiYkAxHV1eX6H8cEIAABCAAAQjURqC9vV30vxBH7aJDRcTUqa/V5f3vF3nwwaODQfVQcWFPjTXfm0GlZiqt/bkRKmbK7He/mz4rJgQBbEIAAhCAAAQg0BACtYuOhlSLQiAA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IE10HGnRulItCEAAAhCAAARyTuCss85qaxORM0Xk8Zy3hepDAAIQgAAEINDiBP4/f6FyVsJCxO8AAAAASUVORK5CYII=">
            <a:extLst>
              <a:ext uri="{FF2B5EF4-FFF2-40B4-BE49-F238E27FC236}">
                <a16:creationId xmlns:a16="http://schemas.microsoft.com/office/drawing/2014/main" xmlns="" id="{26AF7012-6CCA-292B-21B4-F56505FBA64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1273" name="AutoShape 3" descr="data:image/png;base64,iVBORw0KGgoAAAANSUhEUgAAAh0AAAF4CAYAAADwsUuTAAAgAElEQVR4Xu2dD7hVVZ33f5fEgkZMrxWvjAbMq+Ro8Ub/VODtlTKK8cknmUdGubyO4QyFKII6/iH+COKfkSQNKEok4lID72DNPGZDjU4NkP17mTAbRWfAMHspuagwXUoU3ue3aR3XXXefc8/Z66xzzt7rs5/HR+45e//WWp/f2nt/z++3/rSJyJ8KBwQgAAEIQAACEAhMoE1EzhSRxwOXg3kIQAACEIAABCInUBIdP/vZzyJHQfMhAAEIQAACEAhF4B3veIeURMfjjz8uZ56pQQ8OCEAAAhCAAAQgUD8CP//5z+Wss85CdNQPKZYgAAEIQAACEEgjgOigX0AAAhCAAAQg0BACiI6GYKYQCEAAAhCAAAQQHfQBCEAAAhCAAAQaQgDR0RDMFAIBCEAAAhCAAKKDPgABCEAAAhCAQEMIIDoagplCIAABCEAAAhBAdNAHIAABCEAAAhBoCAFER0MwUwgEIAABCEAAAogO+gAEIAABCEAAAg0hgOhoCGYKgQAEIAABCEAA0dHEPtDV1SWTJ0+W0aNHy9y5c5tYk+qK3rFjh0yaNEkGDx4s9913n6xevVqmT58u7e3t1Rlwzlq0aJFs3bpV1q1bl9lGpoJb6CJte0dHh4wfP77hHA4ePCizZs1KaCxdulQGDBiQmUwWX9az/MwVty40/fv6669P7stqD/XhXXfdJevXr5cRI0ZUe5mY+3/Pnj3JtQ899JBMmDChJhtVFyZSKi/L88Zm85GPfCRXz61aGHFueAKIjgqM9YU4ZsyY5IyFCxf2EAbmZaHfbdmyJREOtR6NFh1ZXgx2m7TNQ4cOlWeeeSZ5UbpMam2/b31qLa/Vzm+0/9321/OlX40v3fZWU35WIZDF11nLyio6tDwjNIyYDynAffpbnkRHVj9m6TNcUzsBREcVokMfCC+++GLpl6h5WOpn+gslq+io3V1+V1TzYvArobarW60+tdXe/2yfl4B/6SLVvPSrLacaX2ZpbyNfII0sq1qu9TwvC39Tfp7Y5Kmu9fRvXmwhOqoQHStXrpQVK1bI8uXLk4iGRkCuvPLKJLUwbdq0kuiwIyNqtrOzUy666KIkhK3RAfMrxjygV61aJfpvPW677Ta5+eabk9Dqpk2bkv/U9sSJE+XDH/5wco7aM2Ffu6yRI0eWQrtq78CBA7J//37RepvvfvKTnyTRCXOorfe85z1JumT79u3Jx1qeCbObG1e/M58/8MADvWyk1cetq41Y6zdv3rykXm9961ulra2txMWOHuk15cScfZ5JSwwcODDhXA0/bdvVV1+dsNW26WGiNspV66h2Z8+endTh7W9/e8JdfWK3zTzEzeeuHRMlS+PhXluOsWHg1uvhhx+WDRs2VNVetyyXmdbPTa/Y19ipn0r9zk6VuT4yfV37pHuYtnd3d/fg/M1vflPuvffeEndTD70XtQ+Zoy/Rb/flSv1c77Nf//rXoukVc99W058ME63HqFGjkn5o2mnuWZuHaa/WxT7X5mwEobFj+qf7uf1MSHuU2X407dN+r+ncWsowzwqbjek327ZtK0WEbZ+YiKj9zNH7yO3L+v23v/1t2bhxY8KtGg7l7mF9Jtv3qrGlZdif28+6NN/YqUb3/umLeYVXCl+JCKKjQjcwDxNzQwwZMiS5WfWl9Nxzz5UEgT5sTjrppOQFbvLBpiPrd3rzmZyvnmfGcVx33XWlnLoRHT/4wQ8SAbF3797kRjY3x5IlS0rjH/Q7LcuIIPtXpnkg2y9Lk8N1f43qzaQva73BzINZbZqXrLlOOehx6qmnyimnnJL8W9u3du3a5P+mPmltt9NO9sPZlGFsPfnkk0l7zQtE66oPITdPbgSffq71MWMSsvA7++yzk5etEVNath5aD/chb3xvt0H9unnz5sSGPni1zrXwcH952raVm83A9Ae3XtX0F22T8bMpc8qUKaUXqys63AjI7t27Rf2jPqvU74zo0HNVlLs+0ntn6tSppTFMbjnax/W+sgWQ+6tVr1FxYsYRmXux0piUcv3cCATTftMP7B8L1fC1+672CXNfmDra95Z9P9j3o3kpavpS22KzUP7m2aLnufYrvcnsMkw9TR+y2fVVhu0HI8i0XHPfjR07NnmumR9R6utnn3029Xlh18M8A1VspD1Hy9XRiCD7HjbPWK2X/SxO68/6vYqviy++uEefdlmaa9Pu/ywpdVQHoqNiH3BfMHqz6y8v/ZWsD219QJgXpS0s9NeRfZPavxLsa+yHnrl5zQPQfgjozWznjd2ohV5j/wo0D3/z69/YtIWLPhDTfqnbERB3QJ0bybGjKPZAunLhTVf0uGLJ/qXsvoCNo0ykxHacCrNa+LkPJbu+tn/0oeL+SnZ/yRnRoS8s8zL4p3/6px4DC8vxcEWHy8dmYMSQEWXlHqS28DM+MeLMjjLoi8cWvfZLu1wY3o1Elet3biRCz1Mf9SU6zEvfjtylsXPr0dcg3Gr7ebkXq7KpdD8aQWiLVm2z8ZVdvnnhpzE2/v/c5z4nV111VSnCY/qc3pumf9r2yz3E3DLsv92IQF9lVCM6jBhxX9DGtvGrzcuIa3PvG/Gln1eqo/1MNdET8yx2fwCmCVfzY8X0SY1Wpo1Rq3T/IzqySSgiHRW42Q9905E13WAecu4vnHIvXvuXgQoNfbjqg9MWBbW8NFV0lBstb7+4+hId9rl2tMK9oRWR+wBzRVAjRUfajJdaXsJZREfajAZXhJmXjDuwsNmiw+4v5SJt1YqOavqdio40H1UzkNR+QacJYJdlNWNJqu3n9RAd+iKy0xb2i8yeqWSEhT2TxBUd5WaZlLPvPsqqER3VlmEiAmnpFf0xY9JdbjrD2LfviVpFR1od3X6Q9qw292wl0WH6fblZZIwPySYsKl2F6KhSdNi5Wjv/b9S1+0vUffHYv87cELkdpqwm0mFu2rTcYiXRYf8a10iHHbq0Q8vulDi9oV966aUkymOH5d3Qc7mXrkFsp5zc9IobHSj3MrFt2L80soiOtNCs+0A0D24T9rZzvXYo2e5GbpSm3OyGSkJOo2VpofEskQ4VHSYKkxbaNn3OtK1cekUFi/b3vvqd+lLHD7ljLdxQtVvOF77whWTKqC2MzK9d7Xf6izYtDaj1V8ZuH7KjYyZtk9bPjW/T0iu13I8mlar27Cjmpz71KXnkkUeSVKDpC2vWrJHPf/7zSRX1xWfGs2ifNhEoexyYfQ+59t0IkjnX8DV20nxfbRnahssuu6zHeBctx5St/7fvx7Q0XrnnRVqaqS8OlUSHebaYPuPeZ24UWmcQ2b6xU7qV7v/6v47jsIjoqFJ06E3gvvDSXi72YE37oWuH6dJeHLVEOvSF5IaY08Z+uJEOEyLWaI07kNQeRGeHKxWP+fViXiYmUqAPMXODVjMI1P6FpqFWfaGYqI8RQeYXkx1id13kpljSUgWVwuGm/vpw0vrrYV6kaWkdN8RabnCuXedqeJQLsacxcOtVi8gyL3ENIZsBvCoeyqVXlIfdZjt9UU2/c32p9ozQNtdrPb785S+LCg33xW5HE21baQNJ7Zll2j/TxjvYbanUz/WXsQ7A1vEJdnSylvSKPejYHeBt/Gr6WrnBxCr+0lJC7qBmY9/417xk7fvFHRA+aNAgOe644xKxUEsZ5p5xIx3muWWn7tIGRaufzPOi2khHpTq6KZS08VDK2/QZE8k1g+btCJT9PEkT1OXu/1rWZIlDTlTXSkRHdZyiPEsfSjNmzJAFCxYEW7CoGWDrETK1f8mpSCs3DqIZ7YuxTDeKEhMDe3B1o1+EbtnlxmLF5A/aWpkAooMekkrAPDwqRRzyiq4eokPbXuuAxrzyykO9zTRM9UnWFXLz0E63jkZsmdkjjW6DO+3Wjmo1ui6Ulw8CiI58+IlaQgACEIAABHJPANGRexfSAAhAAAIQgEA+CCA68uEnagkBCEAAAhDIPQFER+5dSAMgAAEIQAAC+SCA6MiHn6glBCAAAQhAIPcEEB25dyENqCeBSjNb6jXrpdb6VrPqZq02W+n8UNONi86tlXxIXSBQLQFER7WkOC8KAiFFR9r0Qnu3y3KAq315hhRFZgp1iB02W0l0uAtm2Qv8pe1urNNz+9r51VwXgl0UNyWNLBQBREeh3EljfAk0QnRoHe1VLs1W47GKDl+f+XIz16vgmDNnjixevDj5SBd900NFg73Pkr0Ls67qOn/+/GT3XLOxnlnu291oD9ERytPYzRMBREeevEVdMxGwf6GmLdGsRs0LwRUd1S6hbdsoV0l36XKz34bZ+2Pbtm3J3iZ6uEto2xuopS2xbi+/rdfr8s/ubqX2cub2ZnV97dKq9txIh7sUvYkImEW61Obs2bOTthi2bkSg0h5EurKmLtvu7oti2Lr7upjPTb3Mcu9tbW2JaNCIRLlIRTWixd3ErtLeQGZTPF2qW1f0Pe+885JddhEdmW5fLioYAURHwRxKc3oSsDcIszekevbZZ+WUU04p/ZI1e3bYu+26+2/YG4K5O/GW24jOrk25/VI00mF28Vy+fHmycZb9UrNfePYvbnPexo0bS3vI6B4XZndN/eWu++/Ye3no/hxmQ7+0vTrK9R9bdCgXFUxm5U9740AjnIygcNthNl6z98axOZu9PEy0QMVH2r4aps32st/2ee6GgsrtyiuvTDiZCIS21d5d1267vdGXuy+S8kwTHe4Ga4ZPyNQU9zsE8kYA0ZE3j1HfmgjYOXp7kyd3W3oTWVDj5sXtCgs7CqLn2du8VzOeotKS0W70wkQr9HNbdLi/uCtt6V2uPLPRm27SVc2YkrRIR7kl4F1RZHZV1bI0DaHRC/vQX/9posMWBO4Lvtz+Hu55ruAxG66Z8iu1Xa81wiZNpKSJjnLCE9FR0y3LyQUngOgouINp3lEC5oVgpx00UqA7WdpbzzdCdKT9wrbr4G7aVS7qob+kK4kO26a9Xby22RYS1eyvY784XTFm168v0WGYl4sAVRNVyCo67BRVpfvCFhzGF5UEjZ26SUv7IDp4CkHgNQKIDnpDoQloBOKhhx6SWbNmlcSF+dWt6QXzK9uE823RYdIQ7rgC/XWun+n4C/OS6esFr3bd9IqG6c1R6cVkv/B0+3Y7wmJ/p7Z08KNJm2idTNrIiAGN9kyfPj2JnmjEw6RDtB3PPPNMD9t2x0gTN5oKSktjpHFZs2aNfP7zn0/KcDdls7mkiQ5XkFUaT9HR0ZH4xK2XcjPf2Wk2t/OnCQ4jWu2xGsrZFq2VbKf5tlw5hb4ZaRwERATRQTcoPAF70KMZzGenBzSdoi9lzffbokNfLHYaRsdK7N+/X8yOnmkDOvVF5G57bwBXEh12NMacb8L/S5YsSephXtZ2e9wohfnOHUhqBlaqIDDRHX1R6mHSTrZIMeMR7PSUnY6w66D8XnzxxV6zPJRFmhizUywqEEaNGpWIQj3SRId+XqnNLl8VldpeFVc6DieNm91uc709aNi+KYywtOtgWJjBwGlpIyNa7e/MoF0VfWnjUgp/M9LA6AkgOqLvAgCoNwEVCGbQopsqqXdZ9bJnBNGQIUMSUcIBAQhAIAQBREcIqtiMloB5eZtoSF5AmKmubuojL/WnnhCAQD4IIDry4SdqCQEIQAACEMg9AURH7l1IAyAAAQhAAAL5IIDoyIefqCUEIAABCEAg9wQQHbl3IQ2AAAQgAAEI5IMAoiMffqKWEIAABCAAgdwTQHTk3oU0AAIQgAAEIJAPAoiOfPiJWkIAAhCAAARyTwDRkXsX0gAIQAACEIBAPgggOvLhJ2oJAQhAAAIQyD0BREfuXUgDIAABCEAAAvkggOjIh5+oJQQgAAEIQCD3BBAduXchDYAABCAAAQjkgwCiIx9+opYQgAAEIACB3BNAdOTehTQAAhCAAAQgkA8CiI58+IlaQgACEIAABHJPANGRexfSAAhAAAIQgEA+CCA68uEnagkBCEAAAhDIPQFER+5dSAMgAAEIQAAC+SCA6MiHn6glBCAAAQhAIPcEEB25dyENgAAEIAABCOSDAKIjH36ilhCAAAQgAIHcE0B05N6FNAACEIAABCCQDwKIjnz4iVpCAAIQgAAEck8A0ZF7F9IACEAAAhCAQD4IIDry4SdqCQEIQAACEMg9AURH7l1IAyAAAQhAAAL5IIDoyIefqCUEIAABCEAg9wRqFh07duyQSZMmyfbt22X8+PGybt06aW9v7wFCP+vo6Ch9tmXLFhk9erR0dXXJ5MmTZdOmTTJy5EhZv369jBgxIjlv0aJFMm/evOTfnZ2dyXkcEIAABCAAAQgUh0DNomPp0qUyYcKERCyoUBg+fHgvgaCiQw9XONjnb926VdauXStqb9u2baV/d3d3y4wZM2TBggUlQVIc3LQEAhCAAAQgEC+BmkWHjUrFxc6dO2Xu3Lm9Ih2u6NAox5w5c2Tx4sVJZMT+e8WKFTJu3LgkGmKiHvbf8bqHlkMAAhCAAASKQ8BLdGjkIk0c2OkVk4JRZK7oMBGNDRs29BIdaRGU4mCnJRCAAAQgAIH4CGQWHZoeeeSRR3pFOVyEKkA2b96cnKcixUQ6Dh48KPPnz5epU6eKKzrKpWficw8thgAEIAABCBSHQCbRoYNJdczFsmXLeg0iddHouatWrZKZM2f2EB2kV4rTiWgJBCAAAQhAoBoCNYsOjXBoxCJt1kpagfa4D3sgqf25Pah09+7dVQuacg1UQaMDUjkgAAEIQAACEKiNwMCBA/sMKNRm8bWzaxIdmhKZNWuWrFy5smTBjNnQwaB6TJ8+vTQtVv+eNm1aMkNlwIABPabMutNt7SmzZopt1kYhOLKS4zoIQAACEICAiAqPEEdNoiNEBbAJAQhAAAIQgEAcBBAdcfiZVkIAAhCAAASaTgDR0XQXUAEIQAACEIBAHAQQHXH4mVZCAAIQgAAEmk4A0dF0F1ABCEAAAhCAQBwECik6Dh06JPofBwQgAAEIQAACtRHo37+/6H8hjkKKjsOHD8uRI0dC8MImBCAAAQhAoNAE2trapF+/fkHaWEjREYQURiEAAQhAAAIQ8CKA6PDCx8UQgAAEIAABCFRLANFRLSnOgwAEehDQfZUmTZok27dvl5EjR8r69etlxIgRqZR0q4MxY8ZIZ2dnsmKxOeyViBcuXFjaQNK2ree61+EKCEAgnwQQHfn0G7WGQNMJ6PYGEyZMSISG2U3abHlgV06FhTmGDx9eEh0qLB566KFkawXdL0nFiO5GPWrUqOSzKVOmyOjRo6WWDSabDoUKQAACFQkgOuggEICANwF700bdZyntsDd8dL83+zqp0EB0eLsDAxBoWQKIjpZ1DRWDQH4IVBIUphWVznGjGSbysWnTJnE3h8wPFWoKAQi4BAopOling44OgcYRePTRR+VrX/ua3Hnnnclu0uWOO+64Q4YNG5aMA7EPjXLccMMNcskll8g555yTfKU2NcWi6Rq9Tj+/8cYbG9coSoJAxARYp6NG57NOR43AOB0CGQlohEIHgN57773S3t5e0cqtt94qOqbj0ksv7XGe+7lGOXRsh0ZG1KaKkmuvvVY6Ojrk3HPPzVhTLoMABKolwDod1ZLiPAhAoGEEdByHCgMdRNqX4NBKuekVM45j7NixPWa0qJC5+uqrEyGjg1TtQaY6sJQDAhDIL4FCplfy6w5qDoF8EDCCYeXKlaUKm2mzJ510UmkmiooEFSUapTCHOW/v3r3JNFr7MNNm3Wvs6bT5IEQtIQCBNAKIDvoFBCAAAQhAAAINIYDoaAhmCoEABCAAAQhAANFBH4AABCAAAQhAoCEEEB0NwUwhEIAABCAAAQgUUnSwTgcdGwIQgAAEIJCNAOt01MiNdTpqBMbpEIAABCAAgT8QYJ0OugIEIAABCEAAArknUMj0Su69QgMgAAEIQAACBSSA6CigU2kSBCAAAQhAoBUJIDpa0SvUCQIQgAAEIFBAAoiOAjqVJsVN4LILLpC9L74YNwTP1p/0pjfJmgcf9LTC5RCAgEsA0UGfgEDBCAwaNEge6u4uWKsa25wJAwfK/v37G1sopUEgAgKFFB2s0xFBz6WJZQkMHjxY9h84ACEPAoOOO0727NnjYYFLIZBfAqzTUaPvWKejRmCcXigCJ5xwAqLD06MqOl544QVPK1wOgXwSaKl1Onbs2CGTJk2S7du3y/jx45Ntq9vb23uQ7erqSra23rRpk5htrEeMGCHlPteLFy1aJPPmzUvsdHZ2JtdzQAACtRPQ9AqRjtq52Veo6CC94seQqyGQRqDm9MrSpUtlwoQJoiJChcLw4cN7CQT7861bt8ratWtFr1uyZEnpfPvzbdu2lc7p7u6WGTNmyIIFC5IyOCAAgdoIIDpq45V2NqLDnyEWIFAX0WEb0SjHzp07Ze7cuaWPNZoxZ84cWbx4cRIBMX9fe+218pnPfKbX53reihUrZNy4cTJ69OjEjooW+29cBwEIVE8A0VE9q3JnIjr8GWIBAnUXHWniIE10aOTimmuukdWrV/cQHSaisWHDhl6iIy2CggshAIG+CSA6+mbU1xmIjr4I8T0EshGoOb1iitH0yCOPPNIjyqHfuaLj4MGDMn/+fJk4cWIP0WE+nzp1qriiQyMoejCuI5tTuSpuAogOf/8jOvwZYgECdYt06GBSHXOxbNmy1EGkpFfobBBoHgFEhz97RIc/w6JbMBMjhg4dmoxZfOCBB0T/bYYJFL39WdtXc6RDIxyaVkmbtWIqYQ8ktcd9lPvcHlS6e/fusoKm2kZqZ9ABqRwQiJHAmWeeyewVT8er6NCHI0drE/j6178uP/rRj5Jo+hve8IaGVvYnP/mJPPvss6Uy9d2lguM973lPQ+sRorCBAwf2CijUq5yaRIemRGbNmiUrV64slW+mzepgUD10UKk9NdaeVlvuc73OnjK7ZcsWL7WI4KhX98BOHgmwOJi/11gczJ9hVgtPP/20TJkyRd73vvfJnXfeKQMGDChrav369aI/Wvs6L83Avn375PLLL5dLL700WQai1kPL1uNjH/uY3HDDDcm/s9Sj1nIbdb4KjxBHTaIjRAWwCQEI1JcA6RV/nqRX/BlO+PML5bcVVsb9o0GD5Jv/5xu9CtLo+ObNm+Wll17qc+kEc66mNyqJE//WYKFeBBAd9SKJHQi0CAFEh78jEB11YDhokHTfPKqsoYG3beu1AJuJpmukQycquLMY3cUpNZKun6no0EPTLBdeeGESOdfFKfX7++67T2699dYkQm8vVmmXpWkROxKvtswilXaZ+rmJxLuRf3exTNfewoULSxMvypXlT731LSA6Wt9H1BACNRFAdNSEK/VkREcdGA4aJAfWfrCsoeOmPNxLdNiTFJ588ske4wfNS37s2LHJzEYjBs4+++yS6ND0/zPPPJOMOdT0gBkOYISCipHnnnuux/kqcFR0pC126QoT0xjz+ZAhQ0pCIs22qasRGTr8oFxZ/sTzYQHRkQ8/UUsIVE0A0VE1qrInIjrqwDCD6NAXtx722EDzok6bNWmnV/Q6FRlGROjf7gKW9kQII0ps0WEEiUnVpIkLtZtWF/3s6quvlnvvvTdpgzvD051U4ZblTzwfFhAd+fATtYRA1QQQHVWjQnT4oyrPsEbR4UYD1LAtQtJmTtZTdJjydA8wO1Vip1GmTZuWREl06w53FqfW3yx4uXfvXhkzZkwvNnaKxUyeKLeHWUDXNNU0oqOp+CkcAvUngOjwZ0qkow4MaxQdKirSXtTmpawv8rTogQ46NWM6fCIddovtVEla1OPiiy/uVZe+Ih3liKaV5U+/dS0UUnQcOnRI9D+OYhC444475Bvf+EayKeBpp52W2ij9NaLT1latWpV8ryHZmTNn9vjMXHj//ffLqaeeKh/60Id62NK/dan+E088MdfgmDLr7z6mzPoz1H7Y15iOPXv2JAWZ+/fkk0+WG2+8sVS4Pa31/PPP7zHF1Z1aqxfpM+CSSy6Rc845J7Gh01p37dpVsvnoo4+KPk/0Plcx4Z5vCnavM5/rtcOGDRO3Lvq9fverX/0qmTar7al2Om65svw9kN1C//79Rf8LcRRSdBw+fFiOHDkSghc2G0hAw5Wab/3kJz+ZPDw07Flu52Edna4j3XXOfblDHwS33HJL8jBw7Xz/+99PRst/+tOfbmALwxR1wgknsDiYJ1oVHS+88IKnlbgv137Yl+gwjDVKoPtzffazn+11b371q19NZozohqG6AJeKiscee0z++q//Wi666KJkJVD9Tg/dWLSjo0POPffc5G+9VjclNfe13uf6rNAfMDqmw5z/rne9K/n3F7/4xeS6D3/4w8k5eugz6Nvf/nbyby1Ty1LBYp5Pad/pue73+tlXvvIV+fjHP55alm6Q2ipHW1ub9OvXL0h1Cik6gpDCaNMI2LnSNNFRaVl+u9L2yrf2nP5yI9Sb1mDPgkmveAIUEdIrdWA4aJC84azBZQ397vE9vWav+JeKhVYngOhodQ9Rv+QXgxmglSY60nLB7qq2lYRFOTGSV/SIDn/PITr8GepYi74OnVLKERcBREdc/s5la6sRHRoKNasSpo1yjyXKoQ5GdPh3c0SHP0MsQCCNAKKDftHyBPoSHZpe0QGkOl7D5FrtnY7dRYXclEtfGxi2PCCngogOf48hOvwZYgECiA76QC4J9CU63O/d/RgqjflIW4Uwl5CsSiM6/D2I6PBniAUIRCM6mDJbjM7uToPVVk2dOjWZkvbLX/4yGQGuI8l1Gq1OhTNTYN2pr2aam7uTpE65W7x4sdx99925nyZre5wps/79nymz/gyxkF8CTJmt0XdMma0RGKcXigBTZv3dyZRZf4ZYyC8Bpszm13fUHAINJ0B6xR856RV/hliAQDTpFVwNgZgJIDr8vY/o8GeIBQggOugDEIiAAKLD38mIDn+GWIAAooM+AIEICCA6/J2M6PBniAUIIDroAxCIgACiw9/JiA5/hliAAKKDPgCBCDv3FwUAACAASURBVAggOvydjOjwZ4gFCEQjOling84eMwHW6fD3Put0+DPEQn4JsE5Hjb5jnY4agXF6oQiwToe/O1mnw58hFvJLgHU68uu7wtb8zydPkn1d+wrbvkY07MT2E+Xv162ve1GkV/yRkl7xZ4gFCESTXsHV4Qnoi6375lHhCypwCQNv2yb79++vewsRHf5IER3+DFvFgtnwccqUKTJ69OhWqVa09WCX2Whd79dwfbEdWPtBPyORX33clIcRHS3aBxAdjXfM1q1bZcyYMT0KHj9+vOgGju3t7Zkr5IoOtbd27Vpvu5krlOFCrfPOnTtl7ty5Ga5urUsQHa3lj9zUBtHh7ypEhz/DUBYQHf5kb7/hBpG2toqGbrrjjtL3Kjp012dbZOjfGzdulPXr18uIESMyVaoIkQ5ERybXc1GRCCA6/L2J6PBnGMoCosOfrD4jbnr55bKGbj/22B6RvjTRoRer8NDD/MrfsWOH6I7R27dvTz7v7OyUyZMnJ//Wl3NHR0fybxMlGThwoMyaNUtMekXL0UjH0qVLZcCAAT2uMZU1Nu3oy8iRI0vip6urS+bMmZPYvPLKK5O6TJs2TT796U/LFVdcIZs2bSqVb6I0fdVby9Zoxrx585JqbNmyRUaNGpXUfeXKlSWOpm5GTJnv3KiQcjO2tG6mvf6e9bNApMOPX7RXIzr8XY/o8GcYygKiw59sX2OLXMblRIf9udZKBYYKEB2foS/yq6++Wu69996kwgsWLJBly5b1SMe4kQ5bdOzevbvHNfqiHj58eFKG2l61apXccsstJXGyefPm5OXd3d2dnDN06NAef+/ZsycRJqeeemoiFoYMGZLUVUVKuXprBMeIJRUa2i43BeRGOkybjH0jzp577rmkPtu2beshrPy9WT8LhRQdr776qrzyyiv1o4SlXgTe/OY3M6bDs1+o6Hj++ec9rfS+XH2z/8CButuNyaC+EEP4JiaGffVDl/Gjjz4qt912m6xZs0ZOPPHEEqqnnnpKbr31VvnsZz+bCAF9Ad91112JENBDrxk2bJi8+93vTqIc99xzj5xzzjml6/UFff311ycvff1cyzE2fvrTn/aw97WvfU127dolN998cy9X2fXTL6+55poksnH66af3qMcll1yS/K22VOBoXd1y7Hrr+W652ubZs2fL3XffndhP+94wMazsa1TkzJw5M4kCmfrV0veOOeYYed3rXlfLJVWfi+ioGhUn2gQQHf79AdHhzzCUBUSHP9l6iQ77Za9pi8svv7xX5VavXi368tYXrwqPxx57TMxnlUTHs88+WxI0KmJUnGikwRYOdnnnn39+IopqFR3f+MY3KtbbFRX79u3rIWrc79MEmnuNnnPeeecldf2Xf/mXHkKsL++2nOgwuanly5enTkGy82raOBMyMiEm7Th2fkzPsfNPdo6uLzh83xwCpFf8uZNe8WcYygLpFX+y9Uqv2GM63PEY5Wppv6PMuIi0MR2ahrBnzNhjH9x0j5vmmTFjRpKaMQNc7dSM1kvfgyYd01e6w02f6LvStu9+r+1zU0l2qskedKv11nEnPoNx/XvDaxZqjnQYkNqhLrzwwrKiQ4swg3tMcbZT7M5jO0RzZa4z69lgbNWHAKLDnyOiw59hKAuIDn+y9RAdJg1iXph9/eA1tbZf2mZ8RZroeOCBB5JL3HeVKxo0CqLvL31vaZ30qEV06NgRHfxa6Ye6PSU2TXQYAaN1MT/gtU2m7lo/M6bDpJ60nmkCxd+72S3ULDpsATFu3LiqRYcZ7bt48eJkkI/994oVK8S2pfDK2c7eVK6sJwFEhz9NRIc/w1AWEB3+ZLOIDnedjrRZF+4sEK2pRtP1sK93Z3mkiQ69xp0dsnDhwmTwpzs7RFMvmo7Rgaq1ig4VAeXqbQaOVhIddpbAtMv+TOtjsyqXbfD3qr+FYKLDnbakVdUpRrboMEpxw4YNvUSHGUHs30QshCCA6PCniujwZxjKAqLDn2wyZfbYY8sauv3ll4MsjldLzd3puEVY06OW9jfj3CCiw26ISceoclQHG9Ghzp0/f75MnTpVXNFhwldpIa9mQKLM3gQQHf69AtHhzzCUBUSHP1l9jmtaodyhaY9mPuONwBg7dmypHu7UVn8KWHAJBBcdZq6zTt+xRQfplXx3RkSHv/8QHf4MQ1lAdIQi21p23RSF1s5MfGitmhanNsFFhz3q1h5Ian9eabGWLKi1I3GEJaDz4tl7xY+xig5dE6Deh/qGdTr8qKroCOEbv1pxNQQaR8Bnv5tKtaxZdLgDVMzSqzoYVI/p06cnoSqdFquHPbjFVpWVlmz1VZqIjvAdE9HhzxjR4c8wlAVERyiy2M0LgZYRHXkBRj3DEiC94s+X9Io/w1AWSK+EIovd2AnUHOmIHRjtP0oA0eHfExAd/gxDWUB0hCKL3dgJIDpi7wEZ24/oyAjOugzR4c8wlAVERyiy2I2dAKIj9h6Qsf2IjozgEB3+4BpgAdHRAMgUESUBREeUbvdvNKLDnyGRDn+GoSwgOkKRxW7sBBAdsfeAjO1HdGQER6TDH1wDLCA6GgCZIqIkUEjR8eqrr8orr7wSpUMb1Wi2tvcnzdb2/gxDWWBr+1BksZsHAi23tX2rQ0N0hPcQosOfMaLDn2EoC4iOUGSxmwcCiI48eCmyOpJe8Xc4Yzr8GYayQHolFFnsxk6gkOmV2J3aiPYjOvwpIzr8GYaygOgIRRa7sRNAdMTeAzK2H9GREZx1GaLDn2EoC4iOUGTrb9feu2vAgAG9CjA7nS9dulTSvq9/jbBYiQCig/6RiQCiIxO2HhchOvwZhrKA6AhFtrxds9X8ypUrk5MWLlwoc+fO7bMiiI4+EbXUCYiOlnJHfiqD6PD3FaLDn2EoC4gOf7K3376gTyM33fTaOboL+XPPPScmIqERiqFDh8ro0aMr2kF09Im5pU4opOhg9kr4PsbsFX/GzF7xZxjKArNX/MnqM+Kmm14ua+j224+V559/vvT9bbfdlvz75ptv7nWNRkGuv/56ue+++5Lv5s2bVzrv0UcfFRUod911V5I+eeqpp6Sjo0Mee+wxOf/885P/9DPz/b59++Syyy6T73znO4mtK664ovSdf6uLYYHZKzX6EdFRI7AMpyM6MkBzLkF0+DMMZQHR4U9WnxH79x8oa2jQoON6iA4VD+edd56sXr1aLrnkkh7XqSDR78455xwxokHFif5tiw69SMWJRkfUhhEg73vf+xJhoeJFBcell16afG/EzMknn5wqdvwp5NMCoiOffit0rUmv+LuX9Io/w1AWSK/4k9VnRF+iY//+/T0K2rFjh0yaNEm2b99edkyHGfsxduxYmTx5stjpld27d8uCBQtk2bJl0t7enti2B5Ju27ZN1q5dW0rh6Pd6vaZ29DxzjX/rsVCOQCHTK7g7PAFEhz9jRIc/w1AWEB3+ZLOIDlNqV1dXIig0YqGDSc3fmzZtKlWss7Ozl+hQUeEKCFt0PPDAA7J58+YeokOFjitU/FuPBUQHfaCuBBAd/jgRHf4MQ1lAdPiT9REddoRCUyuaSjGRDSId/r5ppgUiHc2kn+OyER3+zkN0+DMMZQHR4U+2FtGhkYw5c+bI4sWLkxSHLSw+8pGPJBENjXho5MOkYHTshpte6e7uTj6bMmVK8n9z7tlnn51ENzT9oumb5cuXJ7ZMOUOGDKlqeq4/FSwgOugDmQggOjJh63ERosOfYSgLiA5/srWIDi1Nx1aMGTOmVLC9Tof93fjx45OptGljOnT2ij0uZNq0aTJx4kTZuHFjKaVif6+FVbseiD8RLCgBRAf9IBMBREcmbIgOf2wNsYDo8Mdcq+jwLxELeSBQSNHBlNnwXY8ps/6MmTLrzzCUBabM+pM9uk7Hq2UN3X7763pMmfUvEQv1IsCU2RpJIjpqBJbhdERHBmjOJYgOf4ahLCA6/MnqcuYvvfRSWUPHH3+8aPqDo/UIIDpazyfR14j0in8XYEyHP8NQFkivhCKL3dgJFDK9ErtTG9F+RIc/ZUSHP8NQFhAdochiN3YCiI7Ye0DG9iM6MoKzLkN0+DMMZQHREYosdmMngOiIvQdkbD+iIyM4RIc/uAZYQHQ0ADJFREkA0RGl2/0bjejwZ0ikw59hKAuIjlBksRs7AURH7D0gY/sRHRnBEenwB9cAC4iOBkCmiCgJFFJ0MGU2fF9myqw/Y6bM+jMMZYEps6HIYjcPBJgyW6OXEB01AstwOqIjAzTnEkSHP8NQFhAdochiNw8EEB158FJkdSS94u9wxnT4MwxlgfRKKLLYjZ1AIdMrsTu1Ee1HdPhTRnT4MwxlAdERiix2YyeQSXSYXfrM9sAuRN2mWLcV3rRpk4wcOVLWr18vI0aMkHKf6/WLFi2SefPmJaY6OzuT6zlalwCiw983iA5/hqEsIDpCkcVu7ARqFh3r1q2TzZs3i750LrzwQhk9enQvhioghg8fnggH3ZJ47dq1ybbCS5YsSf1827ZtpXO6u7tlxowZsmDBgkSocLQmAUSHv18QHf4MQ1lAdIQii93YCdQsOgwwFRbjxo3rJTo0mjFnzhxZvHixtLe3J9EN/fvaa6+Vz3zmM70+1/NWrFjRw1Y527E7q5Xaj+jw9waiw59hKAuIjlBksRs7gYaIDo1cXHPNNbJ69eoeosNENDZs2NBLdJhISewOatX2Izr8PYPo8GcYygKiIxRZ7MZOILjoOHjwoMyfP18mTpzYQ3SYz6dOnSqu6NAUjh5Zx3VodIUjLIFhw4bJgbUfDFtIwa2r6Ni1a1fdW6m+2X/gQN3txmRQRUcI38TEkLbmm4BmKkIcwUVHM9IriI4QXaWnTUSHP2NEhz/DUBYQHaHIYjcvBHIjOhSoPZBUoxY7d+6UuXPnlv3cHmy6e/fuZBDpsmXLkjEhHK1JgPSKv19Ir/gzDGWB9EoostiNnUDNkQ4VER0dHSVu48ePF/1MB4PqoeLCnhprvjeDSs1UWvtzI1TMlNktW7akzoqJ3Vmt1H5Eh783EB3+DENZQHSEIovd2AnULDpiB0b7jxJAdPj3BESHP8NQFhAdochiN3YCiI7Ye0DG9iM6MoKzLkN0+DMMZQHREYosdmMngOiIvQdkbD+iIyM4RIc/uAZYQHQ0ADJFREkA0RGl2/0bjejwZ0ikw59hKAuIjlBksRs7gUKKDra2D9+t2drenzFb2/szDGWBre1DkcVuHgiwtX2NXkJ01Agsw+mIjgzQnEsQHf4MQ1lAdIQii908EEB05MFLkdWR9Iq/w0mv+DMMZYH0Siiy2I2dQCHTK7E7tRHtR3T4U0Z0+DMMZQHREYosdmMngOiIvQdkbD+iIyM46zJEhz/DUBYQHaHIYjd2AoiO2HtAxvYjOjKCQ3T4g2uABURHAyBTRJQEEB1Rut2/0YgOf4ZEOvwZhrKA6AhFFruxE0B0xN4DMrYf0ZERHJEOf3ANsIDoaABkioiSQCFFB1Nmw/dlpsz6M2bKrD/DUBaYMhuKLHbzQIApszV6CdFRI7AMpyM6MkBzLkF0+DMMZQHREYosdvNAANGRBy9FVkfSK/4OZ0yHP8NQFkivhCKL3dgJFDK9ErtTG9F+RIc/ZUSHP8NQFhAdochiN3YCiI7Ye0DG9iM6MoKzLkN0+DMMZQHREYosdmMngOiIvQdkbD+iIyM4RIc/uAZYQHQ0ADJFREkA0RGl2/0bjejwZ0ikw59hKAuIjlBksRs7gUKKDmavhO/WzF7xZ8zsFX+GoSwweyUUWezmgQCzV2r0EqKjRmAZTkd0ZIDmXILo8GcYygKiIxRZ7OaBAKIjD16KrI6kV/wdTnrFn2EoC6RXQpHFbuwECpleid2pjWg/osOfMqLDn2EoC4iOUGSxGzsBREfsPSBj+xEdGcFZlyE6/BmGsoDoCEUWu7ETQHTE3gMyth/RkREcosMfXAMsIDoaAJkioiSA6IjS7f6NRnT4MyTS4c8wlAVERyiy2I2dAKIj9h6Qsf2IjozgiHT4g2uABURHAyBTRJQECik6mDIbvi8zZdafMVNm/RmGssCU2VBksZsHAkyZrdFLiI4agWU4HdGRAZpzCaLDn2EoC4iOUGSxmwcCiI48eCmyOpJe8Xc4Yzr8GYayQHolFFnsxk6gkOmV2J3aiPYjOvwpIzr8GYaygOgIRRa7sRMIIjrWrVsnHR0dJbZbtmyR0aNHS1dXl0yePFk2bdokI0eOlPXr18uIESOS8xYtWiTz5s1L/t3Z2Zmcx9G6BBAd/r5BdPgzDGUB0RGKLHZjJxBMdChYVziosBg+fHjy+datW2Xt2rWydOlS2bZtW+nf3d3dMmPGDFmwYEFJkMTupFZsP6LD3yuIDn+GoSwgOkKRxW7sBBomOjTKMWfOHFm8eLG0t7cnUQ/z94oVK2TcuHFJNMREPey/Y3dSK7Yf0eHvFUSHP8NQFhAdochiN3YCwUSHSa+MHz9eNN2ihys6TERjw4YNvUSHiYjE7qBWbT+iw98ziA5/hqEsIDpCkcVu7ASCiA4bqgqOzZs3y9y5c5NxGybScfDgQZk/f75MnTpVXNFhRErWcR0aReEIS2DYsGFyYO0HwxZScOsqOnbt2lX3Vqpv9h84UHe7MRlU0RHCNzExpK35JqAZiRBHcNGxY8cOWbVqlcycObOH6AiZXkF0hOgqPW0iOvwZIzr8GYaygOgIRRa7eSGQW9GhUYudO3eWIh0mbWJ/bg8q3b17dzKIdNmyZcnYD47WJEB6xd8vpFf8GYayQHolFFnsxk6g7pEOe1qswp02bVoyQ2XAgAE9psyasR5GWNhTZs0U29id08rtR3T4ewfR4c8wlAVERyiy2I2dQN1FR+xAY2k/osPf04gOf4ahLCA6QpHFbuwEEB2x94CM7Ud0ZARnXYbo8GcYygKiIxRZ7MZOANERew/I2H5ER0ZwiA5/cA2wgOhoAGSKiJIAoiNKt/s3GtHhz5BIhz/DUBYQHaHIYjd2AoUUHYcPH5YjR47E7tug7T/hhBNYp8OTsIqOF154wdNK78vVN6zT4YdVRUcI3/jViqsh0BgCbW1t0q9fvyCFFVJ0HDp0SPQ/jnAEBg8ejOjwxKuiY8+ePZ5Wel+uvkF0+GFV0RHCN3614moINIZA//79Rf8LcRRSdIQAhc2eBEiv+PcI0iv+DENZIL0Siix2YyeA6Ii9B2RsP6IjIzjrMkSHP8NQFhAdochiN3YCiI7Ye0DG9iM6MoJDdPiDa4AFREcDIFNElAQQHVG63b/RiA5/hkQ6/BmGsoDoCEUWu7ETQHTE3gMyth/RkREckQ5/cA2wgOhoAGSKiJIAoiNKt/s3GtHhz5BIhz/DUBYQHaHIYjd2AoUUHazTEb5bs06HP2PW6fBnGMoC63SEIovdPBBgnY4avcQ6HTUCy3A663RkgOZcwjod/gxDWWCdjlBksZsHAqzTkQcvRVZH0iv+Die94s8wlAXSK6HIYjd2AoVMr8Tu1Ea0H9HhTxnR4c8wlAVERyiy2I2dAKIj9h6Qsf2IjozgrMsQHf4MQ1lAdIQii93YCSA6Yu8BGduP6MgIDtHhD64BFhAdDYBMEVESQHRE6Xb/RiM6/BkS6fBnGMoCoiMUWezGTgDREXsPyNh+REdGcEQ6/ME1wAKiowGQKSJKAoUUHazTEb4vs06HP2PW6fBnGMoC63SEIovdPBBgnY4avcQ6HTUCy3A663RkgOZcwjod/gxDWWCdjlBksZsHAqzTkQcvRVZH0iv+DmdMhz/DUBZIr4Qii93YCRQyvRK7UxvRfkSHP2VEhz/DUBYQHaHIYjd2AoiO2HtAxvYjOjKCsy5DdPgzDGUB0RGKLHZjJ4DoiL0HZGw/oiMjOESHP7gGWEB0NAAyRURJANERpdv9G43o8GdIpMOfYSgLiI5QZLEbO4FCig6mzIbv1kyZ9WfMlFl/hqEsMGU2FFns5oEAU2Zr9BJTZmsEluF0psxmgOZcwpRZf4ahLDBlNhRZ7OaBAFNm8+ClyOpIesXf4aRX/BmGskB6JRRZ7MZOoJDpldid2oj2Izr8KSM6/BmGsoDoCEUWu7ETaBnRsWjRIpk3b17ij87OTpk8eXLsvmnp9iM6/N2D6PBnGMoCoiMUWezGTqAlRMfWrVtl7dq1snTpUunu7pYZM2bIggULZMSIEbH7p2Xbj+jwdw2iw59hKAshRMfjv/6d/OKFQ/K2E/rLWW99Q6iqF9ouDPPv3pYQHRrlGDdunIwePToh6v6df8zFawGiw9+niA5/hqEs1Ft0TP67Z+Vfn/mtnHL86+XZl34v/3PoG2XdX5wSqvqFtAvDYri1ZUXH8OHDSbG0cB9DdPg7B9HhzzCUhXqKjtnf3COP73lZrjp3cKm6n/v+Hjlr8LFy95+99lmothTBLgyL4MWjbWhJ0bFu3bqkclnHdWiKhiMsAZ0y233zqLCFFNz6wNu2yZ49e+reSvXNQ9wDXlwnDBxYN9+89c5dsuLCYfKmAceU6vTiwVdk2tf/U+ae9YJXPWO5eNHjJ8jKj/9JL4bT/2GX/PqGYbFgaGg7Bw4cGKS8lhQdvumVrq6uZGwIRzgCl189TQ68+FK4AiKwfNybjpfV966se0uvu/xy2XfgQN3txmTwxOOOkyWrV3s3+dBhkTO+9JL8/eTTe9n6+NodcsL+n3iXUXwDbfLCoHfL16f0HuP35+uekv+YdnzxETS4hSo42tvbg5TaEqLDHki6e/fuZBDpsmXLgjU6CEmMQgACEEghMOYLO+W9fzxIxv3JoNK3j/znfvnxL/9VtnxyIsyqIDDmCxvlvX/8P1MY7pctnxxehQVOaRUCLSE6FIY9ZXbLli2lQaWtAop6QAACEMhC4Hu7fisfum+X/MXIdnn7SQPkyb0H5e+2/0b++Yqp8oFh/zeLyeiu+d6ud8uH7lslfzHyLRbDLvnnK4bJB4a9MToeeW5wy4iOPEOk7hCAAAQqEXhsz+9kxQ+6pPPfXpSOd/2DTD97jbxz8FNAq4HAY3tOlxU/uEw6/+1C6XjXm2T62e3yzsFMPa4BYUuciuhoCTdQCQhAIAYCbTf9TI7c/s4YmhqsjW03PSZHbn9HMPsYDksA0RGWL9YhAAEIlAggOvw7A6LDn2EzLSA6mkmfsiEAgagIIDr83Y3o8GfYTAuFFB2HDx+WI0eONJMrZUMAAhDoReCYT/876RXPfqGi45Vb/9TTCpdXItDW1ib9+vULAqmQouPQoUOi/3FAAAIQaCUCb1z0n4gOT4eo6Pjt3D/xtMLllQj0799f9L8QRyFFRwhQ2IQABCDgS4D0ii9BEdIr/gybaQHR0Uz6lA0BCERFANHh725Ehz/DZlpAdDSTPmVDAAJREUB0+Lsb0eHPsJkWEB3NpE/ZEIBAVAQQHf7uRnT4M2ymBURHM+lTNgQgEBUBRIe/uxEd/gybaQHR0Uz6lA0BCERFANHh725Ehz/DZloopOhgnY5mdinKhgAEyhFgnQ7/vsE6Hf4M+7LAOh19EXK+Z52OGoFxOgQg0BACrNPhj5l1OvwZ9mWBdTr6IsT3EIAABHJAgPSKv5NIr/gzbKaFQqZXmgmUsiEAAQiUI4Do8O8biA5/hs20gOhoJn3KhgAEoiKA6PB3N6LDn2EzLSA6mkmfsiEAgagIIDr83Y3o8GfYTAuIjmbSp2wIQCAqAogOf3cjOvwZNtMCoqOZ9CkbAhCIigCiw9/diA5/hs20UEjRwTodzexSlA0BCJQjwDod/n2DdTr8GfZlgXU6+iLkfM86HTUC43QIQKAhBFinwx8z63T4M+zLAut09EWI7yEAAQjkgADpFX8nkV7xZ9hMC4VMrzQTKGVDAAIQKEcA0eHfNxAd/gybaQHR0Uz6lA0BCERFANHh725Ehz/DZlpAdDSTPmVDAAJREUB0+Lsb0eHPsJkWEB3NpE/ZEIBAVAQQHf7uRnT4M2ymBURHM+lTNgQgEBUBRIe/uxEd/gybaaGQooN1OprZpSgbAhAoR4B1Ovz7But0+DPsywLrdPRFyPmedTpqBMbpEIBAcALP//ZVGXr3M/LrOf9L3vJH+4KXV8QCfvNfJ8pbF39Xnpk9VN78xtcVsYkt0SbW6WgJN1AJCEAAAtkIzHrw/8l9P94ng95wjOz/Xbdc8d6vy9ILFmUzFulVsx6cK/f9+OMy6A0DZf/vXpEr3nuiLL3gv0VKI7/NDpNeuf9+kalTX6Py3e+KfOADInv3ilxwgcgPfyjytreJfOtbImeccfS8G28UufPOo/9etUrkE5/IL1VqDgEIQOAPBG55+Dfynad/K7PHniz9+7XJocNH5O7NT8r5p90n8z+4DE5VELjl4RnynaevkNlj324x/JWcf9obZf4H31KFBU5pFQLhRIe20BUOKixOP/3o59/7nsgXvyjypS+J/PjHr/27u1vksstElix5TZC0Ci3qAQEIQKBGAictekJuH3+qDD6uf+nKPQcOyXXffELuef//rtFanKfP/OFXZMmfndGL4U2bdsveuX/44Ronmty1unGiQ6McM2eK3HOPyEknHY16mL9VYHz0o0ejISbqYf+dO6xUGAIQgIDI7185Im+65d9lw6Wn9cJxUecOGdD9SzD1SaBNDg4cIg90jOh15sVffVoOLjqzTwuc0DoEwokOk155//tFHnzwaItd0WEiGmvW9BYdJiLSOqyoCQQgAIGaCYz63H/IR08/Uc4+9Y9K1/5g93/Jt57aJ9uu+u8124vxAhgWx+v1ER1mPIY7TkM56fiOhx8WueOOo+M2TKRD0yjXXSdy1VUirujQa/TIOK6jW21zQAACEGgBAt96ulv+6h9+I5P/x5vlzLcOkJ//+qCs++nz8qUL3yIfPW1gC9Sw9asAw8b7aODAMH2zPqKjEo8nnhD53OdEbrqpp+gImF7p6uoShEfjOyklQgAC6QS+/9wrcv9jL8vTLxyW007oJ594Nz9jbAAABsRJREFU57Fy7pBjwFUDARjWAMvzVBUc7e3tnlbSLw8vOjRq8dRTr0U6TNrE/tweVPqLXxyNgGj0Q8d+cEAAAhCAAAQgUAgC9Rcd9rRYRXTppUdnqGioxv7OjPUwwsKeMmum2BYCMY2AAAQgAAEIQEAJ1F90wBUCEIAABCAAAQikEEB00C0gAAEIQAACEGgIAURHQzBTCAQgAAEIQAACiA76AAQgAAEIQAACDSFQSNHB1vYN6TsUAgEIQAACBSTA1vY1OpWt7WsExukQgEB0BNq6uuT1EyfK4WHD5OXly5MZhsd85Sty7Kc+VWJxaPZsObToD7vhdnfLsVdeKf127ZLfb9woRwKt4xCdI1qwwWxt34JOoUoQgAAEck1Alyk4+WSRJ588usGmLmtQbjVoXeTxL//y6BpKX/4y6yjl2vHNrXwh0yvNRUrpEIAABFqcgFmQcdaso0KjL9FhmqPig8UbW9y5rV09REdr+4faQQACEKgvAXvfK7Ws21TYosNs1qnfuQs1Ijrq64sIrSE6InQ6TYYABCIhkLYK9D/+49HG64aaZm8sIzpsLCaloumUM844+g2iI5KOE66ZiI5wbLEMAQhAoLUIaJTjr/5K5Ktf7Vkvd1sK/VYFy2WXHY2CIDpay485rg2iI8fOo+oQgAAEvAhUinTouI8bbhB58MHXNt8k0uGFm4sLuvcK63TQtSEAAQhUQeCJJ6Tf8uVy+G//VqS7W/p97GPS9qMfHb3wbW+TV1VwaJRj796e34nIkb/5Gzl8221VFMIpeSPAOh01eox1OmoExukQgAAEIACBPxBgnQ66AgQgAAEIQAACuSfAmI7cu5AGQAACEIAABPJBANGRDz9RSwhAAAIQgEDuCSA6cu9CGgABCEAAAhDIBwFERz78RC0hAAEIQAACuSeA6Mi9C2kABCAAAQhAIB8EEB358BO1hAAEIAABCOSeQCFFx+9//3t5+eWXc+8cGgABCEAAAhBoNIFjjz1WXv/61wcptpCiIwgpjEIAAhCAAAQg4EUA0eGFj4shAAEIQAACEKiWAKKjWlKcBwEIQAACEICAFwFEhxc+LoYABCAAAQhAoFoCiI5qSXEeBCAAAQhAAAJeBBAdXvi4GAIQgAAEIACBagkgOqolxXkQgAAEIAABCHgRKKToYJ0Orz7BxRCAAAQgEDEB1umI2Pk0HQIQgAAEIFAUAtkiHU88IfLRj4qsWSPygQ/0ZrF3r8gFF4j88Icib3ubyLe+JXLGGSLlPlcLN94ocuedR22tWiXyiU8UhTHtgAAEIAABCEBARGoXHfffL/LwwyLHHy8yaVK66FABcfrpR4XD974n8sUvinzpSyILF6Z//uMfv3ZOd7fIZZeJLFlyVKhwQAACEIAABCBQCAK1iw7TbBUWGu1wIx0azZg5U+See0ROOulodEP/nj9f5JZben+u56nAsG2Vs10I5DQCAhCAAAQgECeBxogOjVzMmSOyfHlP0WEiGpqmcUWHiZTE6RdaDQEIQAACECgcgb5FhxlrYY/NUAzVRjo0XXLddSIdHT1Fh/n8qquOjg2xRYemcPRgXEfhOhwNggAEIACBeAn0LTrKsalWdJBeibd30XIIQAACEICARaD+osNEQUx6RKMWTz0lcscdR6MjaZ/bg01/8YujkRGNfuiYkAxHV1eX6H8cEIAABCAAAQjURqC9vV30vxBH7aJDRcTUqa/V5f3vF3nwwaODQfVQcWFPjTXfm0GlZiqt/bkRKmbK7He/mz4rJgQBbEIAAhCAAAQg0BACtYuOhlSLQiAA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IE10HGnRulItCEAAAhCAAARyTuCss85qaxORM0Xk8Zy3hepDAAIQgAAEINDiBP4/f6FyVsJCxO8AAAAASUVORK5CYII=">
            <a:extLst>
              <a:ext uri="{FF2B5EF4-FFF2-40B4-BE49-F238E27FC236}">
                <a16:creationId xmlns:a16="http://schemas.microsoft.com/office/drawing/2014/main" xmlns="" id="{DD9CF42A-8194-99D0-8A08-60AEECF2CAA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4800" y="304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graphicFrame>
        <p:nvGraphicFramePr>
          <p:cNvPr id="10" name="Gráfico 9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6B3A6854-9733-E88A-A34C-06B4ED5946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3221975"/>
              </p:ext>
            </p:extLst>
          </p:nvPr>
        </p:nvGraphicFramePr>
        <p:xfrm>
          <a:off x="609600" y="457200"/>
          <a:ext cx="10991850" cy="5821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9B8A986-A0B6-9EFF-2182-BC2050566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00" y="214603"/>
            <a:ext cx="11824999" cy="1184989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800" dirty="0"/>
              <a:t>A conjuntura do emprego EM janeiro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BAF2463-89CA-4E52-8B52-906CB46E9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399593"/>
            <a:ext cx="11877870" cy="5159827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3200" dirty="0"/>
              <a:t>	</a:t>
            </a:r>
            <a:r>
              <a:rPr lang="pt-BR" sz="3300" dirty="0"/>
              <a:t>O desempenho </a:t>
            </a:r>
            <a:r>
              <a:rPr lang="pt-BR" sz="3300" dirty="0" smtClean="0"/>
              <a:t>posit</a:t>
            </a:r>
            <a:r>
              <a:rPr lang="pt-BR" sz="3300" dirty="0" smtClean="0"/>
              <a:t>ivo </a:t>
            </a:r>
            <a:r>
              <a:rPr lang="pt-BR" sz="3300" dirty="0"/>
              <a:t>do emprego formal no mercado de trabalho de Rio Grande, no mês de janeiro </a:t>
            </a:r>
            <a:r>
              <a:rPr lang="pt-BR" sz="3300" dirty="0" smtClean="0"/>
              <a:t>(</a:t>
            </a:r>
            <a:r>
              <a:rPr lang="pt-BR" sz="3300" dirty="0" smtClean="0"/>
              <a:t>+18</a:t>
            </a:r>
            <a:r>
              <a:rPr lang="pt-BR" sz="3300" dirty="0" smtClean="0"/>
              <a:t> </a:t>
            </a:r>
            <a:r>
              <a:rPr lang="pt-BR" sz="3300" dirty="0"/>
              <a:t>vínculos), foi puxado principalmente pelo </a:t>
            </a:r>
            <a:r>
              <a:rPr lang="pt-BR" sz="3300" dirty="0" smtClean="0"/>
              <a:t>setor de </a:t>
            </a:r>
            <a:r>
              <a:rPr lang="pt-BR" sz="3300" dirty="0" smtClean="0"/>
              <a:t>serviços</a:t>
            </a:r>
            <a:r>
              <a:rPr lang="pt-BR" sz="3300" dirty="0" smtClean="0"/>
              <a:t> (</a:t>
            </a:r>
            <a:r>
              <a:rPr lang="pt-BR" sz="3300" dirty="0" smtClean="0"/>
              <a:t>+105 </a:t>
            </a:r>
            <a:r>
              <a:rPr lang="pt-BR" sz="3300" dirty="0" smtClean="0"/>
              <a:t>vínculos</a:t>
            </a:r>
            <a:r>
              <a:rPr lang="pt-BR" sz="3300" dirty="0"/>
              <a:t>), seguido pela </a:t>
            </a:r>
            <a:r>
              <a:rPr lang="pt-BR" sz="3300" dirty="0" smtClean="0"/>
              <a:t>construção</a:t>
            </a:r>
            <a:r>
              <a:rPr lang="pt-BR" sz="3300" dirty="0" smtClean="0"/>
              <a:t> (</a:t>
            </a:r>
            <a:r>
              <a:rPr lang="pt-BR" sz="3300" dirty="0" smtClean="0"/>
              <a:t>+93</a:t>
            </a:r>
            <a:r>
              <a:rPr lang="pt-BR" sz="3300" dirty="0" smtClean="0"/>
              <a:t> </a:t>
            </a:r>
            <a:r>
              <a:rPr lang="pt-BR" sz="3300" dirty="0"/>
              <a:t>vínculos</a:t>
            </a:r>
            <a:r>
              <a:rPr lang="pt-BR" sz="3300" dirty="0" smtClean="0"/>
              <a:t>). </a:t>
            </a:r>
            <a:r>
              <a:rPr lang="pt-BR" sz="3300" dirty="0"/>
              <a:t>O</a:t>
            </a:r>
            <a:r>
              <a:rPr lang="pt-BR" sz="3300" dirty="0" smtClean="0"/>
              <a:t> </a:t>
            </a:r>
            <a:r>
              <a:rPr lang="pt-BR" sz="3300" dirty="0"/>
              <a:t>setor </a:t>
            </a:r>
            <a:r>
              <a:rPr lang="pt-BR" sz="3300" dirty="0" smtClean="0"/>
              <a:t>do comércio (</a:t>
            </a:r>
            <a:r>
              <a:rPr lang="pt-BR" sz="3300" dirty="0" smtClean="0">
                <a:solidFill>
                  <a:srgbClr val="FF0000"/>
                </a:solidFill>
              </a:rPr>
              <a:t>-147 </a:t>
            </a:r>
            <a:r>
              <a:rPr lang="pt-BR" sz="3300" dirty="0"/>
              <a:t>vínculos</a:t>
            </a:r>
            <a:r>
              <a:rPr lang="pt-BR" sz="3300" dirty="0" smtClean="0"/>
              <a:t>), a agropecuária (</a:t>
            </a:r>
            <a:r>
              <a:rPr lang="pt-BR" sz="3300" dirty="0" smtClean="0">
                <a:solidFill>
                  <a:srgbClr val="FF0000"/>
                </a:solidFill>
              </a:rPr>
              <a:t>-17 </a:t>
            </a:r>
            <a:r>
              <a:rPr lang="pt-BR" sz="3300" dirty="0" smtClean="0"/>
              <a:t>vínculos) e a indústria (</a:t>
            </a:r>
            <a:r>
              <a:rPr lang="pt-BR" sz="3300" dirty="0" smtClean="0">
                <a:solidFill>
                  <a:srgbClr val="FF0000"/>
                </a:solidFill>
              </a:rPr>
              <a:t>-14 </a:t>
            </a:r>
            <a:r>
              <a:rPr lang="pt-BR" sz="3300" dirty="0" smtClean="0"/>
              <a:t>vínculos), </a:t>
            </a:r>
            <a:r>
              <a:rPr lang="pt-BR" sz="3300" dirty="0"/>
              <a:t>apresentaram saldos </a:t>
            </a:r>
            <a:r>
              <a:rPr lang="pt-BR" sz="3300" dirty="0" smtClean="0"/>
              <a:t>negativos</a:t>
            </a:r>
            <a:r>
              <a:rPr lang="pt-BR" sz="3300" dirty="0" smtClean="0"/>
              <a:t>.</a:t>
            </a:r>
            <a:endParaRPr lang="pt-BR" sz="3300" dirty="0">
              <a:highlight>
                <a:srgbClr val="3FADFF"/>
              </a:highlight>
            </a:endParaRP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926D479-33CC-33B4-7274-08765EFB66B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FD042AA-D4C6-DDD5-DC92-BB03ECBE3A6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81C8A5C2-4F73-1668-0FCE-D89F8AA2FEC8}"/>
              </a:ext>
            </a:extLst>
          </p:cNvPr>
          <p:cNvSpPr txBox="1"/>
          <p:nvPr/>
        </p:nvSpPr>
        <p:spPr>
          <a:xfrm>
            <a:off x="4379913" y="6251575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2038506"/>
              </p:ext>
            </p:extLst>
          </p:nvPr>
        </p:nvGraphicFramePr>
        <p:xfrm>
          <a:off x="599608" y="434714"/>
          <a:ext cx="11047750" cy="5816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A72D97E-0248-8EFF-2CFA-CBD2D891F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5" y="337352"/>
            <a:ext cx="11487705" cy="120736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Nota metodológica:</a:t>
            </a:r>
          </a:p>
        </p:txBody>
      </p:sp>
      <p:sp>
        <p:nvSpPr>
          <p:cNvPr id="17411" name="Espaço Reservado para Conteúdo 2">
            <a:extLst>
              <a:ext uri="{FF2B5EF4-FFF2-40B4-BE49-F238E27FC236}">
                <a16:creationId xmlns:a16="http://schemas.microsoft.com/office/drawing/2014/main" xmlns="" id="{95E6F4F3-9FCB-E8F8-41FF-F555FDBD1F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0525" y="1771650"/>
            <a:ext cx="11417300" cy="4618038"/>
          </a:xfrm>
        </p:spPr>
        <p:txBody>
          <a:bodyPr/>
          <a:lstStyle/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pt-BR" altLang="pt-BR" sz="3200" dirty="0"/>
              <a:t>	 Os dados do Novo CADASTRO GERAL DE EMPREGADOS E DESEMPREGADOS (CAGED) referem-se apenas às movimentações (admissões e desligamentos) dos empregos formais celetistas registrados, declarados pelas empresas ao governo federal, estando excluídos os empregos públicos estatutários e os empregos e ocupações informais. É importante sublinhar, ainda, que estes dados estão sujeitos a ajustes, tendo em vista as declarações realizadas fora do prazo regular (mês imediatamente após à movimentação).</a:t>
            </a:r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pt-BR" altLang="pt-BR" sz="2400" dirty="0"/>
              <a:t>Dados </a:t>
            </a:r>
            <a:r>
              <a:rPr lang="pt-BR" altLang="pt-BR" sz="2400" dirty="0" smtClean="0"/>
              <a:t>de 2023 coletados </a:t>
            </a:r>
            <a:r>
              <a:rPr lang="pt-BR" altLang="pt-BR" sz="2400" dirty="0" smtClean="0"/>
              <a:t>em</a:t>
            </a:r>
            <a:r>
              <a:rPr lang="pt-BR" altLang="pt-BR" sz="2400" dirty="0"/>
              <a:t>: </a:t>
            </a:r>
            <a:r>
              <a:rPr lang="pt-BR" altLang="pt-BR" sz="2400" dirty="0" smtClean="0"/>
              <a:t>31</a:t>
            </a:r>
            <a:r>
              <a:rPr lang="pt-BR" altLang="pt-BR" sz="2400" dirty="0" smtClean="0"/>
              <a:t>/10/2023</a:t>
            </a:r>
            <a:r>
              <a:rPr lang="pt-BR" altLang="pt-BR" sz="2400" dirty="0"/>
              <a:t>.</a:t>
            </a: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C5CB8D7-01B5-0452-888B-554EFC625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19" y="97655"/>
            <a:ext cx="11310152" cy="124287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Ficha técnica:</a:t>
            </a:r>
          </a:p>
        </p:txBody>
      </p:sp>
      <p:sp>
        <p:nvSpPr>
          <p:cNvPr id="19459" name="Espaço Reservado para Conteúdo 2">
            <a:extLst>
              <a:ext uri="{FF2B5EF4-FFF2-40B4-BE49-F238E27FC236}">
                <a16:creationId xmlns:a16="http://schemas.microsoft.com/office/drawing/2014/main" xmlns="" id="{D149D47C-A04A-7FCA-3E89-37FFB19626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31471" y="1339850"/>
            <a:ext cx="11182668" cy="5035550"/>
          </a:xfrm>
        </p:spPr>
        <p:txBody>
          <a:bodyPr>
            <a:normAutofit fontScale="70000" lnSpcReduction="20000"/>
          </a:bodyPr>
          <a:lstStyle/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pt-BR" altLang="pt-BR" sz="3500" b="1" dirty="0"/>
              <a:t>OBSERVATÓRIO SOCIAL DO TRABALHO (IFISP/UFPEL)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pt-BR" altLang="pt-BR" sz="2300" dirty="0" smtClean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pt-BR" altLang="pt-BR" sz="2300" dirty="0" smtClean="0"/>
              <a:t>Fundador </a:t>
            </a:r>
            <a:r>
              <a:rPr lang="pt-BR" altLang="pt-BR" sz="2300" dirty="0"/>
              <a:t>do Observatório: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pt-BR" altLang="pt-BR" sz="2300" b="1" dirty="0"/>
              <a:t>Prof. Francisco E. </a:t>
            </a:r>
            <a:r>
              <a:rPr lang="pt-BR" altLang="pt-BR" sz="2300" b="1" dirty="0" err="1"/>
              <a:t>Beckenkamp</a:t>
            </a:r>
            <a:r>
              <a:rPr lang="pt-BR" altLang="pt-BR" sz="2300" b="1" dirty="0"/>
              <a:t> Vargas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pt-BR" altLang="pt-BR" sz="23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pt-BR" altLang="pt-BR" sz="2300" dirty="0"/>
              <a:t>Coordenador: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it-IT" altLang="pt-BR" sz="2300" b="1" dirty="0"/>
              <a:t>Attila Magno e Silva Barbosa</a:t>
            </a:r>
            <a:endParaRPr lang="pt-BR" altLang="pt-BR" sz="2300" b="1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pt-BR" altLang="pt-BR" sz="23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pt-BR" altLang="pt-BR" sz="2300" dirty="0"/>
              <a:t>Coordenadora adjunta: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pt-BR" altLang="pt-BR" sz="2300" b="1" dirty="0"/>
              <a:t>Prof.ª. Ana Paula F.  D’Avila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pt-BR" sz="2300" spc="-1" dirty="0">
              <a:solidFill>
                <a:srgbClr val="000000"/>
              </a:solidFill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pt-BR" sz="2300" spc="-1" dirty="0">
                <a:solidFill>
                  <a:srgbClr val="000000"/>
                </a:solidFill>
              </a:rPr>
              <a:t>Bolsista Iniciação Científica: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pt-BR" sz="2300" b="1" spc="-1" dirty="0">
                <a:solidFill>
                  <a:srgbClr val="000000"/>
                </a:solidFill>
              </a:rPr>
              <a:t>Emerson Goularte Junior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pt-BR" altLang="pt-BR" sz="23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pt-BR" altLang="pt-BR" sz="2300" dirty="0"/>
              <a:t>Portal na internet: </a:t>
            </a:r>
            <a:r>
              <a:rPr lang="pt-BR" altLang="pt-BR" sz="2300" dirty="0">
                <a:hlinkClick r:id="rId3"/>
              </a:rPr>
              <a:t>http://wp.ufpel.edu.br/observatoriosocial</a:t>
            </a:r>
            <a:endParaRPr lang="pt-BR" altLang="pt-BR" sz="2300" dirty="0"/>
          </a:p>
        </p:txBody>
      </p:sp>
    </p:spTree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0</TotalTime>
  <Words>272</Words>
  <Application>Microsoft Office PowerPoint</Application>
  <PresentationFormat>Widescreen</PresentationFormat>
  <Paragraphs>55</Paragraphs>
  <Slides>7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Calibri</vt:lpstr>
      <vt:lpstr>Rockwell</vt:lpstr>
      <vt:lpstr>Rockwell Condensed</vt:lpstr>
      <vt:lpstr>Wingdings</vt:lpstr>
      <vt:lpstr>Tipo de Madeira</vt:lpstr>
      <vt:lpstr>Boletim Informativo nº 01 janeiro DE 2023 A conjuntura do emprego em RIO GRANDE</vt:lpstr>
      <vt:lpstr>A conjuntura do emprego em janeiro</vt:lpstr>
      <vt:lpstr>Apresentação do PowerPoint</vt:lpstr>
      <vt:lpstr>A conjuntura do emprego EM janeiro</vt:lpstr>
      <vt:lpstr>Apresentação do PowerPoint</vt:lpstr>
      <vt:lpstr>Nota metodológica:</vt:lpstr>
      <vt:lpstr>Ficha técnica: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2018-01-27T01:43:35Z</dcterms:created>
  <dcterms:modified xsi:type="dcterms:W3CDTF">2023-10-31T19:52:04Z</dcterms:modified>
  <cp:contentStatus/>
</cp:coreProperties>
</file>