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298" r:id="rId9"/>
    <p:sldId id="317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B4E"/>
    <a:srgbClr val="3FADFF"/>
    <a:srgbClr val="FFFC2C"/>
    <a:srgbClr val="F0F0F0"/>
    <a:srgbClr val="FFFF43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6980" autoAdjust="0"/>
  </p:normalViewPr>
  <p:slideViewPr>
    <p:cSldViewPr snapToGrid="0">
      <p:cViewPr varScale="1">
        <p:scale>
          <a:sx n="78" d="100"/>
          <a:sy n="78" d="100"/>
        </p:scale>
        <p:origin x="77" y="2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Fev.2023%20-Pelotas\base%20de%20dados%20fev.%2023%20Pelot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Fev.2023%20-Pelotas\base%20de%20dados%20fev.%2023%20Pelota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Fev.2023%20-Pelotas\base%20de%20dados%20fev.%2023%20Pelota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Fev.2023%20-Pelotas\base%20de%20dados%20fev.%2023%20Pelota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Fev.2023%20-Pelotas\base%20de%20dados%20fev.%2023%20Pelot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Fev.2023%20-Pelotas\base%20de%20dados%20fev.%2023%20Pelota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E:\Observat&#243;rio%202023.2\Emerson\Fev.2023%20-Pelotas\base%20de%20dados%20fev.%2023%20Pelota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E:\Observat&#243;rio%202023.2\Emerson\Fev.2023%20-Pelotas\base%20de%20dados%20fev.%2023%20Pelo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celetista, admissões, desligamentos e saldos, Pelotas, fevereiro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518769635548202E-2"/>
          <c:y val="0.20998020910787513"/>
          <c:w val="0.76640672290576617"/>
          <c:h val="0.765543979721343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DB-41A4-9603-80A58B2F651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DB-41A4-9603-80A58B2F65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'adm, des e saldo'!$B$1:$D$1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'adm, des e saldo'!$B$2:$D$2</c:f>
              <c:numCache>
                <c:formatCode>#,##0</c:formatCode>
                <c:ptCount val="3"/>
                <c:pt idx="0">
                  <c:v>2582</c:v>
                </c:pt>
                <c:pt idx="1">
                  <c:v>2279</c:v>
                </c:pt>
                <c:pt idx="2" formatCode="General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DB-41A4-9603-80A58B2F65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2721903"/>
        <c:axId val="1252722319"/>
      </c:barChart>
      <c:catAx>
        <c:axId val="12527219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2722319"/>
        <c:crosses val="autoZero"/>
        <c:auto val="1"/>
        <c:lblAlgn val="ctr"/>
        <c:lblOffset val="100"/>
        <c:noMultiLvlLbl val="0"/>
      </c:catAx>
      <c:valAx>
        <c:axId val="1252722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252721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872320"/>
        <c:axId val="138873856"/>
      </c:barChart>
      <c:catAx>
        <c:axId val="13887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73856"/>
        <c:crosses val="autoZero"/>
        <c:auto val="1"/>
        <c:lblAlgn val="ctr"/>
        <c:lblOffset val="100"/>
        <c:noMultiLvlLbl val="0"/>
      </c:catAx>
      <c:valAx>
        <c:axId val="13887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7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/>
              <a:t>Movimentação do emprego formal celetista por setor da atividade econômica, admissões, desligamentos e saldo, Pelotas, fevereiro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966007871764242E-2"/>
          <c:y val="0.24349049435247253"/>
          <c:w val="0.7794726113376782"/>
          <c:h val="0.66184048740484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Setorial!$C$1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756020292035854E-2"/>
                  <c:y val="-2.2225403391071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51-4613-B242-04D01A2824AE}"/>
                </c:ext>
              </c:extLst>
            </c:dLbl>
            <c:dLbl>
              <c:idx val="1"/>
              <c:layout>
                <c:manualLayout>
                  <c:x val="-1.0536121752215121E-2"/>
                  <c:y val="-4.0005726103928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51-4613-B242-04D01A2824AE}"/>
                </c:ext>
              </c:extLst>
            </c:dLbl>
            <c:dLbl>
              <c:idx val="2"/>
              <c:layout>
                <c:manualLayout>
                  <c:x val="3.5120405840717499E-3"/>
                  <c:y val="-9.33466942425005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51-4613-B242-04D01A2824AE}"/>
                </c:ext>
              </c:extLst>
            </c:dLbl>
            <c:dLbl>
              <c:idx val="3"/>
              <c:layout>
                <c:manualLayout>
                  <c:x val="-4.2144487008860483E-2"/>
                  <c:y val="-5.3340968138571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51-4613-B242-04D01A2824AE}"/>
                </c:ext>
              </c:extLst>
            </c:dLbl>
            <c:dLbl>
              <c:idx val="4"/>
              <c:layout>
                <c:manualLayout>
                  <c:x val="-5.9704689929219019E-2"/>
                  <c:y val="-6.6676210173214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51-4613-B242-04D01A28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Setorial!$B$2:$B$6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General</c:formatCode>
                <c:ptCount val="5"/>
                <c:pt idx="0">
                  <c:v>28</c:v>
                </c:pt>
                <c:pt idx="1">
                  <c:v>359</c:v>
                </c:pt>
                <c:pt idx="2">
                  <c:v>418</c:v>
                </c:pt>
                <c:pt idx="3">
                  <c:v>702</c:v>
                </c:pt>
                <c:pt idx="4">
                  <c:v>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51-4613-B242-04D01A2824AE}"/>
            </c:ext>
          </c:extLst>
        </c:ser>
        <c:ser>
          <c:idx val="1"/>
          <c:order val="1"/>
          <c:tx>
            <c:strRef>
              <c:f>Setorial!$D$1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5120405840717069E-3"/>
                  <c:y val="-0.128907339668214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51-4613-B242-04D01A2824AE}"/>
                </c:ext>
              </c:extLst>
            </c:dLbl>
            <c:dLbl>
              <c:idx val="1"/>
              <c:layout>
                <c:manualLayout>
                  <c:x val="3.2779045451335885E-2"/>
                  <c:y val="-3.778318576482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51-4613-B242-04D01A2824AE}"/>
                </c:ext>
              </c:extLst>
            </c:dLbl>
            <c:dLbl>
              <c:idx val="2"/>
              <c:layout>
                <c:manualLayout>
                  <c:x val="2.6925644477883086E-2"/>
                  <c:y val="-8.89016135642870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51-4613-B242-04D01A2824AE}"/>
                </c:ext>
              </c:extLst>
            </c:dLbl>
            <c:dLbl>
              <c:idx val="3"/>
              <c:layout>
                <c:manualLayout>
                  <c:x val="2.575496428319243E-2"/>
                  <c:y val="-3.55606454257144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51-4613-B242-04D01A2824AE}"/>
                </c:ext>
              </c:extLst>
            </c:dLbl>
            <c:dLbl>
              <c:idx val="4"/>
              <c:layout>
                <c:manualLayout>
                  <c:x val="3.7461766230098122E-2"/>
                  <c:y val="-6.6676210173214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51-4613-B242-04D01A28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Setorial!$B$2:$B$6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10</c:v>
                </c:pt>
                <c:pt idx="1">
                  <c:v>231</c:v>
                </c:pt>
                <c:pt idx="2">
                  <c:v>385</c:v>
                </c:pt>
                <c:pt idx="3">
                  <c:v>646</c:v>
                </c:pt>
                <c:pt idx="4">
                  <c:v>1007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51-4613-B242-04D01A2824AE}"/>
            </c:ext>
          </c:extLst>
        </c:ser>
        <c:ser>
          <c:idx val="2"/>
          <c:order val="2"/>
          <c:tx>
            <c:strRef>
              <c:f>Setorial!$E$1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048162336286828E-2"/>
                  <c:y val="-1.77803227128574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51-4613-B242-04D01A2824AE}"/>
                </c:ext>
              </c:extLst>
            </c:dLbl>
            <c:dLbl>
              <c:idx val="1"/>
              <c:layout>
                <c:manualLayout>
                  <c:x val="1.521884253097739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51-4613-B242-04D01A282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Setorial!$B$2:$B$6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Setorial!$E$2:$E$6</c:f>
              <c:numCache>
                <c:formatCode>General</c:formatCode>
                <c:ptCount val="5"/>
                <c:pt idx="0">
                  <c:v>18</c:v>
                </c:pt>
                <c:pt idx="1">
                  <c:v>128</c:v>
                </c:pt>
                <c:pt idx="2">
                  <c:v>33</c:v>
                </c:pt>
                <c:pt idx="3">
                  <c:v>56</c:v>
                </c:pt>
                <c:pt idx="4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51-4613-B242-04D01A2824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1414288"/>
        <c:axId val="2139362672"/>
      </c:barChart>
      <c:catAx>
        <c:axId val="21014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39362672"/>
        <c:crosses val="autoZero"/>
        <c:auto val="1"/>
        <c:lblAlgn val="ctr"/>
        <c:lblOffset val="100"/>
        <c:noMultiLvlLbl val="0"/>
      </c:catAx>
      <c:valAx>
        <c:axId val="213936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0141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i="0" dirty="0" err="1"/>
              <a:t>Movimentação</a:t>
            </a:r>
            <a:r>
              <a:rPr lang="en-US" sz="2000" b="1" i="0" dirty="0"/>
              <a:t> do </a:t>
            </a:r>
            <a:r>
              <a:rPr lang="en-US" sz="2000" b="1" i="0" dirty="0" err="1"/>
              <a:t>emprego</a:t>
            </a:r>
            <a:r>
              <a:rPr lang="en-US" sz="2000" b="1" i="0" dirty="0"/>
              <a:t> formal </a:t>
            </a:r>
            <a:r>
              <a:rPr lang="en-US" sz="2000" b="1" i="0" dirty="0" err="1"/>
              <a:t>celetista</a:t>
            </a:r>
            <a:r>
              <a:rPr lang="en-US" sz="2000" b="1" i="0" dirty="0"/>
              <a:t> </a:t>
            </a:r>
            <a:r>
              <a:rPr lang="en-US" sz="2000" b="1" i="0" dirty="0" err="1"/>
              <a:t>por</a:t>
            </a:r>
            <a:r>
              <a:rPr lang="en-US" sz="2000" b="1" i="0" dirty="0"/>
              <a:t> </a:t>
            </a:r>
            <a:r>
              <a:rPr lang="en-US" sz="2000" b="1" i="0" dirty="0" err="1"/>
              <a:t>setor</a:t>
            </a:r>
            <a:r>
              <a:rPr lang="en-US" sz="2000" b="1" i="0" dirty="0"/>
              <a:t> da </a:t>
            </a:r>
            <a:r>
              <a:rPr lang="en-US" sz="2000" b="1" i="0" dirty="0" err="1"/>
              <a:t>atividade</a:t>
            </a:r>
            <a:r>
              <a:rPr lang="en-US" sz="2000" b="1" i="0" dirty="0"/>
              <a:t> </a:t>
            </a:r>
            <a:r>
              <a:rPr lang="en-US" sz="2000" b="1" i="0" dirty="0" err="1"/>
              <a:t>econômica</a:t>
            </a:r>
            <a:r>
              <a:rPr lang="en-US" sz="2000" b="1" i="0" dirty="0"/>
              <a:t>, </a:t>
            </a:r>
            <a:r>
              <a:rPr lang="en-US" sz="2000" b="1" i="0" dirty="0" err="1"/>
              <a:t>admissões</a:t>
            </a:r>
            <a:r>
              <a:rPr lang="en-US" sz="2000" b="1" i="0" dirty="0"/>
              <a:t>, </a:t>
            </a:r>
            <a:r>
              <a:rPr lang="en-US" sz="2000" b="1" i="0" dirty="0" err="1"/>
              <a:t>desligamentos</a:t>
            </a:r>
            <a:r>
              <a:rPr lang="en-US" sz="2000" b="1" i="0" dirty="0"/>
              <a:t> e </a:t>
            </a:r>
            <a:r>
              <a:rPr lang="en-US" sz="2000" b="1" i="0" dirty="0" err="1"/>
              <a:t>saldo</a:t>
            </a:r>
            <a:r>
              <a:rPr lang="en-US" sz="2000" b="1" i="0" dirty="0"/>
              <a:t>, Pelotas, </a:t>
            </a:r>
            <a:r>
              <a:rPr lang="en-US" sz="2000" b="1" i="0" dirty="0" err="1"/>
              <a:t>acumulado</a:t>
            </a:r>
            <a:r>
              <a:rPr lang="en-US" sz="2000" b="1" i="0" dirty="0"/>
              <a:t> do </a:t>
            </a:r>
            <a:r>
              <a:rPr lang="en-US" sz="2000" b="1" i="0" dirty="0" err="1"/>
              <a:t>ano</a:t>
            </a:r>
            <a:r>
              <a:rPr lang="en-US" sz="2000" b="1" i="0" dirty="0"/>
              <a:t>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057911995718439E-2"/>
          <c:y val="0.19790435986726659"/>
          <c:w val="0.78276724928582808"/>
          <c:h val="0.70890317152357785"/>
        </c:manualLayout>
      </c:layout>
      <c:barChart>
        <c:barDir val="col"/>
        <c:grouping val="clustered"/>
        <c:varyColors val="0"/>
        <c:ser>
          <c:idx val="0"/>
          <c:order val="0"/>
          <c:tx>
            <c:v> Admissões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873044467159894E-2"/>
                  <c:y val="-1.09393772445103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CC-488C-BBC8-EA6F5D487D66}"/>
                </c:ext>
              </c:extLst>
            </c:dLbl>
            <c:dLbl>
              <c:idx val="1"/>
              <c:layout>
                <c:manualLayout>
                  <c:x val="-2.9746088934319809E-2"/>
                  <c:y val="-5.90726371203562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CC-488C-BBC8-EA6F5D487D66}"/>
                </c:ext>
              </c:extLst>
            </c:dLbl>
            <c:dLbl>
              <c:idx val="2"/>
              <c:layout>
                <c:manualLayout>
                  <c:x val="-3.6610570996085938E-2"/>
                  <c:y val="-4.5945384426943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CC-488C-BBC8-EA6F5D487D66}"/>
                </c:ext>
              </c:extLst>
            </c:dLbl>
            <c:dLbl>
              <c:idx val="3"/>
              <c:layout>
                <c:manualLayout>
                  <c:x val="2.2881606872553685E-3"/>
                  <c:y val="-7.8763516160475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CC-488C-BBC8-EA6F5D487D66}"/>
                </c:ext>
              </c:extLst>
            </c:dLbl>
            <c:dLbl>
              <c:idx val="4"/>
              <c:layout>
                <c:manualLayout>
                  <c:x val="-5.8348097525011897E-2"/>
                  <c:y val="-6.56362634670624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CC-488C-BBC8-EA6F5D487D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Agropecuária </c:v>
              </c:pt>
              <c:pt idx="1">
                <c:v>Comércio</c:v>
              </c:pt>
              <c:pt idx="2">
                <c:v>Construção</c:v>
              </c:pt>
              <c:pt idx="3">
                <c:v>Indústria </c:v>
              </c:pt>
              <c:pt idx="4">
                <c:v>Serviços</c:v>
              </c:pt>
            </c:strLit>
          </c:cat>
          <c:val>
            <c:numLit>
              <c:formatCode>General</c:formatCode>
              <c:ptCount val="5"/>
              <c:pt idx="0">
                <c:v>47</c:v>
              </c:pt>
              <c:pt idx="1">
                <c:v>1343</c:v>
              </c:pt>
              <c:pt idx="2">
                <c:v>818</c:v>
              </c:pt>
              <c:pt idx="3">
                <c:v>619</c:v>
              </c:pt>
              <c:pt idx="4">
                <c:v>2037</c:v>
              </c:pt>
            </c:numLit>
          </c:val>
          <c:extLst>
            <c:ext xmlns:c16="http://schemas.microsoft.com/office/drawing/2014/chart" uri="{C3380CC4-5D6E-409C-BE32-E72D297353CC}">
              <c16:uniqueId val="{00000000-6DCC-488C-BBC8-EA6F5D487D66}"/>
            </c:ext>
          </c:extLst>
        </c:ser>
        <c:ser>
          <c:idx val="1"/>
          <c:order val="1"/>
          <c:tx>
            <c:v> Desligamentos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78241389159646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CC-488C-BBC8-EA6F5D487D66}"/>
                </c:ext>
              </c:extLst>
            </c:dLbl>
            <c:dLbl>
              <c:idx val="1"/>
              <c:layout>
                <c:manualLayout>
                  <c:x val="3.4322410308830528E-2"/>
                  <c:y val="-4.813325987584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CC-488C-BBC8-EA6F5D487D66}"/>
                </c:ext>
              </c:extLst>
            </c:dLbl>
            <c:dLbl>
              <c:idx val="2"/>
              <c:layout>
                <c:manualLayout>
                  <c:x val="1.3728964123532127E-2"/>
                  <c:y val="-3.2818131733531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CC-488C-BBC8-EA6F5D487D66}"/>
                </c:ext>
              </c:extLst>
            </c:dLbl>
            <c:dLbl>
              <c:idx val="3"/>
              <c:layout>
                <c:manualLayout>
                  <c:x val="4.5763213745107369E-2"/>
                  <c:y val="-1.96908790401188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CC-488C-BBC8-EA6F5D487D66}"/>
                </c:ext>
              </c:extLst>
            </c:dLbl>
            <c:dLbl>
              <c:idx val="4"/>
              <c:layout>
                <c:manualLayout>
                  <c:x val="4.2330972714224147E-2"/>
                  <c:y val="-2.18787544890208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CC-488C-BBC8-EA6F5D487D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Agropecuária </c:v>
              </c:pt>
              <c:pt idx="1">
                <c:v>Comércio</c:v>
              </c:pt>
              <c:pt idx="2">
                <c:v>Construção</c:v>
              </c:pt>
              <c:pt idx="3">
                <c:v>Indústria </c:v>
              </c:pt>
              <c:pt idx="4">
                <c:v>Serviços</c:v>
              </c:pt>
            </c:strLit>
          </c:cat>
          <c:val>
            <c:numLit>
              <c:formatCode>General</c:formatCode>
              <c:ptCount val="5"/>
              <c:pt idx="0">
                <c:v>24</c:v>
              </c:pt>
              <c:pt idx="1">
                <c:v>1548</c:v>
              </c:pt>
              <c:pt idx="2">
                <c:v>730</c:v>
              </c:pt>
              <c:pt idx="3">
                <c:v>661</c:v>
              </c:pt>
              <c:pt idx="4">
                <c:v>1897</c:v>
              </c:pt>
            </c:numLit>
          </c:val>
          <c:extLst>
            <c:ext xmlns:c16="http://schemas.microsoft.com/office/drawing/2014/chart" uri="{C3380CC4-5D6E-409C-BE32-E72D297353CC}">
              <c16:uniqueId val="{00000001-6DCC-488C-BBC8-EA6F5D487D66}"/>
            </c:ext>
          </c:extLst>
        </c:ser>
        <c:ser>
          <c:idx val="2"/>
          <c:order val="2"/>
          <c:tx>
            <c:v> Saldo</c:v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9746088934319768E-2"/>
                  <c:y val="-2.18787544890209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CC-488C-BBC8-EA6F5D487D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71F0740-E4C7-4E5C-920D-30710E7445B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CC-488C-BBC8-EA6F5D487D6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F8DD78A-560A-4C20-B9E8-AA636FB2236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DCC-488C-BBC8-EA6F5D487D66}"/>
                </c:ext>
              </c:extLst>
            </c:dLbl>
            <c:dLbl>
              <c:idx val="4"/>
              <c:layout>
                <c:manualLayout>
                  <c:x val="1.4873044467159894E-2"/>
                  <c:y val="-3.28181317335313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DCC-488C-BBC8-EA6F5D487D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Agropecuária </c:v>
              </c:pt>
              <c:pt idx="1">
                <c:v>Comércio</c:v>
              </c:pt>
              <c:pt idx="2">
                <c:v>Construção</c:v>
              </c:pt>
              <c:pt idx="3">
                <c:v>Indústria </c:v>
              </c:pt>
              <c:pt idx="4">
                <c:v>Serviços</c:v>
              </c:pt>
            </c:strLit>
          </c:cat>
          <c:val>
            <c:numLit>
              <c:formatCode>General</c:formatCode>
              <c:ptCount val="5"/>
              <c:pt idx="0">
                <c:v>23</c:v>
              </c:pt>
              <c:pt idx="1">
                <c:v>-205</c:v>
              </c:pt>
              <c:pt idx="2">
                <c:v>88</c:v>
              </c:pt>
              <c:pt idx="3">
                <c:v>-42</c:v>
              </c:pt>
              <c:pt idx="4">
                <c:v>140</c:v>
              </c:pt>
            </c:numLit>
          </c:val>
          <c:extLst>
            <c:ext xmlns:c16="http://schemas.microsoft.com/office/drawing/2014/chart" uri="{C3380CC4-5D6E-409C-BE32-E72D297353CC}">
              <c16:uniqueId val="{00000002-6DCC-488C-BBC8-EA6F5D487D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0407104"/>
        <c:axId val="1397540464"/>
      </c:barChart>
      <c:catAx>
        <c:axId val="133040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397540464"/>
        <c:crosses val="autoZero"/>
        <c:auto val="1"/>
        <c:lblAlgn val="ctr"/>
        <c:lblOffset val="100"/>
        <c:noMultiLvlLbl val="0"/>
      </c:catAx>
      <c:valAx>
        <c:axId val="139754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3304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dados fev. 23 Pelotas.xlsx]Planilha3!Tabela dinâmica8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/>
              <a:t>Movimentação do emprego formal celetista por setor da atividade econômica, admissões, desligamentos e saldo, Pelotas, período de doze meses</a:t>
            </a:r>
          </a:p>
        </c:rich>
      </c:tx>
      <c:layout>
        <c:manualLayout>
          <c:xMode val="edge"/>
          <c:yMode val="edge"/>
          <c:x val="0.11034726048604782"/>
          <c:y val="2.5915082261109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10137782537206E-2"/>
          <c:y val="0.27288366318913221"/>
          <c:w val="0.77835401809759874"/>
          <c:h val="0.63149324335193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Planilha3!$B$3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8494055963086155E-2"/>
                  <c:y val="-1.7959512964876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810-4660-ABF6-A88992C9A7AC}"/>
                </c:ext>
              </c:extLst>
            </c:dLbl>
            <c:dLbl>
              <c:idx val="1"/>
              <c:layout>
                <c:manualLayout>
                  <c:x val="-5.0858653898486948E-2"/>
                  <c:y val="-2.4694330326705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10-4660-ABF6-A88992C9A7AC}"/>
                </c:ext>
              </c:extLst>
            </c:dLbl>
            <c:dLbl>
              <c:idx val="2"/>
              <c:layout>
                <c:manualLayout>
                  <c:x val="-3.3520476433093659E-2"/>
                  <c:y val="-2.6939269447315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10-4660-ABF6-A88992C9A7AC}"/>
                </c:ext>
              </c:extLst>
            </c:dLbl>
            <c:dLbl>
              <c:idx val="3"/>
              <c:layout>
                <c:manualLayout>
                  <c:x val="0"/>
                  <c:y val="-0.101022260427432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10-4660-ABF6-A88992C9A7AC}"/>
                </c:ext>
              </c:extLst>
            </c:dLbl>
            <c:dLbl>
              <c:idx val="4"/>
              <c:layout>
                <c:manualLayout>
                  <c:x val="-6.5885074368494431E-2"/>
                  <c:y val="8.979756482438436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12.888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810-4660-ABF6-A88992C9A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Planilha3!$B$4:$B$9</c:f>
              <c:numCache>
                <c:formatCode>General</c:formatCode>
                <c:ptCount val="5"/>
                <c:pt idx="0">
                  <c:v>234</c:v>
                </c:pt>
                <c:pt idx="1">
                  <c:v>9950</c:v>
                </c:pt>
                <c:pt idx="2">
                  <c:v>4942</c:v>
                </c:pt>
                <c:pt idx="3">
                  <c:v>4970</c:v>
                </c:pt>
                <c:pt idx="4">
                  <c:v>12888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0-4660-ABF6-A88992C9A7AC}"/>
            </c:ext>
          </c:extLst>
        </c:ser>
        <c:ser>
          <c:idx val="1"/>
          <c:order val="1"/>
          <c:tx>
            <c:strRef>
              <c:f>Planilha3!$C$3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467635493078654E-3"/>
                  <c:y val="-0.101022260427432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810-4660-ABF6-A88992C9A7AC}"/>
                </c:ext>
              </c:extLst>
            </c:dLbl>
            <c:dLbl>
              <c:idx val="1"/>
              <c:layout>
                <c:manualLayout>
                  <c:x val="6.2417438875415732E-2"/>
                  <c:y val="-3.1429147688534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10-4660-ABF6-A88992C9A7AC}"/>
                </c:ext>
              </c:extLst>
            </c:dLbl>
            <c:dLbl>
              <c:idx val="2"/>
              <c:layout>
                <c:manualLayout>
                  <c:x val="2.1961691456164896E-2"/>
                  <c:y val="-6.73481736182885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10-4660-ABF6-A88992C9A7AC}"/>
                </c:ext>
              </c:extLst>
            </c:dLbl>
            <c:dLbl>
              <c:idx val="3"/>
              <c:layout>
                <c:manualLayout>
                  <c:x val="3.0052840940015004E-2"/>
                  <c:y val="-4.48987824121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10-4660-ABF6-A88992C9A7AC}"/>
                </c:ext>
              </c:extLst>
            </c:dLbl>
            <c:dLbl>
              <c:idx val="4"/>
              <c:layout>
                <c:manualLayout>
                  <c:x val="5.0858653898487011E-2"/>
                  <c:y val="-1.79595129648769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11.337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810-4660-ABF6-A88992C9A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Planilha3!$C$4:$C$9</c:f>
              <c:numCache>
                <c:formatCode>General</c:formatCode>
                <c:ptCount val="5"/>
                <c:pt idx="0">
                  <c:v>189</c:v>
                </c:pt>
                <c:pt idx="1">
                  <c:v>9563</c:v>
                </c:pt>
                <c:pt idx="2">
                  <c:v>4514</c:v>
                </c:pt>
                <c:pt idx="3">
                  <c:v>4845</c:v>
                </c:pt>
                <c:pt idx="4">
                  <c:v>11337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10-4660-ABF6-A88992C9A7AC}"/>
            </c:ext>
          </c:extLst>
        </c:ser>
        <c:ser>
          <c:idx val="2"/>
          <c:order val="2"/>
          <c:tx>
            <c:strRef>
              <c:f>Planilha3!$D$3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02642047000748E-2"/>
                  <c:y val="-6.73481736182885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810-4660-ABF6-A88992C9A7AC}"/>
                </c:ext>
              </c:extLst>
            </c:dLbl>
            <c:dLbl>
              <c:idx val="1"/>
              <c:layout>
                <c:manualLayout>
                  <c:x val="1.6182298967700386E-2"/>
                  <c:y val="-2.9184208567925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10-4660-ABF6-A88992C9A7AC}"/>
                </c:ext>
              </c:extLst>
            </c:dLbl>
            <c:dLbl>
              <c:idx val="2"/>
              <c:layout>
                <c:manualLayout>
                  <c:x val="5.7793924884644238E-3"/>
                  <c:y val="-2.2449391206096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0-4660-ABF6-A88992C9A7AC}"/>
                </c:ext>
              </c:extLst>
            </c:dLbl>
            <c:dLbl>
              <c:idx val="3"/>
              <c:layout>
                <c:manualLayout>
                  <c:x val="2.3117569953857608E-2"/>
                  <c:y val="-2.9184208567925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10-4660-ABF6-A88992C9A7AC}"/>
                </c:ext>
              </c:extLst>
            </c:dLbl>
            <c:dLbl>
              <c:idx val="4"/>
              <c:layout>
                <c:manualLayout>
                  <c:x val="2.1961691456164639E-2"/>
                  <c:y val="-2.9184208567925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810-4660-ABF6-A88992C9A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Planilha3!$D$4:$D$9</c:f>
              <c:numCache>
                <c:formatCode>General</c:formatCode>
                <c:ptCount val="5"/>
                <c:pt idx="0">
                  <c:v>45</c:v>
                </c:pt>
                <c:pt idx="1">
                  <c:v>387</c:v>
                </c:pt>
                <c:pt idx="2">
                  <c:v>428</c:v>
                </c:pt>
                <c:pt idx="3">
                  <c:v>125</c:v>
                </c:pt>
                <c:pt idx="4">
                  <c:v>1561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10-4660-ABF6-A88992C9A7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0366592"/>
        <c:axId val="1558665648"/>
      </c:barChart>
      <c:catAx>
        <c:axId val="133036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58665648"/>
        <c:crosses val="autoZero"/>
        <c:auto val="1"/>
        <c:lblAlgn val="ctr"/>
        <c:lblOffset val="100"/>
        <c:noMultiLvlLbl val="0"/>
      </c:catAx>
      <c:valAx>
        <c:axId val="155866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33036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acumulado do ano de 2023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4193670502725622E-2"/>
          <c:y val="0.24514838945664716"/>
          <c:w val="0.75720500832828586"/>
          <c:h val="0.730237203944366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5D-4126-AED4-E12382883F7C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5D-4126-AED4-E12382883F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ANO'!$B$11:$D$11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 </c:v>
                </c:pt>
              </c:strCache>
            </c:strRef>
          </c:cat>
          <c:val>
            <c:numRef>
              <c:f>'ACUMULADO DO ANO'!$B$12:$D$12</c:f>
              <c:numCache>
                <c:formatCode>#,##0</c:formatCode>
                <c:ptCount val="3"/>
                <c:pt idx="0">
                  <c:v>4864</c:v>
                </c:pt>
                <c:pt idx="1">
                  <c:v>4860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5D-4126-AED4-E12382883F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8674927"/>
        <c:axId val="1148675343"/>
      </c:barChart>
      <c:catAx>
        <c:axId val="11486749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8675343"/>
        <c:crosses val="autoZero"/>
        <c:auto val="1"/>
        <c:lblAlgn val="ctr"/>
        <c:lblOffset val="100"/>
        <c:noMultiLvlLbl val="0"/>
      </c:catAx>
      <c:valAx>
        <c:axId val="1148675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48674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Movimentação do emprego formal celetista, admissões, desligamentos e saldo,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74723188062E-2"/>
          <c:y val="0.22411695717835467"/>
          <c:w val="0.75751343394467685"/>
          <c:h val="0.751073879805021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03-48BA-9925-B034D57A81B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03-48BA-9925-B034D57A81BC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03-48BA-9925-B034D57A81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'período de doze meses'!$B$18:$D$18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'período de doze meses'!$B$19:$D$19</c:f>
              <c:numCache>
                <c:formatCode>#,##0</c:formatCode>
                <c:ptCount val="3"/>
                <c:pt idx="0">
                  <c:v>32994</c:v>
                </c:pt>
                <c:pt idx="1">
                  <c:v>30448</c:v>
                </c:pt>
                <c:pt idx="2">
                  <c:v>2546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03-48BA-9925-B034D57A8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8479071"/>
        <c:axId val="1483682655"/>
      </c:barChart>
      <c:catAx>
        <c:axId val="15384790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3682655"/>
        <c:crosses val="autoZero"/>
        <c:auto val="1"/>
        <c:lblAlgn val="ctr"/>
        <c:lblOffset val="100"/>
        <c:noMultiLvlLbl val="0"/>
      </c:catAx>
      <c:valAx>
        <c:axId val="1483682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479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saldos do emprego formal celetista, Pelotas, fevereiro de 2022 a fevereiro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012280642008848E-2"/>
          <c:y val="0.21338479801188345"/>
          <c:w val="0.94861106996521682"/>
          <c:h val="0.61825671241265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meses'!$B$26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B8-4F0C-ABE0-81AC4E2BCA92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B8-4F0C-ABE0-81AC4E2BCA92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D68A3747-12AE-43A0-831B-425FC207520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DB8-4F0C-ABE0-81AC4E2BCA9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A3D3792-70B1-4F8B-8CA1-64210874DD8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DB8-4F0C-ABE0-81AC4E2BCA9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DB8-4F0C-ABE0-81AC4E2BCA9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C96837B8-6F9A-4AB4-AFFA-FD9C26EBB7F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B8-4F0C-ABE0-81AC4E2BC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'período de doze meses'!$A$27:$A$39</c:f>
              <c:numCache>
                <c:formatCode>mmm\-yy</c:formatCode>
                <c:ptCount val="13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</c:numCache>
            </c:numRef>
          </c:cat>
          <c:val>
            <c:numRef>
              <c:f>'período de doze meses'!$B$27:$B$39</c:f>
              <c:numCache>
                <c:formatCode>General</c:formatCode>
                <c:ptCount val="13"/>
                <c:pt idx="0">
                  <c:v>414</c:v>
                </c:pt>
                <c:pt idx="1">
                  <c:v>523</c:v>
                </c:pt>
                <c:pt idx="2">
                  <c:v>195</c:v>
                </c:pt>
                <c:pt idx="3">
                  <c:v>-72</c:v>
                </c:pt>
                <c:pt idx="4">
                  <c:v>309</c:v>
                </c:pt>
                <c:pt idx="5">
                  <c:v>-2</c:v>
                </c:pt>
                <c:pt idx="6">
                  <c:v>184</c:v>
                </c:pt>
                <c:pt idx="7">
                  <c:v>389</c:v>
                </c:pt>
                <c:pt idx="8">
                  <c:v>357</c:v>
                </c:pt>
                <c:pt idx="9" formatCode="#,##0">
                  <c:v>1697</c:v>
                </c:pt>
                <c:pt idx="10" formatCode="#,##0">
                  <c:v>-1452</c:v>
                </c:pt>
                <c:pt idx="11">
                  <c:v>-299</c:v>
                </c:pt>
                <c:pt idx="12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B8-4F0C-ABE0-81AC4E2BCA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9352671"/>
        <c:axId val="1259353503"/>
      </c:barChart>
      <c:dateAx>
        <c:axId val="1259352671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259353503"/>
        <c:crosses val="autoZero"/>
        <c:auto val="1"/>
        <c:lblOffset val="100"/>
        <c:baseTimeUnit val="months"/>
      </c:dateAx>
      <c:valAx>
        <c:axId val="125935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9352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chemeClr val="tx1"/>
                </a:solidFill>
                <a:latin typeface="Rockwell" panose="02060603020205020403" pitchFamily="18" charset="0"/>
              </a:rPr>
              <a:t>Evolução mensal dos estoques de emprego formal celetista,</a:t>
            </a:r>
            <a:r>
              <a:rPr lang="pt-BR" sz="2400" b="1" baseline="0" dirty="0">
                <a:solidFill>
                  <a:schemeClr val="tx1"/>
                </a:solidFill>
                <a:latin typeface="Rockwell" panose="02060603020205020403" pitchFamily="18" charset="0"/>
              </a:rPr>
              <a:t> Pelotas, fevereiro de 2022 a fevereiro de 2023</a:t>
            </a:r>
            <a:endParaRPr lang="pt-BR" sz="2400" b="1" dirty="0">
              <a:solidFill>
                <a:schemeClr val="tx1"/>
              </a:solidFill>
              <a:latin typeface="Rockwell" panose="02060603020205020403" pitchFamily="18" charset="0"/>
            </a:endParaRPr>
          </a:p>
        </c:rich>
      </c:tx>
      <c:layout>
        <c:manualLayout>
          <c:xMode val="edge"/>
          <c:yMode val="edge"/>
          <c:x val="0.12778024106210026"/>
          <c:y val="4.1666829505900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6620444677896264E-2"/>
          <c:y val="0.22619336501237366"/>
          <c:w val="0.94053296167411438"/>
          <c:h val="0.61073159061069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meses'!$P$1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A2-4EEC-9730-58EDEBCAF471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A2-4EEC-9730-58EDEBCAF471}"/>
              </c:ext>
            </c:extLst>
          </c:dPt>
          <c:dLbls>
            <c:dLbl>
              <c:idx val="1"/>
              <c:layout>
                <c:manualLayout>
                  <c:x val="0"/>
                  <c:y val="-9.53579386849136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A2-4EEC-9730-58EDEBCAF471}"/>
                </c:ext>
              </c:extLst>
            </c:dLbl>
            <c:dLbl>
              <c:idx val="3"/>
              <c:layout>
                <c:manualLayout>
                  <c:x val="7.0072328989032855E-3"/>
                  <c:y val="-0.132200778631357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A2-4EEC-9730-58EDEBCAF471}"/>
                </c:ext>
              </c:extLst>
            </c:dLbl>
            <c:dLbl>
              <c:idx val="5"/>
              <c:layout>
                <c:manualLayout>
                  <c:x val="-8.1751050487205851E-3"/>
                  <c:y val="-0.160374715060991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A2-4EEC-9730-58EDEBCAF471}"/>
                </c:ext>
              </c:extLst>
            </c:dLbl>
            <c:dLbl>
              <c:idx val="7"/>
              <c:layout>
                <c:manualLayout>
                  <c:x val="-5.839360749086071E-3"/>
                  <c:y val="-0.127866326872952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A2-4EEC-9730-58EDEBCAF471}"/>
                </c:ext>
              </c:extLst>
            </c:dLbl>
            <c:dLbl>
              <c:idx val="9"/>
              <c:layout>
                <c:manualLayout>
                  <c:x val="-2.6861059445796014E-2"/>
                  <c:y val="-4.33445175840516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A2-4EEC-9730-58EDEBCAF471}"/>
                </c:ext>
              </c:extLst>
            </c:dLbl>
            <c:dLbl>
              <c:idx val="11"/>
              <c:layout>
                <c:manualLayout>
                  <c:x val="4.6714885992686856E-3"/>
                  <c:y val="-0.149538585664978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A2-4EEC-9730-58EDEBCAF471}"/>
                </c:ext>
              </c:extLst>
            </c:dLbl>
            <c:dLbl>
              <c:idx val="12"/>
              <c:layout>
                <c:manualLayout>
                  <c:x val="0"/>
                  <c:y val="-1.5170581154418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A2-4EEC-9730-58EDEBCAF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'período de doze meses'!$O$2:$O$14</c:f>
              <c:numCache>
                <c:formatCode>mmm\-yy</c:formatCode>
                <c:ptCount val="13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</c:numCache>
            </c:numRef>
          </c:cat>
          <c:val>
            <c:numRef>
              <c:f>'período de doze meses'!$P$2:$P$14</c:f>
              <c:numCache>
                <c:formatCode>#,##0</c:formatCode>
                <c:ptCount val="13"/>
                <c:pt idx="0">
                  <c:v>60011</c:v>
                </c:pt>
                <c:pt idx="1">
                  <c:v>60534</c:v>
                </c:pt>
                <c:pt idx="2">
                  <c:v>60729</c:v>
                </c:pt>
                <c:pt idx="3">
                  <c:v>60657</c:v>
                </c:pt>
                <c:pt idx="4">
                  <c:v>60966</c:v>
                </c:pt>
                <c:pt idx="5">
                  <c:v>60964</c:v>
                </c:pt>
                <c:pt idx="6">
                  <c:v>61148</c:v>
                </c:pt>
                <c:pt idx="7">
                  <c:v>61537</c:v>
                </c:pt>
                <c:pt idx="8">
                  <c:v>61894</c:v>
                </c:pt>
                <c:pt idx="9">
                  <c:v>63591</c:v>
                </c:pt>
                <c:pt idx="10">
                  <c:v>62139</c:v>
                </c:pt>
                <c:pt idx="11">
                  <c:v>61840</c:v>
                </c:pt>
                <c:pt idx="12">
                  <c:v>62143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A2-4EEC-9730-58EDEBCAF4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4491791"/>
        <c:axId val="743142575"/>
      </c:barChart>
      <c:dateAx>
        <c:axId val="1364491791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43142575"/>
        <c:crosses val="autoZero"/>
        <c:auto val="1"/>
        <c:lblOffset val="100"/>
        <c:baseTimeUnit val="months"/>
      </c:dateAx>
      <c:valAx>
        <c:axId val="74314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449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81F81F4-80A0-B9A1-8008-6003690463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99A26E5-0C81-4F0F-66A6-1E6B5B6BFE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FA1147-F1A7-449A-9AD8-2E38D2A129AA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C88D6AFF-993C-29FC-974C-ECE7CAACCA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B59A1DE4-6F31-A7A3-F197-EA5A958C1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1A55FA-B2A5-3DAE-BDEE-F0CBCF80D2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3588DE-861B-C197-8BAB-76460AF5DB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8A8611-806A-4C2B-8D3C-4B716C3FCF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id="{3C679F05-0E05-04A8-5921-1A9EF2920D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id="{D3D20F58-8870-797C-1CDE-769A6717A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id="{B651DB95-CA7F-418E-2251-473273028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17307B-7064-4DA3-9DAC-E896EA2CDE2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1A44C0AB-98ED-AA16-9A4D-CBAD66358D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BAC1BF93-159A-E156-5043-F622CB6D9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D9036DC-8FEF-2D32-7739-B82AFFB96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35983D-4EEC-43EB-B350-E9943EAF462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id="{4B72F0C7-A8C0-1646-D98F-14B3B7109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id="{0F2C41C9-B2F0-1ED2-0767-74770D7C8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id="{04DC311B-25B2-48DE-AAEE-A07D879AB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0BE91C-7E9A-4D75-B9E1-86740F2F22C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52A5869A-FEC3-748F-43FF-4A8C86A7E5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FFDBB29A-4576-D550-B767-2E6B2B38A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7B4318E4-3E21-187A-F0BB-664E84ED82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93C136-DD5B-405C-B276-D3455E46681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id="{EAA65E25-4E00-C83A-F122-0F2438DE9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id="{D343DF26-A876-DA91-76E0-B9CC751D3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id="{F44A6B89-C1C6-E055-1221-94071E273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D0B84B-F9F5-4FB7-AB56-90C655A878D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id="{4E135606-4708-0A93-BCE8-7AB57DC39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id="{3B44154D-3D17-BB36-E894-BB51DC280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id="{0D99A47E-163D-240A-B18C-F809587D1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91AC25-6FC2-49C3-B0E8-7C4DE640CE5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id="{4D286EDD-BADD-AC9A-1E98-FE86CF3F30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id="{D504448B-ACBF-2C72-EC6D-E1FD35951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id="{75277064-B947-24A0-1170-C7D312321D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BFA4E5-ED8E-41A6-A0C8-978C3F3AD1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id="{1900ABB6-513D-B30C-E48E-E82C90E585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id="{B454D9FC-7107-7A30-988A-F2FA63111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id="{E1DD3AA5-E7FF-FAE6-CE2F-7D42A135F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5B384C-FCEF-42BD-B321-1673E6C157DD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id="{FDB19710-F817-B9A7-FC66-B3FB185E8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id="{71D8DA89-3C80-110C-74C8-2A6853233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239A4FFC-DF87-BE54-53D0-C12E7DE53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24720D-D30B-4371-BC09-854A9E14A17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155B7CA5-218B-22FF-BC9F-493C6E1F1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F9100534-FB7D-8642-7D26-07EFD5B31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A492A374-87F4-C7F5-B07F-59F088F1A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EDE6F7-66E1-47C5-A3EE-118E6E2E878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CBBDC4B4-230B-F934-CB72-AE4556783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519F8E39-260A-2951-84E0-E4C7E571E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FEC91CE6-EC0C-8499-EA37-17F5860BE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991D5A-0660-48BF-B7F9-765F7DB678E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7F8BDA23-5A13-36A8-8ADE-627A63C84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id="{48EE54BE-8A5B-A86C-CA27-B48E93A5F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8F81F3DB-EB9C-2930-CDB1-F1C1B738E8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A998AB-F471-49D1-88AF-957796D64F98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05B67D76-2662-33F4-4D8C-B4C3FC914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DCD60DE1-54CC-3073-A50F-C8406A54B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6FA40A15-EE3F-6A39-516F-FD33971EB9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5D226-1391-47B2-9B62-D5B32850225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id="{728903BD-FB1C-1505-8489-388E6FF55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id="{A0E111D5-CF03-494C-2546-3DBB59FA5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id="{15D49B24-2E5B-D05B-39EA-E6EE48839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A6B69D-C4A1-4FD3-B2D9-6CEA68DEF03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id="{78B4800B-3B82-C77D-67CA-753093BB3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id="{0D14DE38-D54E-16B1-6DAF-7EB6A96C2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id="{B191BB93-3D31-8AE6-CF66-8809E6049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521E24-B14C-4B66-84DC-9104603F08E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B3C8AC6-0A51-7000-A37D-301141B7FE6B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EF3874B-8A4E-0652-9641-1FBF04A164B5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B759799-F946-2C41-F2FB-61554C6B79F9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0F3995E1-BDAE-DD33-08E0-EA90B8A4A4AA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9D01BBC6-C3B1-BA99-52FD-83A896F3E9D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01DF176F-4310-37B3-6E3A-3A360DC70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5CECAED-7C65-9455-7D0F-4D0F8AA8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8F34-9BB2-41DC-88A9-64D27D9C19A0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632241F-BEEF-E850-9805-DB6E58EC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BCF22CF-F86A-5807-4671-065ABF96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100418F8-4B52-446B-B979-08525BF0DB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51503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8F65-21A1-85E9-813F-A7A9299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CD5F-DFFE-4F1F-BA57-97D779730857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60ADD-2043-B5EC-22AA-341ABD01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D2C86-E73B-B08E-7771-4091AAB1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B9004-5E4E-44FB-9D9C-D607DC961B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13578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CB130-C747-AF42-B3A4-AAF2C5B5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D982-F623-412B-813D-3CE0F990BB64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E2DE2-AD31-2CE7-5E61-73DD7BBC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7475D-9968-F3BE-6FBE-8819C8DC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A496-4B5B-416F-BA5A-10AFDF002C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08239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D385C-DEF6-B379-A417-3FA8162E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B073-1ED0-4C16-A0FD-B5EBE88673CD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D58B3-06E7-43F7-D7A3-369FBB0B8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5F964-E7E9-8055-130C-3D8688EF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B76E-B4FA-4B7E-BB84-A26CD62B67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74729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7A3A550-DBE8-4BD3-BC59-454B0E6FB171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1F15C0DE-29B0-9ED5-52D0-15CAE7498F21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EEDF4B06-3D57-6640-53F4-834D4A3ABADD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F4D195F7-BFEB-CB94-1525-B39E8E8E2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6EB6FF0-F273-12FD-1A4B-C63E035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82EA-E316-4595-80F8-048289877DDE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4A21C06-F3AB-F77F-49F7-DFE44D4C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9C5C3F1-28C5-FBAA-C229-FD2E2FF8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8F609FC6-F342-4722-86B0-2571D82AB5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4860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67ED88-A9D8-09FE-5247-7A5C5BD9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EBE5-0501-4C7A-8A40-437CEA6116DA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C5EEF1-BDFA-979C-63E8-56004A7E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E61C95-2304-6CE2-80F7-3E1F5D51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AC78-B10A-4FFE-957C-15CD9923DD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98722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3EE8268-B005-B7DA-B425-4F8B1FAD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D01C0-022B-4423-8376-0F0EDB85EC1C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20FDD3-3B93-AB7E-B5DA-155C49C6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07E430-2966-3075-BFB4-01006CDD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C60FF-5E25-43C0-B65A-EE37F9286C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78115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F3200C9-1345-3218-1485-4325B93B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0DC9-23BE-432A-9E7C-AB8A4AAA61AD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9F4E68-1657-3813-F53F-8B3BCCA3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61598E-7543-BB25-BAF1-17DC7503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059F-C7E7-477F-8491-4F6F457511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2417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18DB5E-83DB-9D93-F055-6E055B6D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CA64-E354-419D-9ECF-A6ECACD66740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6735F0D-298D-6D6D-3C85-5FBA0EFA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9D3C263-2F28-C2D7-8FEC-4AC6F4FF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D28E8-AE2B-4374-871C-3F137D490C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21265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C7D18F-490E-C27F-7070-DFE0F655072D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6F29B940-FDDC-64D3-32D9-FD24B3B36C9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0089D5AD-C180-3AB3-1A6E-570DB2668D36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F82ABF5C-CFC8-D7E7-D687-0A0A3C4DE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694B337-13F7-F091-8803-83A82527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AF70-B859-4267-8383-AB66405710F9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E93C687-54EA-035F-5D9C-AE88365E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79A7537-A40A-D5B4-E157-EAAF9AD4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1FF9-E144-4F50-A8BA-57889EFA9A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78709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8B8EBB4D-E3C7-51CA-A4BC-C637FEF88A57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0E451173-7AB6-7F9A-C8D4-AB8C91DCE17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50C76A5B-A55B-7ED2-9F2A-CFB7BBD5A1DB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CF38B1BC-B395-DA65-5C74-938B394A1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51BA0C1-F8B1-F155-721D-6CF254BE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1BE5-842D-44B6-9EBC-CCF8B45CCBAC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7E57E30-91CC-30F5-C597-8BA1EFD2F8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1FD8-1B3E-40A7-952A-5A13607DEF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95955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0F03C-BD82-2AE0-D365-8FEFC54C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C86C535-6590-02E0-94FB-314661BF9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5F13E-4528-D849-C94C-827271CC6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756B792-5800-4AB9-BF41-4237543A5945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8FECC-16A9-7B75-3EA0-A0929F4CA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id="{D138BF01-2FD2-D164-6EA3-87C04366F4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F36ABBE-6829-4132-FE1C-7BAC34E73B13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52D79FDB-778A-D5DF-DD8D-7C7AEAA92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48BD2-21BC-7CB4-66A1-932347F01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93517393-3734-4F18-A452-30326D3E02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65" r:id="rId2"/>
    <p:sldLayoutId id="2147484073" r:id="rId3"/>
    <p:sldLayoutId id="2147484066" r:id="rId4"/>
    <p:sldLayoutId id="2147484067" r:id="rId5"/>
    <p:sldLayoutId id="2147484068" r:id="rId6"/>
    <p:sldLayoutId id="2147484069" r:id="rId7"/>
    <p:sldLayoutId id="2147484074" r:id="rId8"/>
    <p:sldLayoutId id="2147484075" r:id="rId9"/>
    <p:sldLayoutId id="2147484070" r:id="rId10"/>
    <p:sldLayoutId id="2147484071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41427-003F-9743-1CD5-0C28946BF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02</a:t>
            </a:r>
            <a:br>
              <a:rPr lang="pt-BR" sz="5400" dirty="0"/>
            </a:br>
            <a:r>
              <a:rPr lang="pt-BR" sz="5400" dirty="0"/>
              <a:t>fevereiro DE 2023</a:t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7B2C32-D58A-33B9-3D7C-2E4EF5C2D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dirty="0"/>
              <a:t>Pelotas, outubro de 2023.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C5BB9-6DF1-015F-7B01-338BB31F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Fevereiro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264FA7-CA7F-F9B5-F0AF-3B72AF9C6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 no mês de fevereiro (+303 vínculos) foi puxado principalmente pelo setor da indústria (+128</a:t>
            </a:r>
            <a:r>
              <a:rPr lang="pt-BR" sz="3200" b="1" dirty="0"/>
              <a:t> </a:t>
            </a:r>
            <a:r>
              <a:rPr lang="pt-BR" sz="3200" dirty="0"/>
              <a:t>vínculos), seguido pelo setor de serviços (+68 vínculos), pelo comércio (+56 vínculos), pelo setor da construção (+33 vínculos) e pela agropecuária (+18 vínculos).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F683DA-3C6C-5E31-4910-F97ACCB217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10CDB6-94B6-9443-F3D3-3493DDAF54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B5DAC8A-2BD8-E6F6-EA09-7A38DA703207}"/>
              </a:ext>
            </a:extLst>
          </p:cNvPr>
          <p:cNvSpPr txBox="1"/>
          <p:nvPr/>
        </p:nvSpPr>
        <p:spPr>
          <a:xfrm>
            <a:off x="4249738" y="6321425"/>
            <a:ext cx="3692525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F98058C-DA54-9FC3-DE34-84039E502D85}"/>
              </a:ext>
            </a:extLst>
          </p:cNvPr>
          <p:cNvGraphicFramePr>
            <a:graphicFrameLocks/>
          </p:cNvGraphicFramePr>
          <p:nvPr/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AB2252B-79AD-D412-ECE3-9FF81F85A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728677"/>
              </p:ext>
            </p:extLst>
          </p:nvPr>
        </p:nvGraphicFramePr>
        <p:xfrm>
          <a:off x="650033" y="571907"/>
          <a:ext cx="10891934" cy="574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0DA9F-FE6B-8950-7A71-35B83A09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C6EAA3-E841-3173-B14D-D28C34998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(+4 vínculos) foi puxado principalmente pelo setor de serviços (+140 vínculos), seguido pelo setor da construção (+88 vínculos) e pela agropecuária (+23 vínculos). O setor do comércio (</a:t>
            </a:r>
            <a:r>
              <a:rPr lang="pt-BR" sz="3200" dirty="0">
                <a:solidFill>
                  <a:srgbClr val="FF0000"/>
                </a:solidFill>
              </a:rPr>
              <a:t>-205 </a:t>
            </a:r>
            <a:r>
              <a:rPr lang="pt-BR" sz="3200" dirty="0"/>
              <a:t>vínculos ) e o setor da indústria (</a:t>
            </a:r>
            <a:r>
              <a:rPr lang="pt-BR" sz="3200" dirty="0">
                <a:solidFill>
                  <a:srgbClr val="FF0000"/>
                </a:solidFill>
              </a:rPr>
              <a:t>-42</a:t>
            </a:r>
            <a:r>
              <a:rPr lang="pt-BR" sz="3200" dirty="0"/>
              <a:t> vínculos) apresentaram saldo negativo.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0DDBC6-8E69-3B6C-7623-29A5E92C765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8263CB-690D-442E-69D6-35FA566135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5F0A97-DA4D-CA1E-BFAE-F2EF2C7DD0FD}"/>
              </a:ext>
            </a:extLst>
          </p:cNvPr>
          <p:cNvSpPr txBox="1"/>
          <p:nvPr/>
        </p:nvSpPr>
        <p:spPr>
          <a:xfrm>
            <a:off x="4249738" y="628650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0D08592-88F0-4D9E-9FA9-8C6A64CA58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174635"/>
              </p:ext>
            </p:extLst>
          </p:nvPr>
        </p:nvGraphicFramePr>
        <p:xfrm>
          <a:off x="639096" y="481781"/>
          <a:ext cx="11100619" cy="580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3951A-2B17-E718-40FB-14D2EF9C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68D80-700C-414E-04D5-55CD11F7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Pelotas no período de doze meses (+2.546 vínculos) foi puxado principalmente pelo setor de serviços (+1.561 vínculos), seguido pela construção (+428 vínculos), pelo comércio (+387 vínculos) e pela indústria (+125 vínculos). A agropecuária (+45 vínculos) também apresentou saldo positivo.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D320B3-2288-F39E-0914-BC7B9A6B1C3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2DEF44-EB72-CC98-D746-12A5B75110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0ACEFED-8629-563F-4861-E204D6D3D6BC}"/>
              </a:ext>
            </a:extLst>
          </p:cNvPr>
          <p:cNvSpPr txBox="1"/>
          <p:nvPr/>
        </p:nvSpPr>
        <p:spPr>
          <a:xfrm>
            <a:off x="4249738" y="63103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6310964-6FB0-7FBF-CE94-B6F7CA10C6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858347"/>
              </p:ext>
            </p:extLst>
          </p:nvPr>
        </p:nvGraphicFramePr>
        <p:xfrm>
          <a:off x="696686" y="653143"/>
          <a:ext cx="10987314" cy="5657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BC4B1-BD97-1AE1-3B22-DDBE57B7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C9B70D28-F132-5133-4711-7E527CEBF2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800" dirty="0"/>
              <a:t>Dados atualizados em: 31/10/2023.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EB9C1-51D4-DB2D-C227-81681FE0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9BA9C-6D79-B5E1-00FF-CC8467D91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88" y="1339850"/>
            <a:ext cx="11657012" cy="52832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500" b="1" dirty="0"/>
              <a:t>OBSERVATÓRIO SOCIAL DO TRABALHO (IFISP/UFPEL)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dirty="0"/>
              <a:t>Fundador: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dirty="0"/>
              <a:t>Coordenador: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/>
              <a:t>Attila Magno e Silva Barbosa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3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dirty="0"/>
              <a:t>Coordenadora adjunta: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300" b="1" dirty="0"/>
              <a:t>Prof.ª. Ana Paula F. D’Avila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400" dirty="0"/>
              <a:t>Bolsista de iniciação cientifica: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400" b="1" dirty="0"/>
              <a:t>Emerson </a:t>
            </a:r>
            <a:r>
              <a:rPr lang="pt-BR" sz="2400" b="1" dirty="0" err="1"/>
              <a:t>Goularte</a:t>
            </a:r>
            <a:r>
              <a:rPr lang="pt-BR" sz="2400" b="1" dirty="0"/>
              <a:t> Junior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ECD57-E366-20D0-3BF0-EA40DA7D2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fevereiro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DE44C044-6A87-2CF4-EAA4-24C6EC5C4C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306513"/>
            <a:ext cx="11791950" cy="538638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200" dirty="0"/>
              <a:t>	</a:t>
            </a:r>
            <a:r>
              <a:rPr lang="pt-BR" altLang="pt-BR" sz="2800" dirty="0"/>
              <a:t>Segundo o Novo CAGED (Cadastro Geral de Empregados e Desempregados) da Secretaria Especial de Previdência e Trabalho do Ministério da Economia, no mês de fevereiro de 2023 ocorreram, em Pelotas, 2.582 admissões e 2.279 desligamentos, resultando em um saldo de +303 vínculos formais de emprego celetista. Com isso, a taxa de variação do emprego formal foi de +0,4%, com o estoque passando de 61.840 vínculos, em janeiro, para 62.143 vínculos, em fevereiro de 2023.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AB346C-8AAC-6AB6-21E0-A6FC398DBE0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60064-B93F-7461-517F-82E438F5E5E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EBA639-64AD-CFB1-E77A-487203E4BB2E}"/>
              </a:ext>
            </a:extLst>
          </p:cNvPr>
          <p:cNvSpPr txBox="1"/>
          <p:nvPr/>
        </p:nvSpPr>
        <p:spPr>
          <a:xfrm>
            <a:off x="4454525" y="629761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86A55F5-537E-DAB4-608A-F37076FE8A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686929"/>
              </p:ext>
            </p:extLst>
          </p:nvPr>
        </p:nvGraphicFramePr>
        <p:xfrm>
          <a:off x="599769" y="589936"/>
          <a:ext cx="10982632" cy="570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7C2E0-0AB0-FE8D-C651-DF9872E7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80434805-FDCD-A0A0-65FB-DDCE1D09B6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4.864 admissões e 4.860 desligamentos, o que resultou em um saldo de +4 vínculos formais de emprego.  Nesse período, o estoque passou de 62.139 vínculos, em dezembro de 2022, para 62.143 vínculos, em fevereiro de 2023, o que corresponde a uma taxa de variação de +0,00%. 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27F5A9-1E39-FE74-1A7A-F71343BA1A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B82FBA-070B-67F0-CCF4-242622443D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4DCD69-9753-70FC-C6E4-0008E70068C6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5BCE30A-B92A-E1FA-F2DB-7CAB76E412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970377"/>
              </p:ext>
            </p:extLst>
          </p:nvPr>
        </p:nvGraphicFramePr>
        <p:xfrm>
          <a:off x="986971" y="595086"/>
          <a:ext cx="10566400" cy="567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43729-F712-54DE-6D15-C0BE9B9BE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1F841B3C-57F7-CB73-1504-2880AE9D0E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32.994 admissões e 30.448 desligamentos, o que resultou em um saldo de +2.546 vínculos formais de emprego. Nesse período, o estoque passou de 60.011 vínculos, em fevereiro de 2022, para 62.143 vínculos, em fevereiro de 2023, o que corresponde a uma taxa de variação de  +4,24%. 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E0637D-9CC9-DBDB-40E7-061C562F6C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2A3E85-8D4E-3D11-7EDC-5192BEFED6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B56BD4A-FCAC-9E5F-9B5C-940BDB149E9B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15838C5-E11C-924D-4842-1B7F7D286F13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9C31DAE-2990-7CB8-C0C1-ECDD1CE83420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006E670-670D-510D-A93F-5EC8E807D9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707794"/>
              </p:ext>
            </p:extLst>
          </p:nvPr>
        </p:nvGraphicFramePr>
        <p:xfrm>
          <a:off x="637591" y="611065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1151DF-BE2C-9042-F61B-46CD1EA41C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D98D88-A25B-DBAF-716A-564F98FEBE6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ED5C631-77E0-48F4-47D4-4AB4066F9472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166F1D7-2A36-1E5B-148C-A4CDD3B555E1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804504C9-FDB2-CC5C-84EF-20A88E1457ED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4D75BD3-D76F-1314-D3AA-8422F87516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473387"/>
              </p:ext>
            </p:extLst>
          </p:nvPr>
        </p:nvGraphicFramePr>
        <p:xfrm>
          <a:off x="678285" y="61346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9077B93-37EB-1D3B-4E48-09774BC845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7B2B9F-4763-21F4-71BA-76E47B3E10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66908A5-6E51-C291-E4E1-D776ABF9DD5C}"/>
              </a:ext>
            </a:extLst>
          </p:cNvPr>
          <p:cNvSpPr txBox="1"/>
          <p:nvPr/>
        </p:nvSpPr>
        <p:spPr>
          <a:xfrm>
            <a:off x="4038600" y="6329363"/>
            <a:ext cx="3833813" cy="260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A91DC16-17C3-9823-1CCE-11AB836598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995289"/>
              </p:ext>
            </p:extLst>
          </p:nvPr>
        </p:nvGraphicFramePr>
        <p:xfrm>
          <a:off x="698090" y="560439"/>
          <a:ext cx="10874478" cy="586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963</Words>
  <Application>Microsoft Office PowerPoint</Application>
  <PresentationFormat>Widescreen</PresentationFormat>
  <Paragraphs>126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02 fevereiro DE 2023 A conjuntura do emprego em PELOTAS-RS</vt:lpstr>
      <vt:lpstr>A conjuntura do emprego em fevereiro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Fevereiro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02 fevereiro DE 2022 A conjuntura do emprego em PELOTAS-RS</dc:title>
  <dc:creator/>
  <cp:lastModifiedBy/>
  <cp:revision>3</cp:revision>
  <dcterms:created xsi:type="dcterms:W3CDTF">2018-01-27T01:43:35Z</dcterms:created>
  <dcterms:modified xsi:type="dcterms:W3CDTF">2023-12-20T21:26:37Z</dcterms:modified>
</cp:coreProperties>
</file>