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7" autoAdjust="0"/>
    <p:restoredTop sz="96980" autoAdjust="0"/>
  </p:normalViewPr>
  <p:slideViewPr>
    <p:cSldViewPr snapToGrid="0">
      <p:cViewPr>
        <p:scale>
          <a:sx n="51" d="100"/>
          <a:sy n="51" d="100"/>
        </p:scale>
        <p:origin x="174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Planilha_do_Microsoft_Excel1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F:\Observat&#243;rio%202023.2\Dados%20agosto%202022%20Pelotas2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Pelotas\Dados%20agosto%202022%20Pelotas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/>
              <a:t>Movimentação do emprego formal celetista, admissões, desligamentos e saldo, Pelotas, agosto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desl, saldo e estoque'!$B$1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estoque'!$B$2</c:f>
              <c:numCache>
                <c:formatCode>#,##0</c:formatCode>
                <c:ptCount val="1"/>
                <c:pt idx="0">
                  <c:v>2422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BC-4D03-8B85-544949762E7E}"/>
            </c:ext>
          </c:extLst>
        </c:ser>
        <c:ser>
          <c:idx val="1"/>
          <c:order val="1"/>
          <c:tx>
            <c:strRef>
              <c:f>'Adm, desl, saldo e estoque'!$C$1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estoque'!$C$2</c:f>
              <c:numCache>
                <c:formatCode>#,##0</c:formatCode>
                <c:ptCount val="1"/>
                <c:pt idx="0">
                  <c:v>2238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BC-4D03-8B85-544949762E7E}"/>
            </c:ext>
          </c:extLst>
        </c:ser>
        <c:ser>
          <c:idx val="2"/>
          <c:order val="2"/>
          <c:tx>
            <c:strRef>
              <c:f>'Adm, desl, saldo e estoque'!$D$1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estoque'!$D$2</c:f>
              <c:numCache>
                <c:formatCode>General</c:formatCode>
                <c:ptCount val="1"/>
                <c:pt idx="0">
                  <c:v>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BC-4D03-8B85-544949762E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5168"/>
        <c:axId val="1794347008"/>
      </c:barChart>
      <c:catAx>
        <c:axId val="1794355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4347008"/>
        <c:crosses val="autoZero"/>
        <c:auto val="1"/>
        <c:lblAlgn val="ctr"/>
        <c:lblOffset val="100"/>
        <c:noMultiLvlLbl val="0"/>
      </c:catAx>
      <c:valAx>
        <c:axId val="179434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9435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empregos formal celetista, Pelotas, agosto de 2021 a agosto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6788465281525131E-2"/>
          <c:y val="0.22479193397294453"/>
          <c:w val="0.94031864180341029"/>
          <c:h val="0.58828277267460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'perído de 12m'!$J$23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516243522290359E-3"/>
                  <c:y val="-2.48089823788742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441623481935906E-3"/>
                  <c:y val="-8.11930332399518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604058704839444E-3"/>
                  <c:y val="-9.02144813777243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75813256620092E-17"/>
                  <c:y val="-2.931970644776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441623481935689E-3"/>
                  <c:y val="-2.70643444133172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3481936552E-3"/>
                  <c:y val="-0.1014912915499398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548730566871061E-2"/>
                  <c:y val="-0.151109256307688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1720811740967845E-3"/>
                  <c:y val="-6.08947749299639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951626513240184E-17"/>
                  <c:y val="-7.21715851021794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4.96179647577483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14-489A-8A8A-0833C377B8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'perído de 12m'!$I$24:$I$36</c:f>
              <c:numCache>
                <c:formatCode>mmm\-yy</c:formatCode>
                <c:ptCount val="13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  <c:pt idx="10">
                  <c:v>44713</c:v>
                </c:pt>
                <c:pt idx="11">
                  <c:v>44743</c:v>
                </c:pt>
                <c:pt idx="12">
                  <c:v>44774</c:v>
                </c:pt>
              </c:numCache>
            </c:numRef>
          </c:cat>
          <c:val>
            <c:numRef>
              <c:f>'perído de 12m'!$J$24:$J$36</c:f>
              <c:numCache>
                <c:formatCode>#,##0</c:formatCode>
                <c:ptCount val="13"/>
                <c:pt idx="0">
                  <c:v>58284</c:v>
                </c:pt>
                <c:pt idx="1">
                  <c:v>58510</c:v>
                </c:pt>
                <c:pt idx="2">
                  <c:v>58944</c:v>
                </c:pt>
                <c:pt idx="3">
                  <c:v>60819</c:v>
                </c:pt>
                <c:pt idx="4">
                  <c:v>59456</c:v>
                </c:pt>
                <c:pt idx="5">
                  <c:v>59597</c:v>
                </c:pt>
                <c:pt idx="6">
                  <c:v>60011</c:v>
                </c:pt>
                <c:pt idx="7">
                  <c:v>60534</c:v>
                </c:pt>
                <c:pt idx="8">
                  <c:v>60729</c:v>
                </c:pt>
                <c:pt idx="9">
                  <c:v>60657</c:v>
                </c:pt>
                <c:pt idx="10">
                  <c:v>60966</c:v>
                </c:pt>
                <c:pt idx="11">
                  <c:v>60964</c:v>
                </c:pt>
                <c:pt idx="12">
                  <c:v>61148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4-489A-8A8A-0833C377B8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0816"/>
        <c:axId val="1794351360"/>
      </c:barChart>
      <c:dateAx>
        <c:axId val="17943508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94351360"/>
        <c:crosses val="autoZero"/>
        <c:auto val="1"/>
        <c:lblOffset val="100"/>
        <c:baseTimeUnit val="months"/>
      </c:dateAx>
      <c:valAx>
        <c:axId val="179435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Pelotas, agosto de 2022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'SETORIAL AGO'!$B$1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22850970535197E-2"/>
                  <c:y val="-2.8157383229148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452322380732365E-2"/>
                  <c:y val="-3.4655240897413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655632600563316E-2"/>
                  <c:y val="-3.24892883413255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0622530402253432E-3"/>
                  <c:y val="-3.89871460095905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0427495732000004E-2"/>
                  <c:y val="6.49785766826505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AGO'!$B$2:$B$6</c:f>
              <c:numCache>
                <c:formatCode>General</c:formatCode>
                <c:ptCount val="5"/>
                <c:pt idx="0">
                  <c:v>24</c:v>
                </c:pt>
                <c:pt idx="1">
                  <c:v>699</c:v>
                </c:pt>
                <c:pt idx="2">
                  <c:v>379</c:v>
                </c:pt>
                <c:pt idx="3" formatCode="#,##0">
                  <c:v>265</c:v>
                </c:pt>
                <c:pt idx="4" formatCode="#,##0">
                  <c:v>1055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C1-4A96-969F-26ACF5E6E236}"/>
            </c:ext>
          </c:extLst>
        </c:ser>
        <c:ser>
          <c:idx val="1"/>
          <c:order val="1"/>
          <c:tx>
            <c:strRef>
              <c:f>'SETORIAL AGO'!$C$1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6639081501408395E-3"/>
                  <c:y val="-5.1982861346120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85104010760492E-2"/>
                  <c:y val="-2.81573832291487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19540750704197E-2"/>
                  <c:y val="-5.4148813902209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788414230591526E-2"/>
                  <c:y val="-3.4655240897413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780138681014044E-2"/>
                  <c:y val="-3.2489288341325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AGO'!$C$2:$C$6</c:f>
              <c:numCache>
                <c:formatCode>#,##0</c:formatCode>
                <c:ptCount val="5"/>
                <c:pt idx="0" formatCode="General">
                  <c:v>24</c:v>
                </c:pt>
                <c:pt idx="1">
                  <c:v>723</c:v>
                </c:pt>
                <c:pt idx="2" formatCode="General">
                  <c:v>346</c:v>
                </c:pt>
                <c:pt idx="3">
                  <c:v>273</c:v>
                </c:pt>
                <c:pt idx="4" formatCode="General">
                  <c:v>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C1-4A96-969F-26ACF5E6E236}"/>
            </c:ext>
          </c:extLst>
        </c:ser>
        <c:ser>
          <c:idx val="2"/>
          <c:order val="2"/>
          <c:tx>
            <c:strRef>
              <c:f>'SETORIAL AGO'!$D$1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E08556F2-AB2E-4164-A670-5D1B877A17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7C1-4A96-969F-26ACF5E6E23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4726161190366183E-2"/>
                  <c:y val="-1.94935730047953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E116AEA-3BBA-431A-B220-E3AEE34FFA7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C1-4A96-969F-26ACF5E6E23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4726161190366183E-2"/>
                  <c:y val="-3.0323335785237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AGO'!$D$2:$D$6</c:f>
              <c:numCache>
                <c:formatCode>General</c:formatCode>
                <c:ptCount val="5"/>
                <c:pt idx="0">
                  <c:v>0</c:v>
                </c:pt>
                <c:pt idx="1">
                  <c:v>-24</c:v>
                </c:pt>
                <c:pt idx="2">
                  <c:v>33</c:v>
                </c:pt>
                <c:pt idx="3" formatCode="#,##0">
                  <c:v>-8</c:v>
                </c:pt>
                <c:pt idx="4">
                  <c:v>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C1-4A96-969F-26ACF5E6E2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2448"/>
        <c:axId val="1794342656"/>
      </c:barChart>
      <c:catAx>
        <c:axId val="17943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94342656"/>
        <c:crosses val="autoZero"/>
        <c:auto val="1"/>
        <c:lblAlgn val="ctr"/>
        <c:lblOffset val="100"/>
        <c:noMultiLvlLbl val="0"/>
      </c:catAx>
      <c:valAx>
        <c:axId val="179434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agosto 2022 Pelotas.xlsb]Planilha1!Tabela dinâmica1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Pelotas, acumulado do ano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Rocwell"/>
                    <a:ea typeface="+mn-ea"/>
                    <a:cs typeface="+mn-cs"/>
                  </a:defRPr>
                </a:pPr>
                <a:fld id="{54577572-C67C-4D7D-A509-FF7921EF598E}" type="VALUE">
                  <a:rPr lang="en-US">
                    <a:solidFill>
                      <a:srgbClr val="FF0000"/>
                    </a:solidFill>
                  </a:rPr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Rocwell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Rocwell"/>
                    <a:ea typeface="+mn-ea"/>
                    <a:cs typeface="+mn-cs"/>
                  </a:defRPr>
                </a:pPr>
                <a:fld id="{54577572-C67C-4D7D-A509-FF7921EF598E}" type="VALUE">
                  <a:rPr lang="en-US">
                    <a:solidFill>
                      <a:srgbClr val="FF0000"/>
                    </a:solidFill>
                  </a:rPr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Rocwell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Rocwell"/>
                    <a:ea typeface="+mn-ea"/>
                    <a:cs typeface="+mn-cs"/>
                  </a:defRPr>
                </a:pPr>
                <a:fld id="{54577572-C67C-4D7D-A509-FF7921EF598E}" type="VALUE">
                  <a:rPr lang="en-US">
                    <a:solidFill>
                      <a:srgbClr val="FF0000"/>
                    </a:solidFill>
                  </a:rPr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Rocwell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well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4.1841267515437243E-2"/>
          <c:y val="0.24296354575565313"/>
          <c:w val="0.74961273941460516"/>
          <c:h val="0.66589983253757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331256203694345E-2"/>
                  <c:y val="-1.4977272957009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630698737348239E-2"/>
                  <c:y val="-3.42337667588777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19908358552682E-2"/>
                  <c:y val="-4.7071429293456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78353569863363E-2"/>
                  <c:y val="-5.34902605607464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446048106022323E-2"/>
                  <c:y val="-4.2792208448597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Planilha1!$B$4:$B$9</c:f>
              <c:numCache>
                <c:formatCode>General</c:formatCode>
                <c:ptCount val="5"/>
                <c:pt idx="0">
                  <c:v>166</c:v>
                </c:pt>
                <c:pt idx="1">
                  <c:v>6013</c:v>
                </c:pt>
                <c:pt idx="2">
                  <c:v>3170</c:v>
                </c:pt>
                <c:pt idx="3">
                  <c:v>2108</c:v>
                </c:pt>
                <c:pt idx="4">
                  <c:v>8076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3D-4368-A3BD-7181E174ECB9}"/>
            </c:ext>
          </c:extLst>
        </c:ser>
        <c:ser>
          <c:idx val="1"/>
          <c:order val="1"/>
          <c:tx>
            <c:strRef>
              <c:f>Planilha1!$C$3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6051164562247128E-3"/>
                  <c:y val="-8.77240273196241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025582281123472E-2"/>
                  <c:y val="-3.6373377181307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10232912449405E-2"/>
                  <c:y val="-7.060714394018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267628863613311E-2"/>
                  <c:y val="-4.7071429293456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267628863613394E-2"/>
                  <c:y val="-3.6373377181307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03D-4368-A3BD-7181E174EC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Planilha1!$C$4:$C$9</c:f>
              <c:numCache>
                <c:formatCode>General</c:formatCode>
                <c:ptCount val="5"/>
                <c:pt idx="0">
                  <c:v>139</c:v>
                </c:pt>
                <c:pt idx="1">
                  <c:v>5971</c:v>
                </c:pt>
                <c:pt idx="2">
                  <c:v>2794</c:v>
                </c:pt>
                <c:pt idx="3">
                  <c:v>2299</c:v>
                </c:pt>
                <c:pt idx="4">
                  <c:v>6929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3D-4368-A3BD-7181E174ECB9}"/>
            </c:ext>
          </c:extLst>
        </c:ser>
        <c:ser>
          <c:idx val="2"/>
          <c:order val="2"/>
          <c:tx>
            <c:strRef>
              <c:f>Planilha1!$D$3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0178419242408888E-2"/>
                  <c:y val="-5.1350650138316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936372659918966E-2"/>
                  <c:y val="-2.3535714646728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4577572-C67C-4D7D-A509-FF7921EF598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03D-4368-A3BD-7181E174ECB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936372659919129E-2"/>
                  <c:y val="-1.0698052112149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Planilha1!$D$4:$D$9</c:f>
              <c:numCache>
                <c:formatCode>General</c:formatCode>
                <c:ptCount val="5"/>
                <c:pt idx="0">
                  <c:v>27</c:v>
                </c:pt>
                <c:pt idx="1">
                  <c:v>42</c:v>
                </c:pt>
                <c:pt idx="2">
                  <c:v>376</c:v>
                </c:pt>
                <c:pt idx="3">
                  <c:v>-191</c:v>
                </c:pt>
                <c:pt idx="4">
                  <c:v>1157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3D-4368-A3BD-7181E174EC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44288"/>
        <c:axId val="1794352992"/>
      </c:barChart>
      <c:catAx>
        <c:axId val="17943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2992"/>
        <c:crosses val="autoZero"/>
        <c:auto val="1"/>
        <c:lblAlgn val="ctr"/>
        <c:lblOffset val="100"/>
        <c:noMultiLvlLbl val="0"/>
      </c:catAx>
      <c:valAx>
        <c:axId val="179435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[Dados agosto 2022 Pelotas2.xlsb]12m set dinâmica!Tabela dinâmica2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>
                <a:solidFill>
                  <a:schemeClr val="tx1"/>
                </a:solidFill>
              </a:rPr>
              <a:t>Movimentação do emprego formal celetista por setor da atividade econômica, admissões, desligamentos e saldos, Pelotas,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4DF4836A-AF66-4775-95FC-17516A11896A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83D-4AA5-B4E6-8512EBE2B988}"/>
            </c:ex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4DF4836A-AF66-4775-95FC-17516A11896A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83D-4AA5-B4E6-8512EBE2B988}"/>
            </c:ex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4DF4836A-AF66-4775-95FC-17516A11896A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83D-4AA5-B4E6-8512EBE2B988}"/>
            </c:ex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4.539747976529112E-2"/>
          <c:y val="0.25577668645549861"/>
          <c:w val="0.73816062259233306"/>
          <c:h val="0.658660878331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961605584642229E-2"/>
                  <c:y val="-5.4861782003987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105875509016871E-2"/>
                  <c:y val="-2.6333655361914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086678301337987E-2"/>
                  <c:y val="-4.3889425603190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1442699243746367E-3"/>
                  <c:y val="-3.9500483042871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048283885980219E-2"/>
                  <c:y val="-8.77788512063803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dinâmica'!$B$4:$B$9</c:f>
              <c:numCache>
                <c:formatCode>General</c:formatCode>
                <c:ptCount val="5"/>
                <c:pt idx="0">
                  <c:v>218</c:v>
                </c:pt>
                <c:pt idx="1">
                  <c:v>10126</c:v>
                </c:pt>
                <c:pt idx="2">
                  <c:v>4889</c:v>
                </c:pt>
                <c:pt idx="3">
                  <c:v>5225</c:v>
                </c:pt>
                <c:pt idx="4">
                  <c:v>12503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3D-4AA5-B4E6-8512EBE2B988}"/>
            </c:ext>
          </c:extLst>
        </c:ser>
        <c:ser>
          <c:idx val="1"/>
          <c:order val="1"/>
          <c:tx>
            <c:strRef>
              <c:f>'12m set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664992174257586E-17"/>
                  <c:y val="-0.155807460891325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086678301337945E-2"/>
                  <c:y val="-1.755577024127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442699243746367E-3"/>
                  <c:y val="-5.9250724564306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94415357766144E-2"/>
                  <c:y val="-5.9250724564306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557882489819576E-2"/>
                  <c:y val="-3.29170692023926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dinâmica'!$C$4:$C$9</c:f>
              <c:numCache>
                <c:formatCode>General</c:formatCode>
                <c:ptCount val="5"/>
                <c:pt idx="0">
                  <c:v>187</c:v>
                </c:pt>
                <c:pt idx="1">
                  <c:v>9421</c:v>
                </c:pt>
                <c:pt idx="2">
                  <c:v>4493</c:v>
                </c:pt>
                <c:pt idx="3">
                  <c:v>5314</c:v>
                </c:pt>
                <c:pt idx="4">
                  <c:v>10622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3D-4AA5-B4E6-8512EBE2B988}"/>
            </c:ext>
          </c:extLst>
        </c:ser>
        <c:ser>
          <c:idx val="2"/>
          <c:order val="2"/>
          <c:tx>
            <c:strRef>
              <c:f>'12m set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5125072716695753E-2"/>
                  <c:y val="-2.6333655361914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452006980802792E-2"/>
                  <c:y val="-1.5361298961116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798138452588629E-2"/>
                  <c:y val="-3.2917069202392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DF4836A-AF66-4775-95FC-17516A11896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83D-4AA5-B4E6-8512EBE2B9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5596276905177344E-2"/>
                  <c:y val="-4.6083896883349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 dinâmica'!$D$4:$D$9</c:f>
              <c:numCache>
                <c:formatCode>General</c:formatCode>
                <c:ptCount val="5"/>
                <c:pt idx="0">
                  <c:v>31</c:v>
                </c:pt>
                <c:pt idx="1">
                  <c:v>705</c:v>
                </c:pt>
                <c:pt idx="2">
                  <c:v>396</c:v>
                </c:pt>
                <c:pt idx="3">
                  <c:v>-89</c:v>
                </c:pt>
                <c:pt idx="4">
                  <c:v>1881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3D-4AA5-B4E6-8512EBE2B9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3353184"/>
        <c:axId val="1833352640"/>
      </c:barChart>
      <c:catAx>
        <c:axId val="183335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33352640"/>
        <c:crosses val="autoZero"/>
        <c:auto val="1"/>
        <c:lblAlgn val="ctr"/>
        <c:lblOffset val="100"/>
        <c:noMultiLvlLbl val="0"/>
      </c:catAx>
      <c:valAx>
        <c:axId val="183335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3335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 de 2022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19543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CB-4A9A-ADF2-14E58A4D4D47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18132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CB-4A9A-ADF2-14E58A4D4D47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CB-4A9A-ADF2-14E58A4D4D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6256"/>
        <c:axId val="1794357888"/>
      </c:barChart>
      <c:catAx>
        <c:axId val="1794356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4357888"/>
        <c:crosses val="autoZero"/>
        <c:auto val="1"/>
        <c:lblAlgn val="ctr"/>
        <c:lblOffset val="100"/>
        <c:noMultiLvlLbl val="0"/>
      </c:catAx>
      <c:valAx>
        <c:axId val="179435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3536"/>
        <c:axId val="1794351904"/>
      </c:barChart>
      <c:catAx>
        <c:axId val="1794353536"/>
        <c:scaling>
          <c:orientation val="minMax"/>
        </c:scaling>
        <c:delete val="1"/>
        <c:axPos val="b"/>
        <c:majorTickMark val="none"/>
        <c:minorTickMark val="none"/>
        <c:tickLblPos val="nextTo"/>
        <c:crossAx val="1794351904"/>
        <c:crosses val="autoZero"/>
        <c:auto val="1"/>
        <c:lblAlgn val="ctr"/>
        <c:lblOffset val="100"/>
        <c:noMultiLvlLbl val="0"/>
      </c:catAx>
      <c:valAx>
        <c:axId val="179435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 do emprego formal celetista, admissões, desligamentos e saldo, Pelotas, período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doze meses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452218261055398E-2"/>
          <c:y val="0.21518876469252607"/>
          <c:w val="0.79610045675401542"/>
          <c:h val="0.75999130858399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'perído de 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'perído de 12m'!$H$2</c:f>
              <c:numCache>
                <c:formatCode>#,##0</c:formatCode>
                <c:ptCount val="1"/>
                <c:pt idx="0">
                  <c:v>32961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FF-4B42-BEFE-224CCE4D8137}"/>
            </c:ext>
          </c:extLst>
        </c:ser>
        <c:ser>
          <c:idx val="1"/>
          <c:order val="1"/>
          <c:tx>
            <c:strRef>
              <c:f>'perído de 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'perído de 12m'!$I$2</c:f>
              <c:numCache>
                <c:formatCode>#,##0</c:formatCode>
                <c:ptCount val="1"/>
                <c:pt idx="0">
                  <c:v>30037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FF-4B42-BEFE-224CCE4D8137}"/>
            </c:ext>
          </c:extLst>
        </c:ser>
        <c:ser>
          <c:idx val="2"/>
          <c:order val="2"/>
          <c:tx>
            <c:strRef>
              <c:f>'perído de 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'perído de 12m'!$J$2</c:f>
              <c:numCache>
                <c:formatCode>#,##0</c:formatCode>
                <c:ptCount val="1"/>
                <c:pt idx="0">
                  <c:v>2924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FF-4B42-BEFE-224CCE4D81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43200"/>
        <c:axId val="1794343744"/>
      </c:barChart>
      <c:catAx>
        <c:axId val="1794343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4343744"/>
        <c:crosses val="autoZero"/>
        <c:auto val="1"/>
        <c:lblAlgn val="ctr"/>
        <c:lblOffset val="100"/>
        <c:noMultiLvlLbl val="0"/>
      </c:catAx>
      <c:valAx>
        <c:axId val="179434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4348640"/>
        <c:axId val="1794349728"/>
      </c:lineChart>
      <c:catAx>
        <c:axId val="179434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9728"/>
        <c:crosses val="autoZero"/>
        <c:auto val="1"/>
        <c:lblAlgn val="ctr"/>
        <c:lblOffset val="100"/>
        <c:noMultiLvlLbl val="0"/>
      </c:catAx>
      <c:valAx>
        <c:axId val="17943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350272"/>
        <c:axId val="1794356800"/>
      </c:barChart>
      <c:catAx>
        <c:axId val="1794350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1794356800"/>
        <c:crosses val="autoZero"/>
        <c:auto val="1"/>
        <c:lblAlgn val="ctr"/>
        <c:lblOffset val="100"/>
        <c:noMultiLvlLbl val="0"/>
      </c:catAx>
      <c:valAx>
        <c:axId val="179435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saldos do emprego formal celetista, Pelotas, agosto de 2021 a agosto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3420806632555993E-2"/>
          <c:y val="0.18585612401932866"/>
          <c:w val="0.94378242302678517"/>
          <c:h val="0.62713612157464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'perído de 12m'!$B$23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44-4988-AEC2-55B13C2A72F3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44-4988-AEC2-55B13C2A72F3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44-4988-AEC2-55B13C2A72F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44-4988-AEC2-55B13C2A72F3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44-4988-AEC2-55B13C2A72F3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9AFE7A20-BB1E-4BEF-93E1-926A8D446C4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844-4988-AEC2-55B13C2A72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F6F51CE-D5CD-48B2-9EB1-82FAD5C5327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57F28FC6-4C69-48CD-8A45-6D57F815CAB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844-4988-AEC2-55B13C2A72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FA09F4F5-0DDB-4BD2-8D54-49AF53C0D9E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844-4988-AEC2-55B13C2A72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'perído de 12m'!$A$24:$A$36</c:f>
              <c:numCache>
                <c:formatCode>mmm\-yy</c:formatCode>
                <c:ptCount val="13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  <c:pt idx="10">
                  <c:v>44713</c:v>
                </c:pt>
                <c:pt idx="11">
                  <c:v>44743</c:v>
                </c:pt>
                <c:pt idx="12">
                  <c:v>44774</c:v>
                </c:pt>
              </c:numCache>
            </c:numRef>
          </c:cat>
          <c:val>
            <c:numRef>
              <c:f>'perído de 12m'!$B$24:$B$36</c:f>
              <c:numCache>
                <c:formatCode>General</c:formatCode>
                <c:ptCount val="13"/>
                <c:pt idx="0">
                  <c:v>341</c:v>
                </c:pt>
                <c:pt idx="1">
                  <c:v>226</c:v>
                </c:pt>
                <c:pt idx="2">
                  <c:v>434</c:v>
                </c:pt>
                <c:pt idx="3" formatCode="#,##0">
                  <c:v>1875</c:v>
                </c:pt>
                <c:pt idx="4" formatCode="#,##0">
                  <c:v>-1363</c:v>
                </c:pt>
                <c:pt idx="5">
                  <c:v>-140</c:v>
                </c:pt>
                <c:pt idx="6">
                  <c:v>414</c:v>
                </c:pt>
                <c:pt idx="7">
                  <c:v>523</c:v>
                </c:pt>
                <c:pt idx="8">
                  <c:v>195</c:v>
                </c:pt>
                <c:pt idx="9">
                  <c:v>-72</c:v>
                </c:pt>
                <c:pt idx="10">
                  <c:v>309</c:v>
                </c:pt>
                <c:pt idx="11">
                  <c:v>-2</c:v>
                </c:pt>
                <c:pt idx="12">
                  <c:v>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844-4988-AEC2-55B13C2A72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94345920"/>
        <c:axId val="1794355712"/>
      </c:barChart>
      <c:dateAx>
        <c:axId val="17943459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94355712"/>
        <c:crosses val="autoZero"/>
        <c:auto val="1"/>
        <c:lblOffset val="100"/>
        <c:baseTimeUnit val="months"/>
      </c:dateAx>
      <c:valAx>
        <c:axId val="179435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4354624"/>
        <c:axId val="1794347552"/>
      </c:lineChart>
      <c:catAx>
        <c:axId val="17943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7552"/>
        <c:crosses val="autoZero"/>
        <c:auto val="1"/>
        <c:lblAlgn val="ctr"/>
        <c:lblOffset val="100"/>
        <c:noMultiLvlLbl val="0"/>
      </c:catAx>
      <c:valAx>
        <c:axId val="179434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357344"/>
        <c:axId val="179434918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79435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49184"/>
        <c:crosses val="autoZero"/>
        <c:auto val="1"/>
        <c:lblAlgn val="ctr"/>
        <c:lblOffset val="100"/>
        <c:noMultiLvlLbl val="0"/>
      </c:catAx>
      <c:valAx>
        <c:axId val="179434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43573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ckwell" panose="02060603020205020403" pitchFamily="18" charset="0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fld id="{25891A0A-B3C8-445F-809B-C96D15FD34E6}" type="datetimeFigureOut">
              <a:rPr lang="pt-BR" smtClean="0"/>
              <a:pPr/>
              <a:t>12/09/2023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ckwell" panose="02060603020205020403" pitchFamily="18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xmlns="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29852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xmlns="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0799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4694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8464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21235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08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agosto DE 2022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</a:t>
            </a:r>
            <a:r>
              <a:rPr lang="pt-BR" dirty="0" smtClean="0"/>
              <a:t>julho </a:t>
            </a:r>
            <a:r>
              <a:rPr lang="pt-BR" dirty="0"/>
              <a:t>de </a:t>
            </a:r>
            <a:r>
              <a:rPr lang="pt-BR" dirty="0" smtClean="0"/>
              <a:t>2023.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100" dirty="0"/>
              <a:t>O desempenho positivo do emprego formal no mercado de trabalho de Pelotas, no mês de agosto (+</a:t>
            </a:r>
            <a:r>
              <a:rPr lang="pt-BR" sz="3100" dirty="0" smtClean="0"/>
              <a:t>184 </a:t>
            </a:r>
            <a:r>
              <a:rPr lang="pt-BR" sz="3100" dirty="0"/>
              <a:t>vínculos), foi puxado principalmente pelo setor de serviços (+183 vínculos), seguido pelo setor da construção civil (+33 </a:t>
            </a:r>
            <a:r>
              <a:rPr lang="pt-BR" sz="3100" dirty="0" smtClean="0"/>
              <a:t>vínculos). A </a:t>
            </a:r>
            <a:r>
              <a:rPr lang="pt-BR" sz="3100" dirty="0"/>
              <a:t>agropecuária </a:t>
            </a:r>
            <a:r>
              <a:rPr lang="pt-BR" sz="3100" dirty="0" smtClean="0"/>
              <a:t>registrou saldo neutro (0 </a:t>
            </a:r>
            <a:r>
              <a:rPr lang="pt-BR" sz="3100" dirty="0"/>
              <a:t>vínculos). Os demais setores apresentaram saldo negativo puxado pelo setor do comércio (</a:t>
            </a:r>
            <a:r>
              <a:rPr lang="pt-BR" sz="3100" dirty="0">
                <a:solidFill>
                  <a:srgbClr val="FF0000"/>
                </a:solidFill>
              </a:rPr>
              <a:t>-24 </a:t>
            </a:r>
            <a:r>
              <a:rPr lang="pt-BR" sz="3100" dirty="0"/>
              <a:t>vínculos) e seguido pela indústria (</a:t>
            </a:r>
            <a:r>
              <a:rPr lang="pt-BR" sz="3100" dirty="0">
                <a:solidFill>
                  <a:srgbClr val="FF0000"/>
                </a:solidFill>
              </a:rPr>
              <a:t>-8 </a:t>
            </a:r>
            <a:r>
              <a:rPr lang="pt-BR" sz="3100" dirty="0"/>
              <a:t>vínculos).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B0B99029-7D2F-54A5-6A92-0670F260A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036058"/>
              </p:ext>
            </p:extLst>
          </p:nvPr>
        </p:nvGraphicFramePr>
        <p:xfrm>
          <a:off x="566530" y="457200"/>
          <a:ext cx="11211340" cy="586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(+1.411 vínculos) foi puxado principalmente pelo setor de serviços (+1.157 vínculos), seguido pelo setor da construção (+376 vínculos), e pelo comércio </a:t>
            </a:r>
            <a:r>
              <a:rPr lang="pt-BR" sz="3200" dirty="0" smtClean="0"/>
              <a:t>(+42 </a:t>
            </a:r>
            <a:r>
              <a:rPr lang="pt-BR" sz="3200" dirty="0"/>
              <a:t>vínculos). O setor da agropecuária (+27 vínculos) também apresentou saldo positivo. Já o setor da indústria (</a:t>
            </a:r>
            <a:r>
              <a:rPr lang="pt-BR" sz="3200" dirty="0">
                <a:solidFill>
                  <a:srgbClr val="FF0000"/>
                </a:solidFill>
              </a:rPr>
              <a:t>-191 </a:t>
            </a:r>
            <a:r>
              <a:rPr lang="pt-BR" sz="3200" dirty="0"/>
              <a:t>vínculos ) apresentou saldo negativo.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A5CA4A7D-664D-C9E7-A6A4-2269ADC1A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370647"/>
              </p:ext>
            </p:extLst>
          </p:nvPr>
        </p:nvGraphicFramePr>
        <p:xfrm>
          <a:off x="404261" y="385011"/>
          <a:ext cx="11328935" cy="593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5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 no período de doze meses (+</a:t>
            </a:r>
            <a:r>
              <a:rPr lang="pt-BR" sz="3100" dirty="0" smtClean="0"/>
              <a:t>2.924 </a:t>
            </a:r>
            <a:r>
              <a:rPr lang="pt-BR" sz="3100" dirty="0"/>
              <a:t>vínculos) foi puxado principalmente pelo setor de serviços (+</a:t>
            </a:r>
            <a:r>
              <a:rPr lang="pt-BR" sz="3100" dirty="0" smtClean="0"/>
              <a:t>1.881 </a:t>
            </a:r>
            <a:r>
              <a:rPr lang="pt-BR" sz="3100" dirty="0"/>
              <a:t>vínculos), seguido pelo comércio </a:t>
            </a:r>
            <a:r>
              <a:rPr lang="pt-BR" sz="3100" dirty="0" smtClean="0"/>
              <a:t>(+</a:t>
            </a:r>
            <a:r>
              <a:rPr lang="pt-BR" sz="3100" dirty="0" smtClean="0"/>
              <a:t>705</a:t>
            </a:r>
            <a:r>
              <a:rPr lang="pt-BR" sz="3100" dirty="0" smtClean="0"/>
              <a:t> </a:t>
            </a:r>
            <a:r>
              <a:rPr lang="pt-BR" sz="3100" dirty="0"/>
              <a:t>vínculos) e pelo setor da construção civil </a:t>
            </a:r>
            <a:r>
              <a:rPr lang="pt-BR" sz="3100" dirty="0" smtClean="0"/>
              <a:t>(+</a:t>
            </a:r>
            <a:r>
              <a:rPr lang="pt-BR" sz="3100" dirty="0" smtClean="0"/>
              <a:t>396</a:t>
            </a:r>
            <a:r>
              <a:rPr lang="pt-BR" sz="3100" dirty="0" smtClean="0"/>
              <a:t> </a:t>
            </a:r>
            <a:r>
              <a:rPr lang="pt-BR" sz="3100" dirty="0"/>
              <a:t>vínculos). A agropecuária </a:t>
            </a:r>
            <a:r>
              <a:rPr lang="pt-BR" sz="3100" dirty="0" smtClean="0"/>
              <a:t>(+</a:t>
            </a:r>
            <a:r>
              <a:rPr lang="pt-BR" sz="3100" dirty="0" smtClean="0"/>
              <a:t>31</a:t>
            </a:r>
            <a:r>
              <a:rPr lang="pt-BR" sz="3100" dirty="0" smtClean="0"/>
              <a:t> </a:t>
            </a:r>
            <a:r>
              <a:rPr lang="pt-BR" sz="3100" dirty="0"/>
              <a:t>vínculos) também registrou saldo positivo. O setor da indústria </a:t>
            </a:r>
            <a:r>
              <a:rPr lang="pt-BR" sz="3100" dirty="0" smtClean="0"/>
              <a:t>(</a:t>
            </a:r>
            <a:r>
              <a:rPr lang="pt-BR" sz="3100" dirty="0" smtClean="0">
                <a:solidFill>
                  <a:srgbClr val="FF0000"/>
                </a:solidFill>
              </a:rPr>
              <a:t>-</a:t>
            </a:r>
            <a:r>
              <a:rPr lang="pt-BR" sz="3100" dirty="0" smtClean="0">
                <a:solidFill>
                  <a:srgbClr val="FF0000"/>
                </a:solidFill>
              </a:rPr>
              <a:t>89</a:t>
            </a:r>
            <a:r>
              <a:rPr lang="pt-BR" sz="3100" dirty="0" smtClean="0">
                <a:solidFill>
                  <a:srgbClr val="FF0000"/>
                </a:solidFill>
              </a:rPr>
              <a:t> </a:t>
            </a:r>
            <a:r>
              <a:rPr lang="pt-BR" sz="3100" dirty="0"/>
              <a:t>vínculos) foi o único que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E294263-E8C3-A731-4756-32812715FD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95100"/>
              </p:ext>
            </p:extLst>
          </p:nvPr>
        </p:nvGraphicFramePr>
        <p:xfrm>
          <a:off x="781050" y="533399"/>
          <a:ext cx="10915650" cy="578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Barbosa</a:t>
            </a:r>
            <a:endParaRPr lang="pt-BR" sz="2300" b="1" dirty="0" smtClean="0"/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Coordenadora adjunta:</a:t>
            </a:r>
            <a:endParaRPr lang="pt-BR" sz="2300" dirty="0"/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Cientifica:</a:t>
            </a:r>
          </a:p>
          <a:p>
            <a:pPr marL="0" indent="0">
              <a:buNone/>
            </a:pPr>
            <a:r>
              <a:rPr lang="pt-BR" sz="2300" b="1" dirty="0"/>
              <a:t>Emerson </a:t>
            </a:r>
            <a:r>
              <a:rPr lang="pt-BR" sz="2300" b="1" dirty="0" err="1"/>
              <a:t>Goularte</a:t>
            </a:r>
            <a:r>
              <a:rPr lang="pt-BR" sz="2300" b="1" dirty="0"/>
              <a:t> Junior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</a:t>
            </a:r>
            <a:r>
              <a:rPr lang="pt-BR" sz="4800" dirty="0" smtClean="0"/>
              <a:t>agost</a:t>
            </a:r>
            <a:r>
              <a:rPr lang="pt-BR" sz="4800" dirty="0" smtClean="0"/>
              <a:t>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agosto de 2022 ocorreram, em Pelotas,  2.422 admissões e 2.238 desligamentos, resultando em um saldo de +184 vínculos formais de emprego celetista. Com isso, a taxa de variação do emprego formal foi de +0,30% com o estoque passando de 60.964 vínculos em julho de 2022, para  61.148 vínculos em agosto de 2022.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836F316F-F7CE-CBBE-E195-7134105CD1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562484"/>
              </p:ext>
            </p:extLst>
          </p:nvPr>
        </p:nvGraphicFramePr>
        <p:xfrm>
          <a:off x="385011" y="317095"/>
          <a:ext cx="11405935" cy="59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19.543 admissões e 18.132 desligamentos, o que resultou em um saldo de +1.411 vínculos formais de emprego. Nesse período, o estoque passou de 59.456 vínculos, em dezembro de 2021, para 61.148 vínculos, em agosto de 2022, o que corresponde a uma taxa de variação de +2,37%.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93749F3-1BB8-B193-7147-D6B8A3019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061934"/>
              </p:ext>
            </p:extLst>
          </p:nvPr>
        </p:nvGraphicFramePr>
        <p:xfrm>
          <a:off x="452673" y="525101"/>
          <a:ext cx="11353045" cy="574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32.961 admissões e 30.037 desligamentos, o que resultou em um saldo de +2.924 vínculos formais de emprego. Nesse período, o estoque passou de </a:t>
            </a:r>
            <a:r>
              <a:rPr lang="pt-BR" altLang="pt-BR" sz="3300" dirty="0" smtClean="0"/>
              <a:t>58.284 </a:t>
            </a:r>
            <a:r>
              <a:rPr lang="pt-BR" altLang="pt-BR" sz="3300" dirty="0"/>
              <a:t>vínculos, em </a:t>
            </a:r>
            <a:r>
              <a:rPr lang="pt-BR" altLang="pt-BR" sz="3300" dirty="0" smtClean="0"/>
              <a:t>agost</a:t>
            </a:r>
            <a:r>
              <a:rPr lang="pt-BR" altLang="pt-BR" sz="3300" dirty="0" smtClean="0"/>
              <a:t>o </a:t>
            </a:r>
            <a:r>
              <a:rPr lang="pt-BR" altLang="pt-BR" sz="3300" dirty="0"/>
              <a:t>de 2021, para 61.148 vínculos, em agosto de 2022, o que corresponde a uma taxa de variação de  +</a:t>
            </a:r>
            <a:r>
              <a:rPr lang="pt-BR" altLang="pt-BR" sz="3300" dirty="0" smtClean="0"/>
              <a:t>5,01%. </a:t>
            </a:r>
            <a:endParaRPr lang="pt-BR" altLang="pt-BR"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1F251196-8A3E-9C4C-8C42-F9FFB6D641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144138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ECAB8B3-0680-008D-F602-CE51A29B36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661761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F5C4EA4-4839-8F6B-7FAD-4B6AC9377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05087"/>
              </p:ext>
            </p:extLst>
          </p:nvPr>
        </p:nvGraphicFramePr>
        <p:xfrm>
          <a:off x="678285" y="613467"/>
          <a:ext cx="10835427" cy="563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426</Words>
  <Application>Microsoft Office PowerPoint</Application>
  <PresentationFormat>Widescreen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Rockwell</vt:lpstr>
      <vt:lpstr>Rockwell Condensed</vt:lpstr>
      <vt:lpstr>Wingdings</vt:lpstr>
      <vt:lpstr>Tipo de Madeira</vt:lpstr>
      <vt:lpstr>Boletim Informativo nº 08 agosto DE 2022 A conjuntura do emprego em pelotas-RS</vt:lpstr>
      <vt:lpstr>A conjuntura do emprego em agosto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2023-09-12T17:41:27Z</dcterms:modified>
</cp:coreProperties>
</file>