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FC4E5-B879-4CF0-9089-A8D517A20736}" v="17" dt="2023-09-19T17:28:24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3" autoAdjust="0"/>
    <p:restoredTop sz="96980" autoAdjust="0"/>
  </p:normalViewPr>
  <p:slideViewPr>
    <p:cSldViewPr snapToGrid="0">
      <p:cViewPr>
        <p:scale>
          <a:sx n="57" d="100"/>
          <a:sy n="57" d="100"/>
        </p:scale>
        <p:origin x="99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RG\Dados%20Agosto%20RG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boletim%20setembro%20RG%20-%202022\Dados%20setembro%20RG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RG\Dados%20Agosto%20RG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RG\Dados%20Agosto%20RG%20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RG\Dados%20Agosto%20RG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gosto%202022%20RG\Dados%20Agosto%20RG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F:\Observat&#243;rio%202023.2\Emerson\boletim%20setembro%20RG%20-%202022\Dados%20setembro%20RG%20202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boletim%20setembro%20RG%20-%202022\Dados%20setembro%20RG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</a:t>
            </a:r>
            <a:r>
              <a:rPr lang="pt-BR" sz="2400" b="1" baseline="0" dirty="0" smtClean="0">
                <a:solidFill>
                  <a:sysClr val="windowText" lastClr="000000"/>
                </a:solidFill>
                <a:latin typeface="Rockwell" panose="02060603020205020403" pitchFamily="18" charset="0"/>
              </a:rPr>
              <a:t>setembro 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de 2022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382025812694735E-2"/>
          <c:y val="0.17490046496803827"/>
          <c:w val="0.76278307256617695"/>
          <c:h val="0.80116143481237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desl, saldo e estoque 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'!$B$2</c:f>
              <c:numCache>
                <c:formatCode>#,##0</c:formatCode>
                <c:ptCount val="1"/>
                <c:pt idx="0">
                  <c:v>1257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A0-47F4-A346-AAA4C3C4B857}"/>
            </c:ext>
          </c:extLst>
        </c:ser>
        <c:ser>
          <c:idx val="1"/>
          <c:order val="1"/>
          <c:tx>
            <c:strRef>
              <c:f>'adm, desl, saldo e estoque 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'!$C$2</c:f>
              <c:numCache>
                <c:formatCode>#,##0</c:formatCode>
                <c:ptCount val="1"/>
                <c:pt idx="0">
                  <c:v>1116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A0-47F4-A346-AAA4C3C4B857}"/>
            </c:ext>
          </c:extLst>
        </c:ser>
        <c:ser>
          <c:idx val="2"/>
          <c:order val="2"/>
          <c:tx>
            <c:strRef>
              <c:f>'adm, desl, saldo e estoque 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desl, saldo e estoque '!$D$2</c:f>
              <c:numCache>
                <c:formatCode>General</c:formatCode>
                <c:ptCount val="1"/>
                <c:pt idx="0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A0-47F4-A346-AAA4C3C4B8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10426416"/>
        <c:axId val="-1627930656"/>
      </c:barChart>
      <c:catAx>
        <c:axId val="-1310426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627930656"/>
        <c:crosses val="autoZero"/>
        <c:auto val="1"/>
        <c:lblAlgn val="ctr"/>
        <c:lblOffset val="100"/>
        <c:noMultiLvlLbl val="0"/>
      </c:catAx>
      <c:valAx>
        <c:axId val="-162793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1042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02363808"/>
        <c:axId val="-1302368704"/>
      </c:barChart>
      <c:catAx>
        <c:axId val="-130236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8704"/>
        <c:crosses val="autoZero"/>
        <c:auto val="1"/>
        <c:lblAlgn val="ctr"/>
        <c:lblOffset val="100"/>
        <c:noMultiLvlLbl val="0"/>
      </c:catAx>
      <c:valAx>
        <c:axId val="-130236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Rio Grande, setembro de 2022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1783487187177071E-3"/>
                  <c:y val="-1.77779830878187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693368499926175E-2"/>
                  <c:y val="-9.3334411211048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88361906190016E-2"/>
                  <c:y val="-3.55559661756374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208388281134649E-2"/>
                  <c:y val="-1.7777983087818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4258454218496228E-2"/>
                  <c:y val="1.5555735201841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134</c:v>
                </c:pt>
                <c:pt idx="1">
                  <c:v>141</c:v>
                </c:pt>
                <c:pt idx="2">
                  <c:v>83</c:v>
                </c:pt>
                <c:pt idx="3">
                  <c:v>359</c:v>
                </c:pt>
                <c:pt idx="4">
                  <c:v>540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6-42F0-AE16-CDFD6F6BC754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7.0100131874723153E-3"/>
                  <c:y val="-6.8889684465297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198375093662331E-2"/>
                  <c:y val="-2.44447267457506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88361906189931E-2"/>
                  <c:y val="-3.33337182896600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050065937361492E-2"/>
                  <c:y val="-1.1111239429886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General</c:formatCode>
                <c:ptCount val="5"/>
                <c:pt idx="0">
                  <c:v>46</c:v>
                </c:pt>
                <c:pt idx="1">
                  <c:v>121</c:v>
                </c:pt>
                <c:pt idx="2">
                  <c:v>92</c:v>
                </c:pt>
                <c:pt idx="3">
                  <c:v>356</c:v>
                </c:pt>
                <c:pt idx="4">
                  <c:v>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6-42F0-AE16-CDFD6F6BC754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3333949263456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851690843699245E-2"/>
                  <c:y val="-1.55557352018414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D2FD974-F40E-461E-883B-C824A02284F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5050065937360718E-3"/>
                  <c:y val="-2.44447267457506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20026374944631E-2"/>
                  <c:y val="-6.66674365793201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88</c:v>
                </c:pt>
                <c:pt idx="1">
                  <c:v>20</c:v>
                </c:pt>
                <c:pt idx="2">
                  <c:v>-9</c:v>
                </c:pt>
                <c:pt idx="3">
                  <c:v>3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86-42F0-AE16-CDFD6F6BC7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53956064"/>
        <c:axId val="-1253963136"/>
      </c:barChart>
      <c:catAx>
        <c:axId val="-125395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253963136"/>
        <c:crosses val="autoZero"/>
        <c:auto val="1"/>
        <c:lblAlgn val="ctr"/>
        <c:lblOffset val="100"/>
        <c:noMultiLvlLbl val="0"/>
      </c:catAx>
      <c:valAx>
        <c:axId val="-125396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5395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Agosto RG 2022.xlsx]tabela dinamica setorial!Tabela dinâmica2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 por setor da atividade econômica, admissões, desligamentos e saldos, </a:t>
            </a:r>
            <a:r>
              <a:rPr lang="pt-BR" sz="2400" b="1" baseline="0" dirty="0" smtClean="0"/>
              <a:t> Rio Grande</a:t>
            </a:r>
            <a:r>
              <a:rPr lang="pt-BR" sz="2400" b="1" dirty="0" smtClean="0"/>
              <a:t>, </a:t>
            </a:r>
            <a:r>
              <a:rPr lang="pt-BR" sz="2400" b="1" dirty="0"/>
              <a:t>acumulado do ano de 2022</a:t>
            </a:r>
          </a:p>
        </c:rich>
      </c:tx>
      <c:layout>
        <c:manualLayout>
          <c:xMode val="edge"/>
          <c:yMode val="edge"/>
          <c:x val="0.10478311884283893"/>
          <c:y val="1.2408594498693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2292024161976569E-2"/>
          <c:y val="0.24104737005376242"/>
          <c:w val="0.74691531343734474"/>
          <c:h val="0.67086203092215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'tabela dinamica setorial'!$B$3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8129601490481647E-2"/>
                  <c:y val="-2.68852880805027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859902701498009E-2"/>
                  <c:y val="-4.13619816623119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528901769946915E-2"/>
                  <c:y val="-5.17024770778899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726802608342881E-2"/>
                  <c:y val="-0.107541152322011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726802608342881E-2"/>
                  <c:y val="-4.5498179828543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setorial'!$B$4:$B$9</c:f>
              <c:numCache>
                <c:formatCode>General</c:formatCode>
                <c:ptCount val="5"/>
                <c:pt idx="0">
                  <c:v>548</c:v>
                </c:pt>
                <c:pt idx="1">
                  <c:v>3272</c:v>
                </c:pt>
                <c:pt idx="2">
                  <c:v>906</c:v>
                </c:pt>
                <c:pt idx="3">
                  <c:v>2155</c:v>
                </c:pt>
                <c:pt idx="4">
                  <c:v>5823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70-4139-98BF-ABE1AA3EE3E4}"/>
            </c:ext>
          </c:extLst>
        </c:ser>
        <c:ser>
          <c:idx val="1"/>
          <c:order val="1"/>
          <c:tx>
            <c:strRef>
              <c:f>'tabela dinamica setorial'!$C$3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331000931550925E-3"/>
                  <c:y val="-8.68601614908552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528901769946956E-2"/>
                  <c:y val="-5.79067743272368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993002794652258E-3"/>
                  <c:y val="-7.85877651583927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662001863101976E-2"/>
                  <c:y val="-8.47920624077396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859902701498071E-2"/>
                  <c:y val="-7.44515669921615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970-4139-98BF-ABE1AA3EE3E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setorial'!$C$4:$C$9</c:f>
              <c:numCache>
                <c:formatCode>General</c:formatCode>
                <c:ptCount val="5"/>
                <c:pt idx="0">
                  <c:v>417</c:v>
                </c:pt>
                <c:pt idx="1">
                  <c:v>3906</c:v>
                </c:pt>
                <c:pt idx="2">
                  <c:v>847</c:v>
                </c:pt>
                <c:pt idx="3">
                  <c:v>2005</c:v>
                </c:pt>
                <c:pt idx="4">
                  <c:v>5284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70-4139-98BF-ABE1AA3EE3E4}"/>
            </c:ext>
          </c:extLst>
        </c:ser>
        <c:ser>
          <c:idx val="2"/>
          <c:order val="2"/>
          <c:tx>
            <c:strRef>
              <c:f>'tabela dinamica setorial'!$D$3</c:f>
              <c:strCache>
                <c:ptCount val="1"/>
                <c:pt idx="0">
                  <c:v> 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926270158363675E-2"/>
                  <c:y val="-2.06809908311559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0E561AA-5C6C-40A0-BE8F-6B64B922390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970-4139-98BF-ABE1AA3EE3E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6996501397326461E-2"/>
                  <c:y val="-1.65447926649247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129601490481564E-2"/>
                  <c:y val="-2.4817188997387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395801676791853E-2"/>
                  <c:y val="-2.4817188997387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setorial'!$D$4:$D$9</c:f>
              <c:numCache>
                <c:formatCode>General</c:formatCode>
                <c:ptCount val="5"/>
                <c:pt idx="0">
                  <c:v>131</c:v>
                </c:pt>
                <c:pt idx="1">
                  <c:v>-634</c:v>
                </c:pt>
                <c:pt idx="2">
                  <c:v>59</c:v>
                </c:pt>
                <c:pt idx="3">
                  <c:v>150</c:v>
                </c:pt>
                <c:pt idx="4">
                  <c:v>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70-4139-98BF-ABE1AA3EE3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02362720"/>
        <c:axId val="-1302372512"/>
      </c:barChart>
      <c:catAx>
        <c:axId val="-13023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302372512"/>
        <c:crosses val="autoZero"/>
        <c:auto val="1"/>
        <c:lblAlgn val="ctr"/>
        <c:lblOffset val="100"/>
        <c:noMultiLvlLbl val="0"/>
      </c:catAx>
      <c:valAx>
        <c:axId val="-130237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3023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Agosto RG 2022.xlsx]Tabela dinamica 12m!Tabela dinâmica3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 por setor da atividade econômica, admissões, desligamentos e saldos, </a:t>
            </a:r>
            <a:r>
              <a:rPr lang="pt-BR" sz="2400" b="1" dirty="0" smtClean="0"/>
              <a:t>Rio</a:t>
            </a:r>
            <a:r>
              <a:rPr lang="pt-BR" sz="2400" b="1" baseline="0" dirty="0" smtClean="0"/>
              <a:t> Grande</a:t>
            </a:r>
            <a:r>
              <a:rPr lang="pt-BR" sz="2400" b="1" dirty="0" smtClean="0"/>
              <a:t>, </a:t>
            </a:r>
            <a:r>
              <a:rPr lang="pt-BR" sz="2400" b="1" dirty="0"/>
              <a:t>período de doze meses</a:t>
            </a:r>
          </a:p>
        </c:rich>
      </c:tx>
      <c:layout>
        <c:manualLayout>
          <c:xMode val="edge"/>
          <c:yMode val="edge"/>
          <c:x val="0.12867165928807353"/>
          <c:y val="2.40788213824264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'Tabela dinamica 12m'!$B$3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654044750430298E-2"/>
                  <c:y val="-5.8968064038388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308089500860588E-2"/>
                  <c:y val="-5.02320545512202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275960986804361E-2"/>
                  <c:y val="-7.64400830127264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506597819850917E-2"/>
                  <c:y val="-9.17280996152716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1141709695926564E-2"/>
                  <c:y val="2.1840023717921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12m'!$B$4:$B$9</c:f>
              <c:numCache>
                <c:formatCode>General</c:formatCode>
                <c:ptCount val="5"/>
                <c:pt idx="0">
                  <c:v>758</c:v>
                </c:pt>
                <c:pt idx="1">
                  <c:v>5188</c:v>
                </c:pt>
                <c:pt idx="2">
                  <c:v>1358</c:v>
                </c:pt>
                <c:pt idx="3">
                  <c:v>2967</c:v>
                </c:pt>
                <c:pt idx="4">
                  <c:v>8031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5E-4564-8370-D9F8A58C2383}"/>
            </c:ext>
          </c:extLst>
        </c:ser>
        <c:ser>
          <c:idx val="1"/>
          <c:order val="1"/>
          <c:tx>
            <c:strRef>
              <c:f>'Tabela dinamica 12m'!$C$3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474469305794606E-3"/>
                  <c:y val="-0.102648111474232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570854847963282E-2"/>
                  <c:y val="-4.586404980763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21916236374068E-2"/>
                  <c:y val="-8.2992090128102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160642570281124E-2"/>
                  <c:y val="-7.2072078269142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4423407917383818E-2"/>
                  <c:y val="-3.0576033205090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12m'!$C$4:$C$9</c:f>
              <c:numCache>
                <c:formatCode>General</c:formatCode>
                <c:ptCount val="5"/>
                <c:pt idx="0">
                  <c:v>581</c:v>
                </c:pt>
                <c:pt idx="1">
                  <c:v>5352</c:v>
                </c:pt>
                <c:pt idx="2">
                  <c:v>1258</c:v>
                </c:pt>
                <c:pt idx="3">
                  <c:v>3027</c:v>
                </c:pt>
                <c:pt idx="4">
                  <c:v>7199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5E-4564-8370-D9F8A58C2383}"/>
            </c:ext>
          </c:extLst>
        </c:ser>
        <c:ser>
          <c:idx val="2"/>
          <c:order val="2"/>
          <c:tx>
            <c:strRef>
              <c:f>'Tabela dinamica 12m'!$D$3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916810097532989E-2"/>
                  <c:y val="-3.49440379486749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746A979-48B0-4FD5-BCD4-C237B5F3418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35E-4564-8370-D9F8A58C238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835915088927137E-2"/>
                  <c:y val="-3.93120426922592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5A2A046-777D-48FC-AD58-10B2EA5BD82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5E-4564-8370-D9F8A58C238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7211703958691742E-2"/>
                  <c:y val="-4.5864049807635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12m'!$D$4:$D$9</c:f>
              <c:numCache>
                <c:formatCode>General</c:formatCode>
                <c:ptCount val="5"/>
                <c:pt idx="0">
                  <c:v>177</c:v>
                </c:pt>
                <c:pt idx="1">
                  <c:v>-164</c:v>
                </c:pt>
                <c:pt idx="2">
                  <c:v>100</c:v>
                </c:pt>
                <c:pt idx="3">
                  <c:v>-60</c:v>
                </c:pt>
                <c:pt idx="4">
                  <c:v>832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5E-4564-8370-D9F8A58C23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02367616"/>
        <c:axId val="-1302364896"/>
      </c:barChart>
      <c:catAx>
        <c:axId val="-130236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302364896"/>
        <c:crosses val="autoZero"/>
        <c:auto val="1"/>
        <c:lblAlgn val="ctr"/>
        <c:lblOffset val="100"/>
        <c:noMultiLvlLbl val="0"/>
      </c:catAx>
      <c:valAx>
        <c:axId val="-130236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30236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acumulado do ano de 2022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12704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0F-4D3A-83A1-E087FD897A5A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12459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0F-4D3A-83A1-E087FD897A5A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0F-4D3A-83A1-E087FD897A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02360544"/>
        <c:axId val="-1302370336"/>
      </c:barChart>
      <c:catAx>
        <c:axId val="-1302360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302370336"/>
        <c:crosses val="autoZero"/>
        <c:auto val="1"/>
        <c:lblAlgn val="ctr"/>
        <c:lblOffset val="100"/>
        <c:noMultiLvlLbl val="0"/>
      </c:catAx>
      <c:valAx>
        <c:axId val="-13023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302373056"/>
        <c:axId val="-1302362176"/>
      </c:lineChart>
      <c:catAx>
        <c:axId val="-130237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2176"/>
        <c:crosses val="autoZero"/>
        <c:auto val="1"/>
        <c:lblAlgn val="ctr"/>
        <c:lblOffset val="100"/>
        <c:noMultiLvlLbl val="0"/>
      </c:catAx>
      <c:valAx>
        <c:axId val="-130236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7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02369248"/>
        <c:axId val="-1302361632"/>
      </c:barChart>
      <c:catAx>
        <c:axId val="-1302369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-1302361632"/>
        <c:crosses val="autoZero"/>
        <c:auto val="1"/>
        <c:lblAlgn val="ctr"/>
        <c:lblOffset val="100"/>
        <c:noMultiLvlLbl val="0"/>
      </c:catAx>
      <c:valAx>
        <c:axId val="-130236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período de doze meses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m'!$H$2</c:f>
              <c:numCache>
                <c:formatCode>#,##0</c:formatCode>
                <c:ptCount val="1"/>
                <c:pt idx="0">
                  <c:v>18302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F2-48D7-AB3B-ECBB38A8DBF9}"/>
            </c:ext>
          </c:extLst>
        </c:ser>
        <c:ser>
          <c:idx val="1"/>
          <c:order val="1"/>
          <c:tx>
            <c:strRef>
              <c:f>'12 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m'!$I$2</c:f>
              <c:numCache>
                <c:formatCode>#,##0</c:formatCode>
                <c:ptCount val="1"/>
                <c:pt idx="0">
                  <c:v>17417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F2-48D7-AB3B-ECBB38A8DBF9}"/>
            </c:ext>
          </c:extLst>
        </c:ser>
        <c:ser>
          <c:idx val="2"/>
          <c:order val="2"/>
          <c:tx>
            <c:strRef>
              <c:f>'12 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 m'!$J$2</c:f>
              <c:numCache>
                <c:formatCode>#,##0</c:formatCode>
                <c:ptCount val="1"/>
                <c:pt idx="0">
                  <c:v>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F2-48D7-AB3B-ECBB38A8DB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02365440"/>
        <c:axId val="-1302370880"/>
      </c:barChart>
      <c:catAx>
        <c:axId val="-1302365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302370880"/>
        <c:crosses val="autoZero"/>
        <c:auto val="1"/>
        <c:lblAlgn val="ctr"/>
        <c:lblOffset val="100"/>
        <c:noMultiLvlLbl val="0"/>
      </c:catAx>
      <c:valAx>
        <c:axId val="-130237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 i="0" baseline="0" dirty="0" err="1"/>
              <a:t>Evolução</a:t>
            </a:r>
            <a:r>
              <a:rPr lang="en-US" sz="2400" b="1" i="0" baseline="0" dirty="0"/>
              <a:t> mensal dos </a:t>
            </a:r>
            <a:r>
              <a:rPr lang="en-US" sz="2400" b="1" i="0" baseline="0" dirty="0" err="1"/>
              <a:t>saldos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Rio Grande, </a:t>
            </a:r>
            <a:r>
              <a:rPr lang="en-US" sz="2400" b="1" i="0" baseline="0" dirty="0" err="1" smtClean="0"/>
              <a:t>setembro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/>
              <a:t>de 2021 a </a:t>
            </a:r>
            <a:r>
              <a:rPr lang="en-US" sz="2400" b="1" i="0" baseline="0" dirty="0" err="1" smtClean="0"/>
              <a:t>setembro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/>
              <a:t>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m'!$B$27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fld id="{AEC46DED-505E-423D-ABF8-E1058360ACD9}" type="VALUE">
                      <a:rPr lang="en-US" baseline="0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1D5-4688-8F80-E5D7BA8C76B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73E002A-0C57-4F5C-8123-B31B5423A7B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412-45D3-97CB-7E367915DA3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B1A94866-9D4D-4F67-A80D-5A552606FC4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1D5-4688-8F80-E5D7BA8C76B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0585142E-9EE8-4D61-A905-09F04E5C73E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412-45D3-97CB-7E367915DA3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408F92A1-87B3-4200-ADD4-B87E079EE44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 m'!$A$28:$A$40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'12 m'!$B$28:$B$40</c:f>
              <c:numCache>
                <c:formatCode>#,##0</c:formatCode>
                <c:ptCount val="13"/>
                <c:pt idx="0">
                  <c:v>410</c:v>
                </c:pt>
                <c:pt idx="1">
                  <c:v>211</c:v>
                </c:pt>
                <c:pt idx="2">
                  <c:v>248</c:v>
                </c:pt>
                <c:pt idx="3">
                  <c:v>-229</c:v>
                </c:pt>
                <c:pt idx="4">
                  <c:v>-8</c:v>
                </c:pt>
                <c:pt idx="5">
                  <c:v>246</c:v>
                </c:pt>
                <c:pt idx="6">
                  <c:v>143</c:v>
                </c:pt>
                <c:pt idx="7">
                  <c:v>70</c:v>
                </c:pt>
                <c:pt idx="8">
                  <c:v>-331</c:v>
                </c:pt>
                <c:pt idx="9">
                  <c:v>-114</c:v>
                </c:pt>
                <c:pt idx="10">
                  <c:v>-5</c:v>
                </c:pt>
                <c:pt idx="11" formatCode="General">
                  <c:v>103</c:v>
                </c:pt>
                <c:pt idx="12" formatCode="General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12-45D3-97CB-7E367915DA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95173552"/>
        <c:axId val="-1295176816"/>
      </c:barChart>
      <c:dateAx>
        <c:axId val="-12951735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295176816"/>
        <c:crosses val="autoZero"/>
        <c:auto val="1"/>
        <c:lblOffset val="100"/>
        <c:baseTimeUnit val="months"/>
      </c:dateAx>
      <c:valAx>
        <c:axId val="-12951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29517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302367072"/>
        <c:axId val="-1302369792"/>
      </c:lineChart>
      <c:catAx>
        <c:axId val="-130236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9792"/>
        <c:crosses val="autoZero"/>
        <c:auto val="1"/>
        <c:lblAlgn val="ctr"/>
        <c:lblOffset val="100"/>
        <c:noMultiLvlLbl val="0"/>
      </c:catAx>
      <c:valAx>
        <c:axId val="-130236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2371424"/>
        <c:axId val="-130236435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30237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64352"/>
        <c:crosses val="autoZero"/>
        <c:auto val="1"/>
        <c:lblAlgn val="ctr"/>
        <c:lblOffset val="100"/>
        <c:noMultiLvlLbl val="0"/>
      </c:catAx>
      <c:valAx>
        <c:axId val="-130236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0237142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 dirty="0"/>
              <a:t>Evolução mensal dos estoques de emprego formal celetista, Rio Grande, </a:t>
            </a:r>
            <a:r>
              <a:rPr lang="pt-BR" sz="2400" b="1" i="0" baseline="0" dirty="0" smtClean="0"/>
              <a:t>setembro </a:t>
            </a:r>
            <a:r>
              <a:rPr lang="pt-BR" sz="2400" b="1" i="0" baseline="0" dirty="0"/>
              <a:t>de 2021 </a:t>
            </a:r>
            <a:r>
              <a:rPr lang="pt-BR" sz="2400" b="1" i="0" baseline="0" dirty="0" smtClean="0"/>
              <a:t>a setembro </a:t>
            </a:r>
            <a:r>
              <a:rPr lang="pt-BR" sz="2400" b="1" i="0" baseline="0" dirty="0"/>
              <a:t>de 2022</a:t>
            </a:r>
          </a:p>
        </c:rich>
      </c:tx>
      <c:layout>
        <c:manualLayout>
          <c:xMode val="edge"/>
          <c:yMode val="edge"/>
          <c:x val="0.14429683811290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1207476068E-2"/>
          <c:y val="0.23000216546993504"/>
          <c:w val="0.9382909470673424"/>
          <c:h val="0.58558581918536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 m'!$B$47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5.8604053296279525E-3"/>
                  <c:y val="-3.78256439294659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237053857032711E-2"/>
                  <c:y val="-8.45514393717474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441621318511401E-3"/>
                  <c:y val="-6.4526098467912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720810659256345E-3"/>
                  <c:y val="-2.0025340903834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441621318511831E-3"/>
                  <c:y val="-7.3426249980728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162431977768605E-3"/>
                  <c:y val="-0.1312772348140289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162431977767746E-3"/>
                  <c:y val="-5.7850984833300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0324863955535492E-3"/>
                  <c:y val="-9.12265530063590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1720810659255055E-3"/>
                  <c:y val="-0.157977689352475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9.3766485274049041E-3"/>
                  <c:y val="-9.1226553006359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 m'!$A$48:$A$60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'12 m'!$B$48:$B$60</c:f>
              <c:numCache>
                <c:formatCode>#,##0</c:formatCode>
                <c:ptCount val="13"/>
                <c:pt idx="0">
                  <c:v>36116</c:v>
                </c:pt>
                <c:pt idx="1">
                  <c:v>36327</c:v>
                </c:pt>
                <c:pt idx="2">
                  <c:v>36575</c:v>
                </c:pt>
                <c:pt idx="3">
                  <c:v>36346</c:v>
                </c:pt>
                <c:pt idx="4">
                  <c:v>36495</c:v>
                </c:pt>
                <c:pt idx="5">
                  <c:v>36741</c:v>
                </c:pt>
                <c:pt idx="6">
                  <c:v>36884</c:v>
                </c:pt>
                <c:pt idx="7">
                  <c:v>36954</c:v>
                </c:pt>
                <c:pt idx="8">
                  <c:v>36623</c:v>
                </c:pt>
                <c:pt idx="9">
                  <c:v>36509</c:v>
                </c:pt>
                <c:pt idx="10">
                  <c:v>36504</c:v>
                </c:pt>
                <c:pt idx="11">
                  <c:v>36607</c:v>
                </c:pt>
                <c:pt idx="12">
                  <c:v>36748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54-4FED-8CE1-EA181CFE6B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54128736"/>
        <c:axId val="-1154128192"/>
      </c:barChart>
      <c:dateAx>
        <c:axId val="-11541287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54128192"/>
        <c:crosses val="autoZero"/>
        <c:auto val="1"/>
        <c:lblOffset val="100"/>
        <c:baseTimeUnit val="months"/>
      </c:dateAx>
      <c:valAx>
        <c:axId val="-115412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15412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7FB23021-3628-9442-6B8F-1720702279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C62946A1-E777-C90F-1B93-B39DBEE9F9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BE81BC-4A09-4CC7-BA37-3E74EABD27F1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41B00B42-E61F-8846-4BE6-DE4960C37A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0B1D3F55-A419-8665-A319-5BDA19811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3596AFD-F43B-FA3F-D0F3-B484186A5E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B20549B-A859-59F1-9741-1E6BE3FF57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BA8994-AEEC-43E8-B606-FE68F0A31E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81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xmlns="" id="{DA403F29-F7BA-C33C-FCFA-ACE3F021CB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xmlns="" id="{6E21941E-2201-062A-F520-340B121E4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xmlns="" id="{C358BE22-0315-6A2A-385D-99FDE94FE2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ED204D-1719-492A-B169-45FDB8FDD74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91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xmlns="" id="{B960F95E-22F2-A297-C5E6-5FF636605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xmlns="" id="{00450070-D91A-A198-99F2-87683F8D7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xmlns="" id="{682AC731-D72E-C343-56CC-7F3CA1DE1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135513-AB11-4BEE-A60C-01612C27A3A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67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xmlns="" id="{DEDA7F32-4386-D056-8613-AD5B84678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xmlns="" id="{03C6A88A-5F03-E259-45A1-8651DCA45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xmlns="" id="{C8830F06-8098-68E5-D3D6-0E3651A305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46CDCA-1152-4ACD-BE7B-C851CEA9A2C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198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xmlns="" id="{EF8B12A7-03B6-541A-3E78-5B596C4875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xmlns="" id="{173646D8-7C10-C2EE-3A2C-2BF7D1638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xmlns="" id="{9931E08B-1C3E-8F21-7FE3-D89C0E8BE2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4315B0-972C-4ED1-81AD-6D462C476CDD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81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xmlns="" id="{9AB4B3CF-0F17-1B19-4302-2405590C8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xmlns="" id="{A75103E9-963D-414E-5818-B045F1723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xmlns="" id="{2F4A7739-1C13-F211-334D-0DA716B41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EB4DD3-EB30-4479-A624-5A62DC3DB2F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93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xmlns="" id="{25655207-C654-05D4-49BB-9A7C899C4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xmlns="" id="{1A1A0114-A6F7-8D54-68EC-631598D44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xmlns="" id="{FE958F34-DC24-D064-DF88-14C7E1CC1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A54566-BF81-4EAE-9B81-F2A89ED0BF0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39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xmlns="" id="{9647AE2D-742A-1650-80FF-92FF93E518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xmlns="" id="{5B4D4B8D-48AE-BDCA-AEC1-542F4DFF1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xmlns="" id="{819AB18F-3F97-3AAE-0F7D-41727B0F95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925A29-7899-40EA-8633-F333593BBB8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xmlns="" id="{6F2B478D-7777-F995-BB65-5E832E370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xmlns="" id="{561E0D42-45C6-D0FE-7EAF-F75242E21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xmlns="" id="{F5323B19-7260-AF7E-172C-48CCFD9B0E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9B2ACC-3514-4FED-B150-550F2F86335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4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xmlns="" id="{75949E09-A2B6-1642-1846-D49175492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xmlns="" id="{FA501C48-3751-02A7-CC89-A4D56E5E6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xmlns="" id="{7423EB05-3E4E-AAF5-A4B0-27E7E03E4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69CA03-E13A-4E60-BFDC-E40B02F51711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5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xmlns="" id="{7076C89A-C4AB-B338-0730-6055BF994F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xmlns="" id="{9FF75494-4ACE-146F-5135-4263A7103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xmlns="" id="{8F188DDD-06C0-E61E-511F-871B63FB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9C309D-CF63-4FD9-9CD6-4551008206E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6E2526C2-995B-A5FF-3D5B-2E236CC451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4E9207AD-1CDF-95AF-4DC4-73AEF532B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591DD446-719C-1F40-B58C-E7EF9C4DA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703BE4-7C8B-47A0-85F4-EFA1764CC3A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87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D60E1517-EE16-287F-B48F-033008A9A8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18A44497-5757-37F0-175D-07D3A2885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609EB7A5-F711-3BA1-032F-29108B73D5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DED5EA-3B41-4DC5-9424-AE4A7BDA1BE9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01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xmlns="" id="{5B4EBB59-A8FD-ECAF-9C47-017C509703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xmlns="" id="{393596FF-8C3E-65F3-4FC3-248140970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xmlns="" id="{4ACBF925-C6AE-AD17-A45F-1AC046CBC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9AF28C-A543-4940-8315-DC776FC337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54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xmlns="" id="{5237C920-7CA6-662A-3485-5E5982324C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xmlns="" id="{F3AC538F-70F8-DBDF-29B3-44674C9CD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4580" name="Espaço Reservado para Número de Slide 3">
            <a:extLst>
              <a:ext uri="{FF2B5EF4-FFF2-40B4-BE49-F238E27FC236}">
                <a16:creationId xmlns:a16="http://schemas.microsoft.com/office/drawing/2014/main" xmlns="" id="{ACE70A45-C3E8-2930-AB0E-38216C9687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9D513E-B561-4192-9B17-BFA97F4F0DF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96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xmlns="" id="{26D91CF5-7F82-1963-8F44-4B0626818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xmlns="" id="{BAD8F30A-C67E-6F17-96A2-1F24810C9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xmlns="" id="{0FE59E66-BFF4-1521-EAD9-33A2AF4A1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6411-721A-430D-8B2F-A8BE2F773EE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1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C250A47-2A1E-6B65-F2BD-549E150D83C1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1D1D3F28-A14D-0FD8-C420-B6F0825105A7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7982BB9E-F309-EC8B-4C58-3F705CFE37D6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C04D1929-6E81-03D2-F111-97D6D6D97DB0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50402926-2E5C-4F91-6977-1E48C87EC30E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xmlns="" id="{CAAAC6E6-84AB-ED0F-231F-7A3235206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2FED1196-728A-F475-37E6-B8BE9A71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DBF13-9C34-4508-AD33-6D5FE44F57E8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60FA3189-D3B7-FEA1-9C2B-0197FF27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FD90AFB6-9790-E77B-8B2C-9A783A90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F29B594-50F5-45ED-BA20-B94E44EBFC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97139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047952-C078-ABA4-2C77-690598E2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CDA3-BEFE-4932-8929-93CB98C6C1C7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F61DF9-CD91-047E-D07C-12D45C49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DB138A-5EDD-58C7-AD84-94C1095D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B2087-A9EA-410B-AD29-41E664B97B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06868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F53AA9-0CB0-C354-4977-99FE0AA0B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8AE4-7111-4E64-93A1-CF0C035C7E1D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AE6E9C-19FF-B2DB-6200-1424CA37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1125A-BE93-5B59-2F22-638594BD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82E5-234C-4605-BBCC-C20ACC6504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89456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A60CA2-D223-5107-4925-737FC690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9C227-AF38-42EF-9DF1-E4C600C97AB5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C32143-C8C9-ACE7-D76D-B4D1676F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0B5F9B-7FF8-1169-7DAE-F1B28AB0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82CC5-30F7-4EF1-86FF-C932B971A6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84051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0B29DFA-0BF6-62E5-EC8E-B8F1F6FE7ADB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1D10CC60-3E52-0C53-0E90-FB1E337EE842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xmlns="" id="{EBBDAEAD-6FE1-7E2C-0157-46AB1A44BB09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D2286403-7A98-EDFB-27BD-D50ED1640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31DE1A4A-4FCA-D9CC-BE94-1D46073A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3913D-5838-4C6D-941E-D155BE532F1B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47DCCABA-97E9-C05D-834E-FF635F61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D7D991E2-F427-6385-2666-C21FFBF3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78A1283-E759-4EDC-A728-D43FDBD37C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415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762E3A2-B76D-74A2-0326-95C36A92C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F69F-22BA-4EEC-8507-11CD9135C4D6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A8B5B29-CD86-04B3-7E7C-7E10ECAA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5B6E5C8-B7CA-35D7-E52C-695125AA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43038-D5E3-45E3-B8E2-E74760E5F7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49310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301C464-7383-BD09-9B68-0B443429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D6DE-64AB-41DF-8DE6-C3E44C9EB458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80F90D1-0389-36E9-03E0-B634E70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BDF85094-723B-EB72-3E27-4746B7BD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B7A2-4156-4D9A-B765-B0682873AD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15071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4CEF0FC-405A-F2D3-4B16-75CED4C23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DE1E-8878-4118-9D8D-E6898A459255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C72EF4B-F167-EE2D-B26E-1A0B2F57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B141056-A59A-5D3A-32CE-FA25F53E3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05D2-5998-4B13-9287-D6D810FD31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27459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AAAE1AC-A00D-0A50-5DCB-964DA753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2F41-AC6F-46A6-81F7-ED569A6D1CAE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0B2EAC8D-9A8C-83B8-F013-65429985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CA360ED-2F50-9AD0-98CE-01CF1A40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7A0C-B5B6-405B-AEAA-AED07B98E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05111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38FFC2E-C00B-C86B-E90F-39154C16FB15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5A75F3E5-286C-7829-252C-BD8BBB1863D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AE13EF94-23C1-CD91-7171-5F1B38AC79E3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3F65CAEB-C041-FBF9-7DFB-F7A952088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BCECABB1-F3C1-1241-3D59-8C125291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E9A0F-328E-4B09-922F-827B4277EE06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06514EE3-36A1-4924-4025-8E0AD6CC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00074F39-AA77-801E-AF31-5D45874D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79C6-D8F9-40EE-92BC-2CF72C308E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84092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CEBD471A-1DC6-1AC0-B7CF-D592A3A48E50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xmlns="" id="{3774F529-16B3-BD84-EEF1-7D509E06A09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xmlns="" id="{2E98539A-D8EB-36DC-0BCA-560F2ABB2D42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xmlns="" id="{A4D16610-DB4F-E394-17CE-C7E2EE553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61CD55E5-3105-4295-3C3F-2BC8B8F7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C2AF-8D37-41B0-9003-E07B2C6141C8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E2369DEA-C89C-2032-2095-D1E6E20B76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F4913-E4D7-4793-A0F8-4D4C3789A4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4682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C728F31-33BF-A369-6F97-60BE496EF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9541E35-3138-47FA-6697-D3B8BB58E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2ACCA-CC41-2AE9-3E49-F2E949F84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22BA59E-24E6-427D-914B-9C339AB9B44E}" type="datetimeFigureOut">
              <a:rPr lang="pt-BR"/>
              <a:pPr>
                <a:defRPr/>
              </a:pPr>
              <a:t>19/09/2023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437BFA-D7E4-CE72-209C-D2B700337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xmlns="" id="{49431A4C-B9DA-094E-7B64-C1AD315CE3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B1ED3C8F-C5EA-F213-B1F0-4340120558DB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xmlns="" id="{5E4E85AC-3BD2-0914-E1DB-81E189E22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417EE7-45F1-35FF-6B0A-9FFA17AE3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88EB707E-9844-4BE3-B936-71D14A1DDA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0" r:id="rId2"/>
    <p:sldLayoutId id="2147484178" r:id="rId3"/>
    <p:sldLayoutId id="2147484171" r:id="rId4"/>
    <p:sldLayoutId id="2147484172" r:id="rId5"/>
    <p:sldLayoutId id="2147484173" r:id="rId6"/>
    <p:sldLayoutId id="2147484174" r:id="rId7"/>
    <p:sldLayoutId id="2147484179" r:id="rId8"/>
    <p:sldLayoutId id="2147484180" r:id="rId9"/>
    <p:sldLayoutId id="2147484175" r:id="rId10"/>
    <p:sldLayoutId id="2147484176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Gr_fico_do_Microsoft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5.png"/><Relationship Id="rId9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8B5F7C-5221-5E7F-D226-E34FDE816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09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setembro DE 2022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B6FE433-2111-6E45-E590-CEEBA2E02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i="1" dirty="0"/>
              <a:t>Pelotas, setembro de 2023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379828-8AAA-00DB-4FBE-77A4B3725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</a:t>
            </a:r>
            <a:r>
              <a:rPr lang="pt-BR" sz="4400" dirty="0"/>
              <a:t>conjuntura</a:t>
            </a:r>
            <a:r>
              <a:rPr lang="pt-BR" sz="4800" dirty="0"/>
              <a:t> </a:t>
            </a:r>
            <a:r>
              <a:rPr lang="pt-BR" sz="4400" dirty="0"/>
              <a:t>setorial do emprego EM setembro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C2B222-B7CD-86E8-4FBD-968A0F8E6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5" y="1121706"/>
            <a:ext cx="11877870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setembro (+141 vínculos) foi puxado principalmente pelo setor da agropecuária (+88</a:t>
            </a:r>
            <a:r>
              <a:rPr lang="pt-BR" sz="3200" b="1" dirty="0"/>
              <a:t> </a:t>
            </a:r>
            <a:r>
              <a:rPr lang="pt-BR" sz="3200" dirty="0"/>
              <a:t>vínculos), seguido pelo setor de serviços (+39 vínculos). A indústria (+20 vínculos) e o </a:t>
            </a:r>
            <a:r>
              <a:rPr lang="pt-BR" sz="3200" dirty="0" smtClean="0"/>
              <a:t>comércio </a:t>
            </a:r>
            <a:r>
              <a:rPr lang="pt-BR" sz="3200" dirty="0"/>
              <a:t>(+</a:t>
            </a:r>
            <a:r>
              <a:rPr lang="pt-BR" sz="3200" dirty="0" smtClean="0"/>
              <a:t>3 vínculos) </a:t>
            </a:r>
            <a:r>
              <a:rPr lang="pt-BR" sz="3200" dirty="0"/>
              <a:t>apresentaram saldo positivo. O setor de construção (</a:t>
            </a:r>
            <a:r>
              <a:rPr lang="pt-BR" sz="3200" dirty="0">
                <a:solidFill>
                  <a:srgbClr val="FF0000"/>
                </a:solidFill>
              </a:rPr>
              <a:t>-9 </a:t>
            </a:r>
            <a:r>
              <a:rPr lang="pt-BR" sz="3200" dirty="0"/>
              <a:t>vínculos) foi o único que apresentou saldo negativo.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3E2FFE-DD8D-3C67-7FF4-E722677EEFB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2D952E7-D4BC-D0AA-E788-55B5A5E4F2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7CEEF82-FD4D-36EC-76E7-8D5E17DB9DA0}"/>
              </a:ext>
            </a:extLst>
          </p:cNvPr>
          <p:cNvSpPr txBox="1"/>
          <p:nvPr/>
        </p:nvSpPr>
        <p:spPr>
          <a:xfrm>
            <a:off x="4249738" y="6321425"/>
            <a:ext cx="3692525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4855C3C1-5CB9-B89F-DD13-4A2EBFBCC4F1}"/>
              </a:ext>
            </a:extLst>
          </p:cNvPr>
          <p:cNvGraphicFramePr>
            <a:graphicFrameLocks/>
          </p:cNvGraphicFramePr>
          <p:nvPr/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53782F0-22B7-3DD7-D111-20CFEA2290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70685"/>
              </p:ext>
            </p:extLst>
          </p:nvPr>
        </p:nvGraphicFramePr>
        <p:xfrm>
          <a:off x="671801" y="605739"/>
          <a:ext cx="10870165" cy="571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377967-0AC8-AEAF-A8C2-A9DBC1CF7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8958CCF-63AD-BF59-7245-0E935ACC0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4943751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 no acumulado do ano (+245 vínculos) foi puxado principalmente pelo setor de serviços (+539 vínculos), seguido pela indústria (+150 vínculos), pela agropecuária (+131 vínculos) e </a:t>
            </a:r>
            <a:r>
              <a:rPr lang="pt-BR" sz="3200" dirty="0" smtClean="0"/>
              <a:t>pela </a:t>
            </a:r>
            <a:r>
              <a:rPr lang="pt-BR" sz="3200" dirty="0"/>
              <a:t>construção (+59 vínculos). O comércio (</a:t>
            </a:r>
            <a:r>
              <a:rPr lang="pt-BR" sz="3200" dirty="0">
                <a:solidFill>
                  <a:srgbClr val="FF0000"/>
                </a:solidFill>
              </a:rPr>
              <a:t>-634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FD70F50-D143-983E-0FA9-5FFC8667D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64A4F93-33A8-0BB3-A618-8BCA6C76965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A42D7AD-CD28-95A8-3846-10EA78630CF1}"/>
              </a:ext>
            </a:extLst>
          </p:cNvPr>
          <p:cNvSpPr txBox="1"/>
          <p:nvPr/>
        </p:nvSpPr>
        <p:spPr>
          <a:xfrm>
            <a:off x="4249738" y="6484938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A7827CF3-62E9-2FBB-0624-78E1A1AFFF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53366"/>
              </p:ext>
            </p:extLst>
          </p:nvPr>
        </p:nvGraphicFramePr>
        <p:xfrm>
          <a:off x="497941" y="344031"/>
          <a:ext cx="11208189" cy="614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4F9B54-8129-3F38-62B2-79D00F99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089A97-9270-8A91-88E5-444861E2F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 no período de doze meses (+885 vínculos) foi puxado principalmente pelo setor de serviços (+832 vínculos), seguido pela agropecuária (+177 vínculos) e pela construção (+100 vínculos). O comércio (</a:t>
            </a:r>
            <a:r>
              <a:rPr lang="pt-BR" sz="3200" dirty="0">
                <a:solidFill>
                  <a:srgbClr val="FF0000"/>
                </a:solidFill>
              </a:rPr>
              <a:t>-164 </a:t>
            </a:r>
            <a:r>
              <a:rPr lang="pt-BR" sz="3200" dirty="0"/>
              <a:t>vínculos) e a indústria (</a:t>
            </a:r>
            <a:r>
              <a:rPr lang="pt-BR" sz="3200" dirty="0">
                <a:solidFill>
                  <a:srgbClr val="FF0000"/>
                </a:solidFill>
              </a:rPr>
              <a:t>-60 </a:t>
            </a:r>
            <a:r>
              <a:rPr lang="pt-BR" sz="3200" dirty="0"/>
              <a:t>vínculos) apresentaram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6A52A1C-17D4-C45C-7CC1-AAF574FD7F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1720DB6-446B-1BAF-9DBA-59AA666277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7F752594-3967-9EBE-F6F7-21BEBDC0AC37}"/>
              </a:ext>
            </a:extLst>
          </p:cNvPr>
          <p:cNvSpPr txBox="1"/>
          <p:nvPr/>
        </p:nvSpPr>
        <p:spPr>
          <a:xfrm>
            <a:off x="4249738" y="63103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6EE7C750-4314-A874-D60C-EEE82E885A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70008"/>
              </p:ext>
            </p:extLst>
          </p:nvPr>
        </p:nvGraphicFramePr>
        <p:xfrm>
          <a:off x="533400" y="495300"/>
          <a:ext cx="11068050" cy="5815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22E083-265B-31C6-C4DD-92945F9A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xmlns="" id="{EA166FB8-EE06-238F-9BCE-A56488AC38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71650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</a:t>
            </a:r>
            <a:endParaRPr lang="pt-BR" altLang="pt-BR" sz="3200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2400" dirty="0" smtClean="0"/>
              <a:t>Dados </a:t>
            </a:r>
            <a:r>
              <a:rPr lang="pt-BR" altLang="pt-BR" sz="2400" dirty="0"/>
              <a:t>atualizados </a:t>
            </a:r>
            <a:r>
              <a:rPr lang="pt-BR" altLang="pt-BR" sz="2400" dirty="0" smtClean="0"/>
              <a:t>em: 19/05/2023.</a:t>
            </a:r>
            <a:endParaRPr lang="pt-BR" altLang="pt-BR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A23EDF-BEF9-BAFA-2BC0-1019293D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21D4B9-7D92-280E-EBD2-D2B3428D9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39850"/>
            <a:ext cx="11657013" cy="52832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500" b="1" dirty="0"/>
              <a:t>OBSERVATÓRIO SOCIAL DO TRABALHO (IFISP/UFPEL)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dirty="0"/>
              <a:t>Fundador do Observatório: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dirty="0" smtClean="0"/>
              <a:t>Coordenador: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e Silva Barbosa (</a:t>
            </a:r>
            <a:r>
              <a:rPr lang="pt-BR" sz="2300" b="1" dirty="0" err="1" smtClean="0"/>
              <a:t>PPGS</a:t>
            </a:r>
            <a:r>
              <a:rPr lang="pt-BR" sz="2300" b="1" dirty="0" smtClean="0"/>
              <a:t>/UFPel)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dirty="0"/>
              <a:t>Coordenadora: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b="1" dirty="0"/>
              <a:t>Prof.ª Ana Paula F. D’Avila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dirty="0"/>
              <a:t>Bolsista de Iniciação Cientifica: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b="1" dirty="0"/>
              <a:t>Emerson </a:t>
            </a:r>
            <a:r>
              <a:rPr lang="pt-BR" sz="2400" b="1" dirty="0" err="1"/>
              <a:t>Goularte</a:t>
            </a:r>
            <a:r>
              <a:rPr lang="pt-BR" sz="2400" b="1" dirty="0"/>
              <a:t> Junior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400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A5DCCD-5339-29CE-FB12-8AE9271FF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</a:t>
            </a:r>
            <a:r>
              <a:rPr lang="pt-BR" sz="4800" dirty="0" smtClean="0"/>
              <a:t>setembro</a:t>
            </a:r>
            <a:endParaRPr lang="pt-BR" sz="4800" dirty="0"/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xmlns="" id="{548DA741-E685-24F9-CBC8-31ABAE6A9B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058863"/>
            <a:ext cx="11791950" cy="538638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3000" dirty="0"/>
              <a:t>	Segundo o Novo CAGED (Cadastro Geral de Empregados e Desempregados) da Secretaria Especial de Previdência e Trabalho do Ministério da Economia, no mês de setembro de 2022 ocorreram, em Rio Grande, 1.257 admissões e 1.116 desligamentos, resultando em um saldo de +141 vínculos formais de emprego celetista. Com isso, a taxa de variação do emprego formal foi de +0,38%, com o estoque passando de 36.607 vínculos, em agosto, para 36.748 vínculos, em setembro de 2022.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0707AF-3368-B2A0-3A40-FA4C3C9E6E9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147C9EC-8281-5B15-1DF2-F006DB8A17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AA133AD-AF6F-E8EF-EA33-55D443EDCEBC}"/>
              </a:ext>
            </a:extLst>
          </p:cNvPr>
          <p:cNvSpPr txBox="1"/>
          <p:nvPr/>
        </p:nvSpPr>
        <p:spPr>
          <a:xfrm>
            <a:off x="4454525" y="62976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0F271A59-1CFF-C644-C06C-1E57FB4653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834681"/>
              </p:ext>
            </p:extLst>
          </p:nvPr>
        </p:nvGraphicFramePr>
        <p:xfrm>
          <a:off x="524975" y="461727"/>
          <a:ext cx="11018067" cy="583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36ED5-3F8B-B60E-0C7C-D70B4B24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A05D9C0B-E17E-312F-878C-BB8E1EC71C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7175" y="1268413"/>
            <a:ext cx="11657013" cy="38481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Rio Grande, 12.704 admissões e 12.459 desligamentos, o que resultou em um saldo de +245 vínculos formais de emprego. Nesse período, o estoque passou de 36.346 vínculos, em dezembro de 2021, para 36.748 vínculos, em setembro de 2022, o que corresponde a uma taxa de variação de +0,67%.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5DFBD6B-3F02-75B1-3958-156920DF94F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889B65F-3709-9D17-4A4E-A9D98ABBD4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9E4A5736-C82D-AFA1-AF01-9710197799AE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303C875B-FA42-D199-F617-DD55F6D27C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744785"/>
              </p:ext>
            </p:extLst>
          </p:nvPr>
        </p:nvGraphicFramePr>
        <p:xfrm>
          <a:off x="552261" y="416459"/>
          <a:ext cx="11199137" cy="5854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CF5A29-F9B7-F460-EDC5-9BD97803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xmlns="" id="{D59C3031-C5F8-06E6-7F29-C5C8F50295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7175" y="1212850"/>
            <a:ext cx="11752263" cy="5205413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400" dirty="0"/>
              <a:t>Nos últimos doze meses, ocorreram, em Rio Grande, 18.302 admissões e 17.417 desligamentos, o que resultou em um saldo de +885 vínculos formais de emprego. Nesse período, o estoque passou de 36.116 vínculos, em setembro de 2021, para 36.748 vínculos, em setembro de 2022, o que corresponde a uma taxa de variação de  +2,45%.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234F0-98C3-EA70-E080-F55EBF648D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5A3D0F6-04C5-E9E8-F9AE-CD1A9CBEF7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9EAE136D-782E-212E-58D2-40333B4FDC27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04186F67-3194-785A-60F8-4079FB2A6CFF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FB6703A9-8C8D-2921-E50C-1AAE8B10260C}"/>
              </a:ext>
            </a:extLst>
          </p:cNvPr>
          <p:cNvGraphicFramePr>
            <a:graphicFrameLocks/>
          </p:cNvGraphicFramePr>
          <p:nvPr/>
        </p:nvGraphicFramePr>
        <p:xfrm>
          <a:off x="678287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EA2581D-4369-FE45-F3D5-E3271B16E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734093"/>
              </p:ext>
            </p:extLst>
          </p:nvPr>
        </p:nvGraphicFramePr>
        <p:xfrm>
          <a:off x="678286" y="613507"/>
          <a:ext cx="10916817" cy="562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38D64C-064C-C751-58E8-7CC66E8261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60D1376-E058-2266-5581-90ABB8889B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ADE1B0E-538D-4AE8-DD01-FDF85CD10913}"/>
              </a:ext>
            </a:extLst>
          </p:cNvPr>
          <p:cNvSpPr txBox="1"/>
          <p:nvPr/>
        </p:nvSpPr>
        <p:spPr>
          <a:xfrm>
            <a:off x="4038600" y="6329363"/>
            <a:ext cx="3833813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20630B9-98C2-9879-2BEA-2966C412A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445037"/>
              </p:ext>
            </p:extLst>
          </p:nvPr>
        </p:nvGraphicFramePr>
        <p:xfrm>
          <a:off x="590550" y="419100"/>
          <a:ext cx="10934700" cy="5910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C7D4439-B9B9-3B63-2732-12B404E307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84EC311-0085-2272-7AF0-2AEAE92D7B5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4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61C8FAF-33B2-B978-D45C-0AA559BCBC44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8E76F3EB-FAAE-52AB-E5FA-7A836B78646F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987E926F-AFA5-DA2B-7DFD-1AB2E511C93C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513" name="Gráfico 3">
            <a:extLst>
              <a:ext uri="{FF2B5EF4-FFF2-40B4-BE49-F238E27FC236}">
                <a16:creationId xmlns:a16="http://schemas.microsoft.com/office/drawing/2014/main" xmlns="" id="{67C434D0-EC2D-8AAC-0B9F-3231DAA1FD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262713"/>
              </p:ext>
            </p:extLst>
          </p:nvPr>
        </p:nvGraphicFramePr>
        <p:xfrm>
          <a:off x="627063" y="561975"/>
          <a:ext cx="10937875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Gráfico" r:id="rId7" imgW="9744120" imgH="5781755" progId="Excel.Chart.8">
                  <p:embed/>
                </p:oleObj>
              </mc:Choice>
              <mc:Fallback>
                <p:oleObj name="Gráfico" r:id="rId7" imgW="9744120" imgH="5781755" progId="Excel.Chart.8">
                  <p:embed/>
                  <p:pic>
                    <p:nvPicPr>
                      <p:cNvPr id="21513" name="Gráfico 3">
                        <a:extLst>
                          <a:ext uri="{FF2B5EF4-FFF2-40B4-BE49-F238E27FC236}">
                            <a16:creationId xmlns:a16="http://schemas.microsoft.com/office/drawing/2014/main" xmlns="" id="{67C434D0-EC2D-8AAC-0B9F-3231DAA1FDB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561975"/>
                        <a:ext cx="10937875" cy="577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25E52B8-B3DF-DD97-3B7D-FB6E70E7D0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167004"/>
              </p:ext>
            </p:extLst>
          </p:nvPr>
        </p:nvGraphicFramePr>
        <p:xfrm>
          <a:off x="678285" y="613507"/>
          <a:ext cx="10835428" cy="570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442</Words>
  <Application>Microsoft Office PowerPoint</Application>
  <PresentationFormat>Widescreen</PresentationFormat>
  <Paragraphs>133</Paragraphs>
  <Slides>17</Slides>
  <Notes>15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Wingdings</vt:lpstr>
      <vt:lpstr>Tipo de Madeira</vt:lpstr>
      <vt:lpstr>Gráfico do Microsoft Excel</vt:lpstr>
      <vt:lpstr>Boletim Informativo nº 09 setembro DE 2022 A conjuntura do emprego em RIO GRANDE-RS</vt:lpstr>
      <vt:lpstr>A conjuntura do emprego em setembro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setembro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08 setembro DE 2022 A conjuntura do emprego em RIO GRANDE-RS</dc:title>
  <dc:creator/>
  <cp:lastModifiedBy/>
  <cp:revision>10</cp:revision>
  <dcterms:created xsi:type="dcterms:W3CDTF">2018-01-27T01:43:35Z</dcterms:created>
  <dcterms:modified xsi:type="dcterms:W3CDTF">2023-09-19T18:04:19Z</dcterms:modified>
</cp:coreProperties>
</file>