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6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notesSlides/notesSlide7.xml" ContentType="application/vnd.openxmlformats-officedocument.presentationml.notesSlid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5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6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7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8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9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20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4" r:id="rId1"/>
  </p:sldMasterIdLst>
  <p:notesMasterIdLst>
    <p:notesMasterId r:id="rId19"/>
  </p:notesMasterIdLst>
  <p:sldIdLst>
    <p:sldId id="256" r:id="rId2"/>
    <p:sldId id="257" r:id="rId3"/>
    <p:sldId id="323" r:id="rId4"/>
    <p:sldId id="313" r:id="rId5"/>
    <p:sldId id="324" r:id="rId6"/>
    <p:sldId id="318" r:id="rId7"/>
    <p:sldId id="320" r:id="rId8"/>
    <p:sldId id="317" r:id="rId9"/>
    <p:sldId id="298" r:id="rId10"/>
    <p:sldId id="294" r:id="rId11"/>
    <p:sldId id="305" r:id="rId12"/>
    <p:sldId id="315" r:id="rId13"/>
    <p:sldId id="316" r:id="rId14"/>
    <p:sldId id="321" r:id="rId15"/>
    <p:sldId id="322" r:id="rId16"/>
    <p:sldId id="276" r:id="rId17"/>
    <p:sldId id="27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ADFF"/>
    <a:srgbClr val="FFFC2C"/>
    <a:srgbClr val="F0F0F0"/>
    <a:srgbClr val="FFFF43"/>
    <a:srgbClr val="FD2B4E"/>
    <a:srgbClr val="FFCC99"/>
    <a:srgbClr val="F6E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02" autoAdjust="0"/>
    <p:restoredTop sz="96980" autoAdjust="0"/>
  </p:normalViewPr>
  <p:slideViewPr>
    <p:cSldViewPr snapToGrid="0">
      <p:cViewPr>
        <p:scale>
          <a:sx n="50" d="100"/>
          <a:sy n="50" d="100"/>
        </p:scale>
        <p:origin x="948" y="17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60" y="25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\BASE-DE-DADOS-PELOTAS-RIO-GRANDE-JUNHO-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2022\2022.2\Observat&#243;rio%20Social%20do%20Trabalho\Observat&#243;rio%20Social%20do%20Trabalho\BOLETINS%20-%20ANA\Boletins%20Rio%20Grande\2021\SETEMBRO%202021\Setembro%20RG%202021%20DADOS.xls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2022\2022.2\Observat&#243;rio%20Social%20do%20Trabalho\Observat&#243;rio%20Social%20do%20Trabalho\BOLETINS%20-%20ANA\Boletins%20Rio%20Grande\2021\SETEMBRO%202021\Setembro%20RG%202021%20DADOS.xls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Rio%20Grande\2021\SETEMBRO%202021\Setembro%20RG%202021%20DADOS.xls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Rio%20Grande\2021\SETEMBRO%202021\Setembro%20RG%202021%20DADOS.xls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Rio%20Grande\2021\SETEMBRO%202021\Setembro%20RG%202021%20DADOS.xls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Rio%20Grande\2021\SETEMBRO%202021\Setembdro%20RG%202021%20DADOS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\BASE-DE-DADOS-PELOTAS-RIO-GRANDE-JUNHO-20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Rio%20Grande\2021\SETEMBRO%202021\Setembdro%20RG%202021%20DADOS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\BASE-DE-DADOS-PELOTAS-RIO-GRANDE-JUNHO-2020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Rio%20Grande\2021\SETEMBRO%202021\Setembro%20RG%202021%20DADOS.xls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069655648"/>
        <c:axId val="2069661632"/>
      </c:lineChart>
      <c:catAx>
        <c:axId val="2069655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69661632"/>
        <c:crosses val="autoZero"/>
        <c:auto val="1"/>
        <c:lblAlgn val="ctr"/>
        <c:lblOffset val="100"/>
        <c:noMultiLvlLbl val="0"/>
      </c:catAx>
      <c:valAx>
        <c:axId val="2069661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69655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564263426259081E-2"/>
          <c:y val="0.15208556146046939"/>
          <c:w val="0.91157998815771923"/>
          <c:h val="0.82155667450829573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82706688"/>
        <c:axId val="2082697984"/>
      </c:barChart>
      <c:catAx>
        <c:axId val="2082706688"/>
        <c:scaling>
          <c:orientation val="minMax"/>
        </c:scaling>
        <c:delete val="1"/>
        <c:axPos val="b"/>
        <c:majorTickMark val="none"/>
        <c:minorTickMark val="none"/>
        <c:tickLblPos val="nextTo"/>
        <c:crossAx val="2082697984"/>
        <c:crosses val="autoZero"/>
        <c:auto val="1"/>
        <c:lblAlgn val="ctr"/>
        <c:lblOffset val="100"/>
        <c:noMultiLvlLbl val="0"/>
      </c:catAx>
      <c:valAx>
        <c:axId val="2082697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82706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563902148758388"/>
          <c:y val="0.22618645777710925"/>
          <c:w val="0.22760409262187803"/>
          <c:h val="0.222568901143265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i="0" baseline="0" dirty="0">
                <a:effectLst/>
              </a:rPr>
              <a:t>Evolução mensal dos saldos do emprego formal celetista, Rio Grande, setembro de 2020 a setembro de 2021</a:t>
            </a:r>
            <a:endParaRPr lang="pt-BR" sz="2000" dirty="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'12m'!$B$20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D74-426A-9B5A-34D00FD382B7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D74-426A-9B5A-34D00FD382B7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D74-426A-9B5A-34D00FD382B7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D74-426A-9B5A-34D00FD382B7}"/>
              </c:ext>
            </c:extLst>
          </c:dPt>
          <c:dLbls>
            <c:dLbl>
              <c:idx val="3"/>
              <c:layout/>
              <c:tx>
                <c:rich>
                  <a:bodyPr/>
                  <a:lstStyle/>
                  <a:p>
                    <a:fld id="{EC4AAB21-EE2D-4695-B0EB-68A49DF0199D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ED74-426A-9B5A-34D00FD382B7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AB8F6FC4-F8AD-4999-AB9C-A7952BAAA988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ED74-426A-9B5A-34D00FD382B7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'12m'!$A$21:$A$33</c:f>
              <c:strCache>
                <c:ptCount val="13"/>
                <c:pt idx="0">
                  <c:v>set/20</c:v>
                </c:pt>
                <c:pt idx="1">
                  <c:v>out/20</c:v>
                </c:pt>
                <c:pt idx="2">
                  <c:v>nov/20</c:v>
                </c:pt>
                <c:pt idx="3">
                  <c:v>dez/20</c:v>
                </c:pt>
                <c:pt idx="4">
                  <c:v>jan/21</c:v>
                </c:pt>
                <c:pt idx="5">
                  <c:v>fev/21</c:v>
                </c:pt>
                <c:pt idx="6">
                  <c:v>mar/21</c:v>
                </c:pt>
                <c:pt idx="7">
                  <c:v>abr/21</c:v>
                </c:pt>
                <c:pt idx="8">
                  <c:v>mai/21</c:v>
                </c:pt>
                <c:pt idx="9">
                  <c:v>jun/21</c:v>
                </c:pt>
                <c:pt idx="10">
                  <c:v>jul/21</c:v>
                </c:pt>
                <c:pt idx="11">
                  <c:v>ago/21</c:v>
                </c:pt>
                <c:pt idx="12">
                  <c:v>set/21</c:v>
                </c:pt>
              </c:strCache>
            </c:strRef>
          </c:cat>
          <c:val>
            <c:numRef>
              <c:f>'12m'!$B$21:$B$33</c:f>
              <c:numCache>
                <c:formatCode>#,##0</c:formatCode>
                <c:ptCount val="13"/>
                <c:pt idx="0">
                  <c:v>211</c:v>
                </c:pt>
                <c:pt idx="1">
                  <c:v>250</c:v>
                </c:pt>
                <c:pt idx="2">
                  <c:v>139</c:v>
                </c:pt>
                <c:pt idx="3">
                  <c:v>-192</c:v>
                </c:pt>
                <c:pt idx="4">
                  <c:v>14</c:v>
                </c:pt>
                <c:pt idx="5">
                  <c:v>-5</c:v>
                </c:pt>
                <c:pt idx="6">
                  <c:v>212</c:v>
                </c:pt>
                <c:pt idx="7">
                  <c:v>4</c:v>
                </c:pt>
                <c:pt idx="8">
                  <c:v>269</c:v>
                </c:pt>
                <c:pt idx="9">
                  <c:v>102</c:v>
                </c:pt>
                <c:pt idx="10">
                  <c:v>74</c:v>
                </c:pt>
                <c:pt idx="11">
                  <c:v>229</c:v>
                </c:pt>
                <c:pt idx="12">
                  <c:v>410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D74-426A-9B5A-34D00FD382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82712128"/>
        <c:axId val="2082707232"/>
      </c:barChart>
      <c:catAx>
        <c:axId val="2082712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2082707232"/>
        <c:crosses val="autoZero"/>
        <c:auto val="1"/>
        <c:lblAlgn val="ctr"/>
        <c:lblOffset val="100"/>
        <c:noMultiLvlLbl val="0"/>
      </c:catAx>
      <c:valAx>
        <c:axId val="2082707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208271212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082707776"/>
        <c:axId val="2082705056"/>
      </c:lineChart>
      <c:catAx>
        <c:axId val="2082707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82705056"/>
        <c:crosses val="autoZero"/>
        <c:auto val="1"/>
        <c:lblAlgn val="ctr"/>
        <c:lblOffset val="100"/>
        <c:noMultiLvlLbl val="0"/>
      </c:catAx>
      <c:valAx>
        <c:axId val="2082705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82707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82708864"/>
        <c:axId val="2082705600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2082708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82705600"/>
        <c:crosses val="autoZero"/>
        <c:auto val="1"/>
        <c:lblAlgn val="ctr"/>
        <c:lblOffset val="100"/>
        <c:noMultiLvlLbl val="0"/>
      </c:catAx>
      <c:valAx>
        <c:axId val="2082705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8270886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i="0" baseline="0" dirty="0">
                <a:effectLst/>
              </a:rPr>
              <a:t>Evolução mensal dos estoques de emprego formal celetista, Rio Grande, setembro de 2020 a setembro de 2021</a:t>
            </a:r>
            <a:endParaRPr lang="pt-BR" sz="16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'12m'!$B$36</c:f>
              <c:strCache>
                <c:ptCount val="1"/>
                <c:pt idx="0">
                  <c:v>Estoque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92F-4074-A146-796EA1587D89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92F-4074-A146-796EA1587D89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92F-4074-A146-796EA1587D89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92F-4074-A146-796EA1587D89}"/>
              </c:ext>
            </c:extLst>
          </c:dPt>
          <c:dLbls>
            <c:dLbl>
              <c:idx val="1"/>
              <c:layout>
                <c:manualLayout>
                  <c:x val="-1.8753298785548551E-2"/>
                  <c:y val="-4.05968049994805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92F-4074-A146-796EA1587D8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032487044580686E-3"/>
                  <c:y val="-5.41290733326407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92F-4074-A146-796EA1587D8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3441623481935689E-3"/>
                  <c:y val="-9.24705002765945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092F-4074-A146-796EA1587D8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2892892915064545E-2"/>
                  <c:y val="-0.1060027686097548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092F-4074-A146-796EA1587D8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9.3766493927742757E-3"/>
                  <c:y val="-0.110513524720808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092F-4074-A146-796EA1587D8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"/>
                  <c:y val="-0.1285565491650217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092F-4074-A146-796EA1587D8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1.1720811740969564E-3"/>
                  <c:y val="-4.51075611105339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092F-4074-A146-796EA1587D8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'12m'!$A$37:$A$49</c:f>
              <c:strCache>
                <c:ptCount val="13"/>
                <c:pt idx="0">
                  <c:v>set/20</c:v>
                </c:pt>
                <c:pt idx="1">
                  <c:v>out/20</c:v>
                </c:pt>
                <c:pt idx="2">
                  <c:v>nov/20</c:v>
                </c:pt>
                <c:pt idx="3">
                  <c:v>dez/20</c:v>
                </c:pt>
                <c:pt idx="4">
                  <c:v>jan/21</c:v>
                </c:pt>
                <c:pt idx="5">
                  <c:v>fev/21</c:v>
                </c:pt>
                <c:pt idx="6">
                  <c:v>mar/21</c:v>
                </c:pt>
                <c:pt idx="7">
                  <c:v>abr/21</c:v>
                </c:pt>
                <c:pt idx="8">
                  <c:v>mai/21</c:v>
                </c:pt>
                <c:pt idx="9">
                  <c:v>jun/21</c:v>
                </c:pt>
                <c:pt idx="10">
                  <c:v>jul/21</c:v>
                </c:pt>
                <c:pt idx="11">
                  <c:v>ago/21</c:v>
                </c:pt>
                <c:pt idx="12">
                  <c:v>set/21</c:v>
                </c:pt>
              </c:strCache>
            </c:strRef>
          </c:cat>
          <c:val>
            <c:numRef>
              <c:f>'12m'!$B$37:$B$49</c:f>
              <c:numCache>
                <c:formatCode>#,##0</c:formatCode>
                <c:ptCount val="13"/>
                <c:pt idx="0">
                  <c:v>34604</c:v>
                </c:pt>
                <c:pt idx="1">
                  <c:v>34854</c:v>
                </c:pt>
                <c:pt idx="2">
                  <c:v>34993</c:v>
                </c:pt>
                <c:pt idx="3">
                  <c:v>34801</c:v>
                </c:pt>
                <c:pt idx="4">
                  <c:v>34821</c:v>
                </c:pt>
                <c:pt idx="5">
                  <c:v>34816</c:v>
                </c:pt>
                <c:pt idx="6">
                  <c:v>35028</c:v>
                </c:pt>
                <c:pt idx="7">
                  <c:v>35032</c:v>
                </c:pt>
                <c:pt idx="8">
                  <c:v>35301</c:v>
                </c:pt>
                <c:pt idx="9">
                  <c:v>35403</c:v>
                </c:pt>
                <c:pt idx="10">
                  <c:v>35477</c:v>
                </c:pt>
                <c:pt idx="11">
                  <c:v>35706</c:v>
                </c:pt>
                <c:pt idx="12">
                  <c:v>36116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092F-4074-A146-796EA1587D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82712672"/>
        <c:axId val="2082699616"/>
      </c:barChart>
      <c:catAx>
        <c:axId val="2082712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2082699616"/>
        <c:crosses val="autoZero"/>
        <c:auto val="1"/>
        <c:lblAlgn val="ctr"/>
        <c:lblOffset val="100"/>
        <c:noMultiLvlLbl val="0"/>
      </c:catAx>
      <c:valAx>
        <c:axId val="2082699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20827126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320472073834413E-2"/>
          <c:y val="0.15893910974484188"/>
          <c:w val="0.87762794413998002"/>
          <c:h val="0.77287207466545449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82706144"/>
        <c:axId val="2082709952"/>
      </c:barChart>
      <c:catAx>
        <c:axId val="2082706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82709952"/>
        <c:crosses val="autoZero"/>
        <c:auto val="1"/>
        <c:lblAlgn val="ctr"/>
        <c:lblOffset val="100"/>
        <c:noMultiLvlLbl val="0"/>
      </c:catAx>
      <c:valAx>
        <c:axId val="2082709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82706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dirty="0"/>
              <a:t>Movimentação do emprego formal celetista por setor da atividade econômica, admissões, desligamentos e saldos, Rio Grande, setembro de 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'setorial set'!$B$1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-2.3366710624907719E-3"/>
                  <c:y val="-3.55606516489414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168335531245386E-3"/>
                  <c:y val="-2.22254072805884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4020026374944631E-2"/>
                  <c:y val="-2.66704887367061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0100131874723153E-3"/>
                  <c:y val="-2.88930294647650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'setorial set'!$A$2:$A$6</c:f>
              <c:strCache>
                <c:ptCount val="5"/>
                <c:pt idx="0">
                  <c:v>Serviços</c:v>
                </c:pt>
                <c:pt idx="1">
                  <c:v>Indústria</c:v>
                </c:pt>
                <c:pt idx="2">
                  <c:v>Construção</c:v>
                </c:pt>
                <c:pt idx="3">
                  <c:v>Comércio</c:v>
                </c:pt>
                <c:pt idx="4">
                  <c:v>Agropecuária</c:v>
                </c:pt>
              </c:strCache>
            </c:strRef>
          </c:cat>
          <c:val>
            <c:numRef>
              <c:f>'setorial set'!$B$2:$B$6</c:f>
              <c:numCache>
                <c:formatCode>General</c:formatCode>
                <c:ptCount val="5"/>
                <c:pt idx="0" formatCode="#,##0">
                  <c:v>606</c:v>
                </c:pt>
                <c:pt idx="1">
                  <c:v>181</c:v>
                </c:pt>
                <c:pt idx="2">
                  <c:v>145</c:v>
                </c:pt>
                <c:pt idx="3">
                  <c:v>433</c:v>
                </c:pt>
                <c:pt idx="4">
                  <c:v>77</c:v>
                </c:pt>
              </c:numCache>
            </c:numRef>
          </c:val>
        </c:ser>
        <c:ser>
          <c:idx val="1"/>
          <c:order val="1"/>
          <c:tx>
            <c:strRef>
              <c:f>'setorial set'!$C$1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6356697437435404E-2"/>
                  <c:y val="-2.44479480086472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3466842499630876E-3"/>
                  <c:y val="-3.11155701928238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1683355312453003E-3"/>
                  <c:y val="-1.778032582447073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8693368499926175E-2"/>
                  <c:y val="-2.22254072805884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8.567694921056658E-17"/>
                  <c:y val="-2.667048873670626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'setorial set'!$A$2:$A$6</c:f>
              <c:strCache>
                <c:ptCount val="5"/>
                <c:pt idx="0">
                  <c:v>Serviços</c:v>
                </c:pt>
                <c:pt idx="1">
                  <c:v>Indústria</c:v>
                </c:pt>
                <c:pt idx="2">
                  <c:v>Construção</c:v>
                </c:pt>
                <c:pt idx="3">
                  <c:v>Comércio</c:v>
                </c:pt>
                <c:pt idx="4">
                  <c:v>Agropecuária</c:v>
                </c:pt>
              </c:strCache>
            </c:strRef>
          </c:cat>
          <c:val>
            <c:numRef>
              <c:f>'setorial set'!$C$2:$C$6</c:f>
              <c:numCache>
                <c:formatCode>General</c:formatCode>
                <c:ptCount val="5"/>
                <c:pt idx="0">
                  <c:v>427</c:v>
                </c:pt>
                <c:pt idx="1">
                  <c:v>134</c:v>
                </c:pt>
                <c:pt idx="2">
                  <c:v>81</c:v>
                </c:pt>
                <c:pt idx="3">
                  <c:v>379</c:v>
                </c:pt>
                <c:pt idx="4">
                  <c:v>11</c:v>
                </c:pt>
              </c:numCache>
            </c:numRef>
          </c:val>
        </c:ser>
        <c:ser>
          <c:idx val="2"/>
          <c:order val="2"/>
          <c:tx>
            <c:strRef>
              <c:f>'setorial set'!$D$1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7.0100131874723153E-3"/>
                  <c:y val="-3.33381109208826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3466842499630876E-3"/>
                  <c:y val="-1.55577850964118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7525032968680788E-2"/>
                  <c:y val="-3.33381109208826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2.44479480086472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4020026374944546E-2"/>
                  <c:y val="-3.111557019282378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'setorial set'!$A$2:$A$6</c:f>
              <c:strCache>
                <c:ptCount val="5"/>
                <c:pt idx="0">
                  <c:v>Serviços</c:v>
                </c:pt>
                <c:pt idx="1">
                  <c:v>Indústria</c:v>
                </c:pt>
                <c:pt idx="2">
                  <c:v>Construção</c:v>
                </c:pt>
                <c:pt idx="3">
                  <c:v>Comércio</c:v>
                </c:pt>
                <c:pt idx="4">
                  <c:v>Agropecuária</c:v>
                </c:pt>
              </c:strCache>
            </c:strRef>
          </c:cat>
          <c:val>
            <c:numRef>
              <c:f>'setorial set'!$D$2:$D$6</c:f>
              <c:numCache>
                <c:formatCode>General</c:formatCode>
                <c:ptCount val="5"/>
                <c:pt idx="0">
                  <c:v>179</c:v>
                </c:pt>
                <c:pt idx="1">
                  <c:v>47</c:v>
                </c:pt>
                <c:pt idx="2">
                  <c:v>64</c:v>
                </c:pt>
                <c:pt idx="3">
                  <c:v>54</c:v>
                </c:pt>
                <c:pt idx="4">
                  <c:v>66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111866768"/>
        <c:axId val="2111855344"/>
      </c:barChart>
      <c:catAx>
        <c:axId val="2111866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2111855344"/>
        <c:crosses val="autoZero"/>
        <c:auto val="1"/>
        <c:lblAlgn val="ctr"/>
        <c:lblOffset val="100"/>
        <c:noMultiLvlLbl val="0"/>
      </c:catAx>
      <c:valAx>
        <c:axId val="211185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2111866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320472073834413E-2"/>
          <c:y val="0.15893910974484188"/>
          <c:w val="0.87762794413998002"/>
          <c:h val="0.77287207466545449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82702880"/>
        <c:axId val="2082703968"/>
      </c:barChart>
      <c:catAx>
        <c:axId val="2082702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82703968"/>
        <c:crosses val="autoZero"/>
        <c:auto val="1"/>
        <c:lblAlgn val="ctr"/>
        <c:lblOffset val="100"/>
        <c:noMultiLvlLbl val="0"/>
      </c:catAx>
      <c:valAx>
        <c:axId val="2082703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82702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[Setembro RG 2021 DADOS.xls]setorial acumulado ano dinâmica!Tabela dinâmica14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i="0" baseline="0" dirty="0">
                <a:effectLst/>
              </a:rPr>
              <a:t>Movimentação do emprego formal celetista por setor da atividade econômica, admissões, desligamentos, saldos, Rio Grande, acumulado do ano de 2021</a:t>
            </a:r>
            <a:endParaRPr lang="pt-BR" sz="16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4.3694666353870787E-2"/>
          <c:y val="0.19555584900345094"/>
          <c:w val="0.73266819653967241"/>
          <c:h val="0.710551447285020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'setorial acumulado ano dinâmica'!$B$3</c:f>
              <c:strCache>
                <c:ptCount val="1"/>
                <c:pt idx="0">
                  <c:v>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6389521214889392E-2"/>
                  <c:y val="-4.248538629480949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BB1-42FE-B7F7-5FFDBD03D92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2877480954555973E-2"/>
                  <c:y val="-4.024931333192482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BB1-42FE-B7F7-5FFDBD03D92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2877480954555993E-2"/>
                  <c:y val="-4.695753222057899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BBB1-42FE-B7F7-5FFDBD03D92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1706800867778138E-3"/>
                  <c:y val="-3.577716740615536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BBB1-42FE-B7F7-5FFDBD03D92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5218841128111577E-2"/>
                  <c:y val="-2.45968025917318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BBB1-42FE-B7F7-5FFDBD03D92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'setorial acumulado ano dinâmica'!$A$4:$A$9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acumulado ano dinâmica'!$B$4:$B$9</c:f>
              <c:numCache>
                <c:formatCode>General</c:formatCode>
                <c:ptCount val="5"/>
                <c:pt idx="0">
                  <c:v>308</c:v>
                </c:pt>
                <c:pt idx="1">
                  <c:v>3648</c:v>
                </c:pt>
                <c:pt idx="2">
                  <c:v>1049</c:v>
                </c:pt>
                <c:pt idx="3">
                  <c:v>2189</c:v>
                </c:pt>
                <c:pt idx="4">
                  <c:v>5723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BB1-42FE-B7F7-5FFDBD03D927}"/>
            </c:ext>
          </c:extLst>
        </c:ser>
        <c:ser>
          <c:idx val="1"/>
          <c:order val="1"/>
          <c:tx>
            <c:strRef>
              <c:f>'setorial acumulado ano dinâmica'!$C$3</c:f>
              <c:strCache>
                <c:ptCount val="1"/>
                <c:pt idx="0">
                  <c:v> Desligamentos 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0.1207479399957744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BB1-42FE-B7F7-5FFDBD03D92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1608362343000969E-2"/>
                  <c:y val="-2.68328755546165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BB1-42FE-B7F7-5FFDBD03D92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1072241562000646E-2"/>
                  <c:y val="-3.13050214803859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BBB1-42FE-B7F7-5FFDBD03D92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3949722516556598E-2"/>
                  <c:y val="-3.577716740615536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BBB1-42FE-B7F7-5FFDBD03D92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4048161041333678E-2"/>
                  <c:y val="-2.68328755546165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BBB1-42FE-B7F7-5FFDBD03D92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'setorial acumulado ano dinâmica'!$A$4:$A$9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acumulado ano dinâmica'!$C$4:$C$9</c:f>
              <c:numCache>
                <c:formatCode>General</c:formatCode>
                <c:ptCount val="5"/>
                <c:pt idx="0">
                  <c:v>227</c:v>
                </c:pt>
                <c:pt idx="1">
                  <c:v>3267</c:v>
                </c:pt>
                <c:pt idx="2">
                  <c:v>1802</c:v>
                </c:pt>
                <c:pt idx="3">
                  <c:v>1736</c:v>
                </c:pt>
                <c:pt idx="4">
                  <c:v>4576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BB1-42FE-B7F7-5FFDBD03D927}"/>
            </c:ext>
          </c:extLst>
        </c:ser>
        <c:ser>
          <c:idx val="2"/>
          <c:order val="2"/>
          <c:tx>
            <c:strRef>
              <c:f>'setorial acumulado ano dinâmica'!$D$3</c:f>
              <c:strCache>
                <c:ptCount val="1"/>
                <c:pt idx="0">
                  <c:v> 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2.224292164877844E-2"/>
                  <c:y val="-2.906894851750123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BBB1-42FE-B7F7-5FFDBD03D92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0240805206668389E-3"/>
                  <c:y val="-5.590182407211775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BBB1-42FE-B7F7-5FFDBD03D92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7D85D3F2-6C1E-4B2E-8EFB-26B5956EF56A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BBB1-42FE-B7F7-5FFDBD03D927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1.5218841128111577E-2"/>
                  <c:y val="-2.683287555461660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BBB1-42FE-B7F7-5FFDBD03D92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9901561475222918E-2"/>
                  <c:y val="-2.906894851750123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BBB1-42FE-B7F7-5FFDBD03D92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'setorial acumulado ano dinâmica'!$A$4:$A$9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acumulado ano dinâmica'!$D$4:$D$9</c:f>
              <c:numCache>
                <c:formatCode>General</c:formatCode>
                <c:ptCount val="5"/>
                <c:pt idx="0">
                  <c:v>81</c:v>
                </c:pt>
                <c:pt idx="1">
                  <c:v>381</c:v>
                </c:pt>
                <c:pt idx="2">
                  <c:v>-753</c:v>
                </c:pt>
                <c:pt idx="3">
                  <c:v>453</c:v>
                </c:pt>
                <c:pt idx="4">
                  <c:v>1147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BB1-42FE-B7F7-5FFDBD03D92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82709408"/>
        <c:axId val="2082710496"/>
      </c:barChart>
      <c:catAx>
        <c:axId val="2082709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2082710496"/>
        <c:crosses val="autoZero"/>
        <c:auto val="1"/>
        <c:lblAlgn val="ctr"/>
        <c:lblOffset val="100"/>
        <c:noMultiLvlLbl val="0"/>
      </c:catAx>
      <c:valAx>
        <c:axId val="2082710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2082709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320472073834413E-2"/>
          <c:y val="0.15893910974484188"/>
          <c:w val="0.87762794413998002"/>
          <c:h val="0.77287207466545449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82698528"/>
        <c:axId val="2082700160"/>
      </c:barChart>
      <c:catAx>
        <c:axId val="2082698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82700160"/>
        <c:crosses val="autoZero"/>
        <c:auto val="1"/>
        <c:lblAlgn val="ctr"/>
        <c:lblOffset val="100"/>
        <c:noMultiLvlLbl val="0"/>
      </c:catAx>
      <c:valAx>
        <c:axId val="2082700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82698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564263426259081E-2"/>
          <c:y val="0.15208556146046939"/>
          <c:w val="0.91157998815771923"/>
          <c:h val="0.82155667450829573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69668160"/>
        <c:axId val="2069659456"/>
      </c:barChart>
      <c:catAx>
        <c:axId val="2069668160"/>
        <c:scaling>
          <c:orientation val="minMax"/>
        </c:scaling>
        <c:delete val="1"/>
        <c:axPos val="b"/>
        <c:majorTickMark val="none"/>
        <c:minorTickMark val="none"/>
        <c:tickLblPos val="nextTo"/>
        <c:crossAx val="2069659456"/>
        <c:crosses val="autoZero"/>
        <c:auto val="1"/>
        <c:lblAlgn val="ctr"/>
        <c:lblOffset val="100"/>
        <c:noMultiLvlLbl val="0"/>
      </c:catAx>
      <c:valAx>
        <c:axId val="2069659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69668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563902148758388"/>
          <c:y val="0.22618645777710925"/>
          <c:w val="0.22760409262187803"/>
          <c:h val="0.222568901143265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[Setembro RG 2021 DADOS.xls]dinâmica setorial 12m!Tabela dinâmica15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i="0" baseline="0" dirty="0">
                <a:effectLst/>
              </a:rPr>
              <a:t>Movimentação do emprego formal celetista por setor da atividade econômica, admissões, desligamentos e saldos, Rio Grande período de doze meses</a:t>
            </a:r>
            <a:endParaRPr lang="pt-BR" sz="16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4.3607161768672485E-2"/>
          <c:y val="0.20103997387552583"/>
          <c:w val="0.74488692166925907"/>
          <c:h val="0.712303178302686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'dinâmica setorial 12m'!$B$3</c:f>
              <c:strCache>
                <c:ptCount val="1"/>
                <c:pt idx="0">
                  <c:v>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4535048413253015E-2"/>
                  <c:y val="-4.44508067821431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13A9-46E6-BC2D-19454A67AA9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2851692025989694E-2"/>
                  <c:y val="-3.33381050866073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13A9-46E6-BC2D-19454A67AA9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5050069161790015E-2"/>
                  <c:y val="-7.33438311905361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13A9-46E6-BC2D-19454A67AA9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1683356387263338E-2"/>
                  <c:y val="-5.77860488167860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3A9-46E6-BC2D-19454A67AA9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9.3466851098107564E-3"/>
                  <c:y val="-1.7780322712857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13A9-46E6-BC2D-19454A67AA9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'dinâmica setorial 12m'!$A$4:$A$9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'dinâmica setorial 12m'!$B$4:$B$9</c:f>
              <c:numCache>
                <c:formatCode>General</c:formatCode>
                <c:ptCount val="5"/>
                <c:pt idx="0">
                  <c:v>465</c:v>
                </c:pt>
                <c:pt idx="1">
                  <c:v>5309</c:v>
                </c:pt>
                <c:pt idx="2">
                  <c:v>1543</c:v>
                </c:pt>
                <c:pt idx="3">
                  <c:v>2841</c:v>
                </c:pt>
                <c:pt idx="4">
                  <c:v>7751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3A9-46E6-BC2D-19454A67AA9D}"/>
            </c:ext>
          </c:extLst>
        </c:ser>
        <c:ser>
          <c:idx val="1"/>
          <c:order val="1"/>
          <c:tx>
            <c:strRef>
              <c:f>'dinâmica setorial 12m'!$C$3</c:f>
              <c:strCache>
                <c:ptCount val="1"/>
                <c:pt idx="0">
                  <c:v> Desligamentos 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0709619636551465E-17"/>
                  <c:y val="-8.66790732251790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13A9-46E6-BC2D-19454A67AA9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9208390968158346E-2"/>
                  <c:y val="-2.22254033910716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3A9-46E6-BC2D-19454A67AA9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020027664716005E-2"/>
                  <c:y val="-4.889588746035748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13A9-46E6-BC2D-19454A67AA9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6218450797982443E-2"/>
                  <c:y val="-3.77831857648216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13A9-46E6-BC2D-19454A67AA9D}"/>
                </c:ext>
                <c:ext xmlns:c15="http://schemas.microsoft.com/office/drawing/2012/chart" uri="{CE6537A1-D6FC-4f65-9D91-7224C49458BB}">
                  <c15:layout>
                    <c:manualLayout>
                      <c:w val="7.1221740536757297E-2"/>
                      <c:h val="6.9310007976644772E-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2.6871719690705679E-2"/>
                  <c:y val="-2.00028630519644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3A9-46E6-BC2D-19454A67AA9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'dinâmica setorial 12m'!$A$4:$A$9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'dinâmica setorial 12m'!$C$4:$C$9</c:f>
              <c:numCache>
                <c:formatCode>General</c:formatCode>
                <c:ptCount val="5"/>
                <c:pt idx="0">
                  <c:v>382</c:v>
                </c:pt>
                <c:pt idx="1">
                  <c:v>4302</c:v>
                </c:pt>
                <c:pt idx="2">
                  <c:v>2450</c:v>
                </c:pt>
                <c:pt idx="3">
                  <c:v>2613</c:v>
                </c:pt>
                <c:pt idx="4">
                  <c:v>6445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3A9-46E6-BC2D-19454A67AA9D}"/>
            </c:ext>
          </c:extLst>
        </c:ser>
        <c:ser>
          <c:idx val="2"/>
          <c:order val="2"/>
          <c:tx>
            <c:strRef>
              <c:f>'dinâmica setorial 12m'!$D$3</c:f>
              <c:strCache>
                <c:ptCount val="1"/>
                <c:pt idx="0">
                  <c:v> 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2851692025989672E-2"/>
                  <c:y val="-1.333524203464292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13A9-46E6-BC2D-19454A67AA9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0100138323580027E-3"/>
                  <c:y val="-1.11127016955357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13A9-46E6-BC2D-19454A67AA9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CA4748AC-ABBC-4B58-B394-84056D71A7B2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13A9-46E6-BC2D-19454A67AA9D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5.8416781936316692E-3"/>
                  <c:y val="-8.89016135642861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13A9-46E6-BC2D-19454A67AA9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5188363303442254E-2"/>
                  <c:y val="-1.333524203464292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13A9-46E6-BC2D-19454A67AA9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'dinâmica setorial 12m'!$A$4:$A$9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'dinâmica setorial 12m'!$D$4:$D$9</c:f>
              <c:numCache>
                <c:formatCode>General</c:formatCode>
                <c:ptCount val="5"/>
                <c:pt idx="0">
                  <c:v>83</c:v>
                </c:pt>
                <c:pt idx="1">
                  <c:v>1007</c:v>
                </c:pt>
                <c:pt idx="2">
                  <c:v>-907</c:v>
                </c:pt>
                <c:pt idx="3">
                  <c:v>228</c:v>
                </c:pt>
                <c:pt idx="4">
                  <c:v>1306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3A9-46E6-BC2D-19454A67AA9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82711040"/>
        <c:axId val="2082711584"/>
      </c:barChart>
      <c:catAx>
        <c:axId val="2082711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2082711584"/>
        <c:crosses val="autoZero"/>
        <c:auto val="1"/>
        <c:lblAlgn val="ctr"/>
        <c:lblOffset val="100"/>
        <c:noMultiLvlLbl val="0"/>
      </c:catAx>
      <c:valAx>
        <c:axId val="2082711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2082711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i="0" baseline="0" dirty="0">
                <a:effectLst/>
              </a:rPr>
              <a:t>Movimentação do emprego formal celetista, admissões, desligamentos e saldo, Rio Grande, setembro de 2021</a:t>
            </a:r>
            <a:endParaRPr lang="pt-BR" sz="2000" dirty="0">
              <a:effectLst/>
            </a:endParaRPr>
          </a:p>
        </c:rich>
      </c:tx>
      <c:layout>
        <c:manualLayout>
          <c:xMode val="edge"/>
          <c:yMode val="edge"/>
          <c:x val="0.15940266841644796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'ADM, DES E SALDO'!$B$1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'ADM, DES E SALDO'!$B$2</c:f>
              <c:numCache>
                <c:formatCode>#,##0</c:formatCode>
                <c:ptCount val="1"/>
                <c:pt idx="0">
                  <c:v>1442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83B-4DAC-A759-4E7492D44319}"/>
            </c:ext>
          </c:extLst>
        </c:ser>
        <c:ser>
          <c:idx val="1"/>
          <c:order val="1"/>
          <c:tx>
            <c:strRef>
              <c:f>'ADM, DES E SALDO'!$C$1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'ADM, DES E SALDO'!$C$2</c:f>
              <c:numCache>
                <c:formatCode>#,##0</c:formatCode>
                <c:ptCount val="1"/>
                <c:pt idx="0">
                  <c:v>1032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83B-4DAC-A759-4E7492D44319}"/>
            </c:ext>
          </c:extLst>
        </c:ser>
        <c:ser>
          <c:idx val="2"/>
          <c:order val="2"/>
          <c:tx>
            <c:strRef>
              <c:f>'ADM, DES E SALDO'!$D$1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'ADM, DES E SALDO'!$D$2</c:f>
              <c:numCache>
                <c:formatCode>#,##0</c:formatCode>
                <c:ptCount val="1"/>
                <c:pt idx="0">
                  <c:v>410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83B-4DAC-A759-4E7492D4431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69669248"/>
        <c:axId val="2069670336"/>
      </c:barChart>
      <c:catAx>
        <c:axId val="20696692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069670336"/>
        <c:crosses val="autoZero"/>
        <c:auto val="1"/>
        <c:lblAlgn val="ctr"/>
        <c:lblOffset val="100"/>
        <c:noMultiLvlLbl val="0"/>
      </c:catAx>
      <c:valAx>
        <c:axId val="2069670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2069669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069668704"/>
        <c:axId val="2069664896"/>
      </c:lineChart>
      <c:catAx>
        <c:axId val="2069668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69664896"/>
        <c:crosses val="autoZero"/>
        <c:auto val="1"/>
        <c:lblAlgn val="ctr"/>
        <c:lblOffset val="100"/>
        <c:noMultiLvlLbl val="0"/>
      </c:catAx>
      <c:valAx>
        <c:axId val="2069664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69668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564263426259081E-2"/>
          <c:y val="0.15208556146046939"/>
          <c:w val="0.91157998815771923"/>
          <c:h val="0.82155667450829573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69660000"/>
        <c:axId val="2069656192"/>
      </c:barChart>
      <c:catAx>
        <c:axId val="2069660000"/>
        <c:scaling>
          <c:orientation val="minMax"/>
        </c:scaling>
        <c:delete val="1"/>
        <c:axPos val="b"/>
        <c:majorTickMark val="none"/>
        <c:minorTickMark val="none"/>
        <c:tickLblPos val="nextTo"/>
        <c:crossAx val="2069656192"/>
        <c:crosses val="autoZero"/>
        <c:auto val="1"/>
        <c:lblAlgn val="ctr"/>
        <c:lblOffset val="100"/>
        <c:noMultiLvlLbl val="0"/>
      </c:catAx>
      <c:valAx>
        <c:axId val="2069656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69660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563902148758388"/>
          <c:y val="0.22618645777710925"/>
          <c:w val="0.22760409262187803"/>
          <c:h val="0.222568901143265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i="0" baseline="0" dirty="0">
                <a:effectLst/>
              </a:rPr>
              <a:t>Movimentação do emprego formal celetista, admissões, desligamentos e saldo, Rio Grande, acumulado do ano de 2021</a:t>
            </a:r>
            <a:endParaRPr lang="pt-BR" sz="20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8452222699365825E-2"/>
          <c:y val="0.17367324657834818"/>
          <c:w val="0.75374248315626091"/>
          <c:h val="0.80150661944267498"/>
        </c:manualLayout>
      </c:layout>
      <c:barChart>
        <c:barDir val="col"/>
        <c:grouping val="clustered"/>
        <c:varyColors val="0"/>
        <c:ser>
          <c:idx val="0"/>
          <c:order val="0"/>
          <c:tx>
            <c:v>Admissões</c:v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'Acumulado do ano'!$G$2</c:f>
              <c:numCache>
                <c:formatCode>#,##0</c:formatCode>
                <c:ptCount val="1"/>
                <c:pt idx="0">
                  <c:v>12917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E89-45F1-95A4-2CF1898BEF24}"/>
            </c:ext>
          </c:extLst>
        </c:ser>
        <c:ser>
          <c:idx val="1"/>
          <c:order val="1"/>
          <c:tx>
            <c:v>Desligamentos</c:v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'Acumulado do ano'!$H$2</c:f>
              <c:numCache>
                <c:formatCode>#,##0</c:formatCode>
                <c:ptCount val="1"/>
                <c:pt idx="0">
                  <c:v>11608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E89-45F1-95A4-2CF1898BEF24}"/>
            </c:ext>
          </c:extLst>
        </c:ser>
        <c:ser>
          <c:idx val="2"/>
          <c:order val="2"/>
          <c:tx>
            <c:v>Saldo</c:v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'Acumulado do ano'!$I$2</c:f>
              <c:numCache>
                <c:formatCode>#,##0</c:formatCode>
                <c:ptCount val="1"/>
                <c:pt idx="0">
                  <c:v>1309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E89-45F1-95A4-2CF1898BEF2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69657280"/>
        <c:axId val="2069662720"/>
      </c:barChart>
      <c:catAx>
        <c:axId val="20696572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069662720"/>
        <c:crosses val="autoZero"/>
        <c:auto val="1"/>
        <c:lblAlgn val="ctr"/>
        <c:lblOffset val="100"/>
        <c:noMultiLvlLbl val="0"/>
      </c:catAx>
      <c:valAx>
        <c:axId val="2069662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2069657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069666528"/>
        <c:axId val="2069667072"/>
      </c:lineChart>
      <c:catAx>
        <c:axId val="2069666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69667072"/>
        <c:crosses val="autoZero"/>
        <c:auto val="1"/>
        <c:lblAlgn val="ctr"/>
        <c:lblOffset val="100"/>
        <c:noMultiLvlLbl val="0"/>
      </c:catAx>
      <c:valAx>
        <c:axId val="2069667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69666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564263426259081E-2"/>
          <c:y val="0.15208556146046939"/>
          <c:w val="0.91157998815771923"/>
          <c:h val="0.82155667450829573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69657824"/>
        <c:axId val="2069663264"/>
      </c:barChart>
      <c:catAx>
        <c:axId val="2069657824"/>
        <c:scaling>
          <c:orientation val="minMax"/>
        </c:scaling>
        <c:delete val="1"/>
        <c:axPos val="b"/>
        <c:majorTickMark val="none"/>
        <c:minorTickMark val="none"/>
        <c:tickLblPos val="nextTo"/>
        <c:crossAx val="2069663264"/>
        <c:crosses val="autoZero"/>
        <c:auto val="1"/>
        <c:lblAlgn val="ctr"/>
        <c:lblOffset val="100"/>
        <c:noMultiLvlLbl val="0"/>
      </c:catAx>
      <c:valAx>
        <c:axId val="2069663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69657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563902148758388"/>
          <c:y val="0.22618645777710925"/>
          <c:w val="0.22760409262187803"/>
          <c:h val="0.222568901143265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baseline="0" dirty="0">
                <a:solidFill>
                  <a:schemeClr val="tx1"/>
                </a:solidFill>
                <a:latin typeface="Rockwell" panose="02060603020205020403" pitchFamily="18" charset="0"/>
              </a:rPr>
              <a:t>Movimentação do emprego formal celetista, admissões, desligamentos e saldo, Rio Grande, período de doze meses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[1]Planilha1!$A$1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[1]Planilha1!$A$2</c:f>
              <c:numCache>
                <c:formatCode>General</c:formatCode>
                <c:ptCount val="1"/>
                <c:pt idx="0">
                  <c:v>17909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CDA-4CBD-AFAB-8247E48EB637}"/>
            </c:ext>
          </c:extLst>
        </c:ser>
        <c:ser>
          <c:idx val="1"/>
          <c:order val="1"/>
          <c:tx>
            <c:strRef>
              <c:f>[1]Planilha1!$B$1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[1]Planilha1!$B$2</c:f>
              <c:numCache>
                <c:formatCode>General</c:formatCode>
                <c:ptCount val="1"/>
                <c:pt idx="0">
                  <c:v>16192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CDA-4CBD-AFAB-8247E48EB637}"/>
            </c:ext>
          </c:extLst>
        </c:ser>
        <c:ser>
          <c:idx val="2"/>
          <c:order val="2"/>
          <c:tx>
            <c:strRef>
              <c:f>[1]Planilha1!$C$1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[1]Planilha1!$C$2</c:f>
              <c:numCache>
                <c:formatCode>General</c:formatCode>
                <c:ptCount val="1"/>
                <c:pt idx="0">
                  <c:v>1717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CDA-4CBD-AFAB-8247E48EB63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69658368"/>
        <c:axId val="1796265904"/>
      </c:barChart>
      <c:catAx>
        <c:axId val="20696583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96265904"/>
        <c:crosses val="autoZero"/>
        <c:auto val="1"/>
        <c:lblAlgn val="ctr"/>
        <c:lblOffset val="100"/>
        <c:noMultiLvlLbl val="0"/>
      </c:catAx>
      <c:valAx>
        <c:axId val="1796265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69658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91A0A-B3C8-445F-809B-C96D15FD34E6}" type="datetimeFigureOut">
              <a:rPr lang="pt-BR" smtClean="0"/>
              <a:pPr/>
              <a:t>29/03/2023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6C383-D2FC-481C-8103-8E2AD79FE0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346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816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7565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18693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2184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9729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5718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640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803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1040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2111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7154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787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926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985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2233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29/03/2023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63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29/03/2023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11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29/03/2023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95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29/03/2023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96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C766B90-8CB3-40BB-98A7-8FA071C04B7D}" type="datetimeFigureOut">
              <a:rPr lang="pt-BR" smtClean="0"/>
              <a:pPr/>
              <a:t>29/03/2023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19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29/03/2023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73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29/03/2023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66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29/03/2023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8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29/03/2023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62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29/03/2023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67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29/03/2023</a:t>
            </a:fld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44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C766B90-8CB3-40BB-98A7-8FA071C04B7D}" type="datetimeFigureOut">
              <a:rPr lang="pt-BR" smtClean="0"/>
              <a:pPr/>
              <a:t>29/03/2023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91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6.xml"/><Relationship Id="rId5" Type="http://schemas.openxmlformats.org/officeDocument/2006/relationships/chart" Target="../charts/chart15.xml"/><Relationship Id="rId4" Type="http://schemas.microsoft.com/office/2007/relationships/hdphoto" Target="../media/hdphoto2.wd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8.xml"/><Relationship Id="rId5" Type="http://schemas.openxmlformats.org/officeDocument/2006/relationships/chart" Target="../charts/chart17.xml"/><Relationship Id="rId4" Type="http://schemas.microsoft.com/office/2007/relationships/hdphoto" Target="../media/hdphoto2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0.xml"/><Relationship Id="rId5" Type="http://schemas.openxmlformats.org/officeDocument/2006/relationships/chart" Target="../charts/chart19.xml"/><Relationship Id="rId4" Type="http://schemas.microsoft.com/office/2007/relationships/hdphoto" Target="../media/hdphoto2.wdp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chart" Target="../charts/chart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chart" Target="../charts/chart1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3.xml"/><Relationship Id="rId5" Type="http://schemas.openxmlformats.org/officeDocument/2006/relationships/chart" Target="../charts/chart12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24EA4A6-52FD-462D-9FED-061BEF1F6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154" y="1380392"/>
            <a:ext cx="10315854" cy="2910254"/>
          </a:xfrm>
        </p:spPr>
        <p:txBody>
          <a:bodyPr/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pt-BR" sz="7200" dirty="0"/>
              <a:t>Boletim Informativo nº 09</a:t>
            </a:r>
            <a:r>
              <a:rPr lang="pt-BR" sz="5400" dirty="0"/>
              <a:t/>
            </a:r>
            <a:br>
              <a:rPr lang="pt-BR" sz="5400" dirty="0"/>
            </a:br>
            <a:r>
              <a:rPr lang="pt-BR" sz="5400" dirty="0"/>
              <a:t>setembro DE 2021</a:t>
            </a:r>
            <a:r>
              <a:rPr lang="pt-BR" sz="3600" dirty="0"/>
              <a:t/>
            </a:r>
            <a:br>
              <a:rPr lang="pt-BR" sz="3600" dirty="0"/>
            </a:br>
            <a:r>
              <a:rPr lang="pt-BR" sz="4400" dirty="0"/>
              <a:t>A conjuntura do emprego em RIO GRANDE-RS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B53A23C-BCC6-4FDE-A599-C402C7C2C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155" y="4468031"/>
            <a:ext cx="10218198" cy="210144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t-BR" sz="2600" b="1" dirty="0"/>
              <a:t>Observatório Social do Trabalho</a:t>
            </a:r>
          </a:p>
          <a:p>
            <a:pPr algn="ctr"/>
            <a:r>
              <a:rPr lang="pt-BR" sz="2600" b="1" dirty="0"/>
              <a:t>Instituto de Filosofia, Sociologia e Política (IFISP)</a:t>
            </a:r>
          </a:p>
          <a:p>
            <a:pPr algn="ctr"/>
            <a:r>
              <a:rPr lang="pt-BR" sz="2600" b="1" dirty="0"/>
              <a:t>Universidade Federal de Pelotas (</a:t>
            </a:r>
            <a:r>
              <a:rPr lang="pt-BR" sz="2600" b="1" dirty="0" err="1"/>
              <a:t>UFPel</a:t>
            </a:r>
            <a:r>
              <a:rPr lang="pt-BR" sz="2600" b="1" dirty="0"/>
              <a:t>)</a:t>
            </a:r>
          </a:p>
          <a:p>
            <a:endParaRPr lang="pt-BR" dirty="0"/>
          </a:p>
          <a:p>
            <a:pPr algn="ctr"/>
            <a:r>
              <a:rPr lang="pt-BR" i="1" dirty="0"/>
              <a:t>Pelotas, dezembro de 2022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26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65314"/>
            <a:ext cx="11877870" cy="1194319"/>
          </a:xfrm>
        </p:spPr>
        <p:txBody>
          <a:bodyPr>
            <a:normAutofit/>
          </a:bodyPr>
          <a:lstStyle/>
          <a:p>
            <a:pPr algn="ctr"/>
            <a:r>
              <a:rPr lang="pt-BR" sz="4400" dirty="0"/>
              <a:t>A</a:t>
            </a:r>
            <a:r>
              <a:rPr lang="pt-BR" sz="4800" dirty="0"/>
              <a:t> </a:t>
            </a:r>
            <a:r>
              <a:rPr lang="pt-BR" sz="4400" dirty="0"/>
              <a:t>conjuntura setorial do emprego EM Setembro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492898"/>
            <a:ext cx="11877870" cy="516916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2700" dirty="0"/>
              <a:t>	</a:t>
            </a:r>
            <a:r>
              <a:rPr lang="pt-BR" sz="3200" dirty="0"/>
              <a:t>O desempenho positivo do emprego formal no mercado de trabalho de Rio Grande no mês de setembro (+410 vínculos) foi puxado principalmente pelo setor de serviços (+179</a:t>
            </a:r>
            <a:r>
              <a:rPr lang="pt-BR" sz="3200" b="1" dirty="0"/>
              <a:t> </a:t>
            </a:r>
            <a:r>
              <a:rPr lang="pt-BR" sz="3200" dirty="0"/>
              <a:t>vínculos), seguido pela agropecuária (+66 vínculos) e pela construção (+64 vínculos). O comércio (+54 vínculos) e a  indústria (+47</a:t>
            </a:r>
            <a:r>
              <a:rPr lang="pt-BR" sz="3200" b="1" dirty="0"/>
              <a:t> </a:t>
            </a:r>
            <a:r>
              <a:rPr lang="pt-BR" sz="3200" dirty="0"/>
              <a:t>vínculos) também apresentaram saldo positivo. </a:t>
            </a:r>
            <a:endParaRPr lang="pt-BR" sz="33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1864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04727601-1DA4-4A2F-B7EC-617BDABD69C9}"/>
              </a:ext>
            </a:extLst>
          </p:cNvPr>
          <p:cNvSpPr txBox="1"/>
          <p:nvPr/>
        </p:nvSpPr>
        <p:spPr>
          <a:xfrm>
            <a:off x="4249615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xmlns="" id="{B770453A-B719-4B4A-A3B8-4EA9CD69EC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6397714"/>
              </p:ext>
            </p:extLst>
          </p:nvPr>
        </p:nvGraphicFramePr>
        <p:xfrm>
          <a:off x="671803" y="606491"/>
          <a:ext cx="10870164" cy="5714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6902599"/>
              </p:ext>
            </p:extLst>
          </p:nvPr>
        </p:nvGraphicFramePr>
        <p:xfrm>
          <a:off x="671801" y="606490"/>
          <a:ext cx="10870165" cy="5714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26733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129003"/>
          </a:xfrm>
        </p:spPr>
        <p:txBody>
          <a:bodyPr>
            <a:normAutofit/>
          </a:bodyPr>
          <a:lstStyle/>
          <a:p>
            <a:pPr algn="ctr"/>
            <a:r>
              <a:rPr lang="pt-BR" sz="4000" dirty="0"/>
              <a:t>A conjuntura setorial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408923"/>
            <a:ext cx="11849876" cy="528112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3200" dirty="0"/>
              <a:t>	</a:t>
            </a:r>
            <a:r>
              <a:rPr lang="pt-BR" sz="3000" dirty="0"/>
              <a:t>O desempenho positivo do emprego formal no mercado de trabalho de Rio Grande no acumulado do ano (+1.309 vínculos) foi puxado principalmente pelo setor de serviços (+1.147 vínculos), seguido pelo setor da indústria (+453 vínculos) e pelo comércio (+381 vínculos). O setor da agropecuária (+81 vínculos) também apresentou saldo positivo. O setor da construção (</a:t>
            </a:r>
            <a:r>
              <a:rPr lang="pt-BR" sz="3000" dirty="0">
                <a:solidFill>
                  <a:srgbClr val="FF0000"/>
                </a:solidFill>
              </a:rPr>
              <a:t>-753 </a:t>
            </a:r>
            <a:r>
              <a:rPr lang="pt-BR" sz="3000" dirty="0"/>
              <a:t>vínculos) apresentou saldo negativo.</a:t>
            </a:r>
            <a:endParaRPr lang="pt-BR" sz="30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7832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04727601-1DA4-4A2F-B7EC-617BDABD69C9}"/>
              </a:ext>
            </a:extLst>
          </p:cNvPr>
          <p:cNvSpPr txBox="1"/>
          <p:nvPr/>
        </p:nvSpPr>
        <p:spPr>
          <a:xfrm>
            <a:off x="4249614" y="6286091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71655EBF-94A8-26B3-AE64-40162BB802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7782485"/>
              </p:ext>
            </p:extLst>
          </p:nvPr>
        </p:nvGraphicFramePr>
        <p:xfrm>
          <a:off x="671803" y="606491"/>
          <a:ext cx="10870164" cy="5714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xmlns="" id="{FB237692-E227-67ED-B90D-A434D7822F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8606254"/>
              </p:ext>
            </p:extLst>
          </p:nvPr>
        </p:nvGraphicFramePr>
        <p:xfrm>
          <a:off x="671801" y="606490"/>
          <a:ext cx="10848395" cy="5714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66558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119672"/>
          </a:xfrm>
        </p:spPr>
        <p:txBody>
          <a:bodyPr>
            <a:normAutofit/>
          </a:bodyPr>
          <a:lstStyle/>
          <a:p>
            <a:pPr algn="ctr"/>
            <a:r>
              <a:rPr lang="pt-BR" sz="4400" dirty="0"/>
              <a:t>A conjuntura setorial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427584"/>
            <a:ext cx="11849876" cy="516916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3200" dirty="0"/>
              <a:t>	O desempenho positivo do emprego formal no mercado de trabalho de Rio Grande no período de doze meses (+1.717 vínculos) foi puxado principalmente pelo setor de serviços (+1.306 vínculos), seguido pelo comércio (+1.007 vínculos) e pela a indústria (+228 vínculos). A agropecuária (+83 vínculos) também apresentou saldo positivo. Já a construção  (</a:t>
            </a:r>
            <a:r>
              <a:rPr lang="pt-BR" sz="3200" dirty="0">
                <a:solidFill>
                  <a:srgbClr val="FF0000"/>
                </a:solidFill>
              </a:rPr>
              <a:t>-907 </a:t>
            </a:r>
            <a:r>
              <a:rPr lang="pt-BR" sz="3200" dirty="0"/>
              <a:t>vínculos) apresentou saldo negativo. </a:t>
            </a:r>
            <a:endParaRPr lang="pt-BR" sz="36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725183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04727601-1DA4-4A2F-B7EC-617BDABD69C9}"/>
              </a:ext>
            </a:extLst>
          </p:cNvPr>
          <p:cNvSpPr txBox="1"/>
          <p:nvPr/>
        </p:nvSpPr>
        <p:spPr>
          <a:xfrm>
            <a:off x="4249614" y="6310434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EB27B534-14E4-1D35-4564-BAA9DD61D6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7782485"/>
              </p:ext>
            </p:extLst>
          </p:nvPr>
        </p:nvGraphicFramePr>
        <p:xfrm>
          <a:off x="671803" y="606491"/>
          <a:ext cx="10870164" cy="5714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xmlns="" id="{46D8F922-07B8-A552-19D9-8754CCEE0C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3283192"/>
              </p:ext>
            </p:extLst>
          </p:nvPr>
        </p:nvGraphicFramePr>
        <p:xfrm>
          <a:off x="650034" y="606489"/>
          <a:ext cx="10870164" cy="5714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71093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A9766C6-9D7E-4138-A566-139E4AC70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5" y="337352"/>
            <a:ext cx="11487705" cy="1207364"/>
          </a:xfrm>
        </p:spPr>
        <p:txBody>
          <a:bodyPr/>
          <a:lstStyle/>
          <a:p>
            <a:r>
              <a:rPr lang="pt-BR" dirty="0"/>
              <a:t>Nota metodológica: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64401CD-0F63-4132-8341-EE548B36E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1772239"/>
            <a:ext cx="11416683" cy="46168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3200" dirty="0"/>
              <a:t>	 Os dados do Novo CADASTRO GERAL DE EMPREGADOS E DESEMPREGADOS (CAGED) referem-se apenas às movimentações (admissões e desligamentos) dos empregos formais celetistas registrados, declarados pelas empresas ao governo federal, estando excluídos os empregos públicos estatutários e os empregos e ocupações informais. É importante sublinhar, ainda, que estes dados estão sujeitos a ajustes, tendo em vista as declarações realizadas fora do prazo regular (mês imediatamente após à movimentação).</a:t>
            </a:r>
          </a:p>
          <a:p>
            <a:pPr marL="0" indent="0" algn="just">
              <a:buNone/>
            </a:pPr>
            <a:r>
              <a:rPr lang="pt-BR" sz="3200" dirty="0"/>
              <a:t>Dados coletados em 09/12/2022.</a:t>
            </a:r>
          </a:p>
        </p:txBody>
      </p:sp>
    </p:spTree>
    <p:extLst>
      <p:ext uri="{BB962C8B-B14F-4D97-AF65-F5344CB8AC3E}">
        <p14:creationId xmlns:p14="http://schemas.microsoft.com/office/powerpoint/2010/main" val="41531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4C8C361-A35E-423C-899A-D133D05C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19" y="97655"/>
            <a:ext cx="11310152" cy="1242874"/>
          </a:xfrm>
        </p:spPr>
        <p:txBody>
          <a:bodyPr/>
          <a:lstStyle/>
          <a:p>
            <a:r>
              <a:rPr lang="pt-BR" dirty="0"/>
              <a:t>Ficha técnica: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02F7130-4294-4163-9768-3D5854B93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1340529"/>
            <a:ext cx="11656381" cy="52822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3500" b="1" dirty="0"/>
              <a:t>OBSERVATÓRIO SOCIAL DO TRABALHO (IFISP/UFPEL)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Fundador:</a:t>
            </a:r>
          </a:p>
          <a:p>
            <a:pPr marL="0" indent="0">
              <a:buNone/>
            </a:pPr>
            <a:r>
              <a:rPr lang="pt-BR" sz="2300" b="1" dirty="0"/>
              <a:t>Prof. Francisco E. Beckenkamp Vargas</a:t>
            </a:r>
          </a:p>
          <a:p>
            <a:pPr marL="0" indent="0">
              <a:buNone/>
            </a:pPr>
            <a:endParaRPr lang="pt-BR" sz="2300" dirty="0" smtClean="0"/>
          </a:p>
          <a:p>
            <a:pPr marL="0" indent="0">
              <a:buNone/>
            </a:pPr>
            <a:r>
              <a:rPr lang="pt-BR" sz="2300" dirty="0"/>
              <a:t>C</a:t>
            </a:r>
            <a:r>
              <a:rPr lang="pt-BR" sz="2300" dirty="0" smtClean="0"/>
              <a:t>oordenador</a:t>
            </a:r>
            <a:r>
              <a:rPr lang="pt-BR" sz="2300" dirty="0" smtClean="0"/>
              <a:t>:</a:t>
            </a:r>
          </a:p>
          <a:p>
            <a:pPr marL="0" indent="0">
              <a:buNone/>
            </a:pPr>
            <a:r>
              <a:rPr lang="pt-BR" sz="2300" b="1" dirty="0" err="1" smtClean="0"/>
              <a:t>Attila</a:t>
            </a:r>
            <a:r>
              <a:rPr lang="pt-BR" sz="2300" b="1" dirty="0" smtClean="0"/>
              <a:t> Magno </a:t>
            </a:r>
            <a:r>
              <a:rPr lang="pt-BR" sz="2300" b="1" dirty="0"/>
              <a:t>e Silva Barbosa </a:t>
            </a:r>
            <a:endParaRPr lang="pt-BR" sz="2300" b="1" dirty="0" smtClean="0"/>
          </a:p>
          <a:p>
            <a:pPr marL="0" indent="0">
              <a:buNone/>
            </a:pPr>
            <a:endParaRPr lang="pt-BR" sz="2300" b="1" dirty="0"/>
          </a:p>
          <a:p>
            <a:pPr marL="0" indent="0">
              <a:buNone/>
            </a:pPr>
            <a:r>
              <a:rPr lang="pt-BR" sz="2300" dirty="0"/>
              <a:t>Coordenadora adjunta:</a:t>
            </a:r>
          </a:p>
          <a:p>
            <a:pPr marL="0" indent="0">
              <a:buNone/>
            </a:pPr>
            <a:r>
              <a:rPr lang="pt-BR" sz="2300" b="1" dirty="0"/>
              <a:t>Prof.ª Ana Paula F. D’Avila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/>
              <a:t>Portal na internet: </a:t>
            </a:r>
            <a:r>
              <a:rPr lang="pt-BR" sz="2400" dirty="0">
                <a:hlinkClick r:id="rId3"/>
              </a:rPr>
              <a:t>http://wp.ufpel.edu.br/observatoriosocial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6820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2" y="164978"/>
            <a:ext cx="11792931" cy="893802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em setembro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3" y="1306286"/>
            <a:ext cx="11792932" cy="538673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dirty="0"/>
              <a:t>	</a:t>
            </a:r>
            <a:endParaRPr lang="pt-BR" sz="28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0E162627-21E9-AA47-2020-1E226FAA16CC}"/>
              </a:ext>
            </a:extLst>
          </p:cNvPr>
          <p:cNvSpPr txBox="1"/>
          <p:nvPr/>
        </p:nvSpPr>
        <p:spPr>
          <a:xfrm>
            <a:off x="197962" y="1058780"/>
            <a:ext cx="11792931" cy="51852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800" dirty="0"/>
              <a:t>Segundo o Novo CAGED (Cadastro Geral de Empregados e Desempregados) da Secretaria Especial de Previdência e Trabalho do Ministério da Economia, no mês de setembro de 2021 ocorreram, em Rio Grande, 1.442 admissões e 1.032 desligamentos, resultando em um saldo de +410 vínculos formais de emprego celetista. Com isso, a taxa de variação do emprego formal foi de +1,14%, com o estoque passando de 35.706 vínculos, em agosto, para 36.116 vínculos, em </a:t>
            </a:r>
            <a:r>
              <a:rPr lang="pt-BR" sz="2800" dirty="0" smtClean="0"/>
              <a:t>setembro de </a:t>
            </a:r>
            <a:r>
              <a:rPr lang="pt-BR" sz="2800" dirty="0"/>
              <a:t>2021</a:t>
            </a:r>
            <a:r>
              <a:rPr lang="pt-BR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116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4249614" y="6242003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xmlns="" id="{B3CED1A6-7D86-434E-9C2E-AF10BD93E3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4239633"/>
              </p:ext>
            </p:extLst>
          </p:nvPr>
        </p:nvGraphicFramePr>
        <p:xfrm>
          <a:off x="678287" y="613508"/>
          <a:ext cx="10916816" cy="563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BDC18608-E857-8ADB-AFA0-A54FE13548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4547791"/>
              </p:ext>
            </p:extLst>
          </p:nvPr>
        </p:nvGraphicFramePr>
        <p:xfrm>
          <a:off x="678287" y="613507"/>
          <a:ext cx="10916816" cy="5628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71527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082351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030" y="1604865"/>
            <a:ext cx="11752571" cy="490690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300" dirty="0"/>
              <a:t>	No acumulado do ano, ocorreram, em Rio Grande, 12.917 admissões e 11.608 desligamentos, o que resultou em um saldo de +1.309 vínculos formais de emprego. Nesse período, o estoque passou de 34.801 vínculos, em dezembro de 2020, para 36.116 vínculos, em setembro de 2021, o que corresponde a uma taxa de variação de +</a:t>
            </a:r>
            <a:r>
              <a:rPr lang="pt-BR" sz="3300" dirty="0" smtClean="0"/>
              <a:t>3,76%. </a:t>
            </a:r>
            <a:endParaRPr lang="pt-BR" sz="3300" dirty="0"/>
          </a:p>
        </p:txBody>
      </p:sp>
    </p:spTree>
    <p:extLst>
      <p:ext uri="{BB962C8B-B14F-4D97-AF65-F5344CB8AC3E}">
        <p14:creationId xmlns:p14="http://schemas.microsoft.com/office/powerpoint/2010/main" val="156593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4249614" y="6242003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xmlns="" id="{B3CED1A6-7D86-434E-9C2E-AF10BD93E38E}"/>
              </a:ext>
            </a:extLst>
          </p:cNvPr>
          <p:cNvGraphicFramePr>
            <a:graphicFrameLocks/>
          </p:cNvGraphicFramePr>
          <p:nvPr/>
        </p:nvGraphicFramePr>
        <p:xfrm>
          <a:off x="637592" y="613508"/>
          <a:ext cx="10916816" cy="563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C2E6FB48-09B2-C3B2-7370-1F87F59786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7682164"/>
              </p:ext>
            </p:extLst>
          </p:nvPr>
        </p:nvGraphicFramePr>
        <p:xfrm>
          <a:off x="596897" y="613507"/>
          <a:ext cx="10916816" cy="5628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323413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77281"/>
            <a:ext cx="11752572" cy="1035698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030" y="1464906"/>
            <a:ext cx="11752571" cy="520648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300" dirty="0"/>
              <a:t>	Nos últimos doze meses, ocorreram, em Rio Grande, 17.909 admissões e 16.192 desligamentos, o que resultou em um saldo positivo de +1.717 vínculos formais de emprego. Nesse período, o estoque passou de 34.604 vínculos, em setembro de 2020, para 36.116 vínculos, em setembro de 2021, o que corresponde a uma taxa de variação de +</a:t>
            </a:r>
            <a:r>
              <a:rPr lang="pt-BR" sz="3300" dirty="0" smtClean="0"/>
              <a:t>4,96%.</a:t>
            </a:r>
            <a:endParaRPr lang="pt-BR" sz="3300" dirty="0"/>
          </a:p>
        </p:txBody>
      </p:sp>
    </p:spTree>
    <p:extLst>
      <p:ext uri="{BB962C8B-B14F-4D97-AF65-F5344CB8AC3E}">
        <p14:creationId xmlns:p14="http://schemas.microsoft.com/office/powerpoint/2010/main" val="282132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249614" y="6242003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xmlns="" id="{B3CED1A6-7D86-434E-9C2E-AF10BD93E3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1306625"/>
              </p:ext>
            </p:extLst>
          </p:nvPr>
        </p:nvGraphicFramePr>
        <p:xfrm>
          <a:off x="637592" y="613508"/>
          <a:ext cx="10916816" cy="563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F56C367F-441F-4C25-861E-1501C6F276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8117518"/>
              </p:ext>
            </p:extLst>
          </p:nvPr>
        </p:nvGraphicFramePr>
        <p:xfrm>
          <a:off x="678287" y="613507"/>
          <a:ext cx="10876121" cy="5628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40620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161384" y="6335486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3B4878FB-DF37-C46C-6740-3B8A2940B4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0545361"/>
              </p:ext>
            </p:extLst>
          </p:nvPr>
        </p:nvGraphicFramePr>
        <p:xfrm>
          <a:off x="637592" y="568011"/>
          <a:ext cx="10916816" cy="572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2498621F-069A-6AF3-D42D-C8F4D10552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9332123"/>
              </p:ext>
            </p:extLst>
          </p:nvPr>
        </p:nvGraphicFramePr>
        <p:xfrm>
          <a:off x="637591" y="568009"/>
          <a:ext cx="10916816" cy="5767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625867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242305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2684323"/>
              </p:ext>
            </p:extLst>
          </p:nvPr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1239320"/>
              </p:ext>
            </p:extLst>
          </p:nvPr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xmlns="" id="{A51201EE-B405-CE78-44A1-372E9A9AD3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8436544"/>
              </p:ext>
            </p:extLst>
          </p:nvPr>
        </p:nvGraphicFramePr>
        <p:xfrm>
          <a:off x="678285" y="613507"/>
          <a:ext cx="10835427" cy="5676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xmlns="" id="{D516922D-5045-593C-F3B9-5D7CA852ED26}"/>
              </a:ext>
            </a:extLst>
          </p:cNvPr>
          <p:cNvCxnSpPr>
            <a:cxnSpLocks/>
          </p:cNvCxnSpPr>
          <p:nvPr/>
        </p:nvCxnSpPr>
        <p:spPr>
          <a:xfrm>
            <a:off x="2406316" y="3232484"/>
            <a:ext cx="0" cy="1965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xmlns="" id="{C628648E-C6E5-DD72-3E0B-AE1307A53805}"/>
              </a:ext>
            </a:extLst>
          </p:cNvPr>
          <p:cNvCxnSpPr>
            <a:cxnSpLocks/>
          </p:cNvCxnSpPr>
          <p:nvPr/>
        </p:nvCxnSpPr>
        <p:spPr>
          <a:xfrm>
            <a:off x="3152274" y="2999874"/>
            <a:ext cx="0" cy="3208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xmlns="" id="{87EAA13C-BAC8-0D7D-E4EF-827BD4A81258}"/>
              </a:ext>
            </a:extLst>
          </p:cNvPr>
          <p:cNvCxnSpPr>
            <a:cxnSpLocks/>
          </p:cNvCxnSpPr>
          <p:nvPr/>
        </p:nvCxnSpPr>
        <p:spPr>
          <a:xfrm>
            <a:off x="4732421" y="3064042"/>
            <a:ext cx="0" cy="48126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xmlns="" id="{72DE7333-ED4C-7679-35E0-2D914CC3B4B0}"/>
              </a:ext>
            </a:extLst>
          </p:cNvPr>
          <p:cNvCxnSpPr>
            <a:cxnSpLocks/>
          </p:cNvCxnSpPr>
          <p:nvPr/>
        </p:nvCxnSpPr>
        <p:spPr>
          <a:xfrm>
            <a:off x="6280484" y="2751221"/>
            <a:ext cx="0" cy="48126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Conector reto 28">
            <a:extLst>
              <a:ext uri="{FF2B5EF4-FFF2-40B4-BE49-F238E27FC236}">
                <a16:creationId xmlns:a16="http://schemas.microsoft.com/office/drawing/2014/main" xmlns="" id="{4962305C-782F-CD58-D9F7-F708EA1E235F}"/>
              </a:ext>
            </a:extLst>
          </p:cNvPr>
          <p:cNvCxnSpPr>
            <a:cxnSpLocks/>
          </p:cNvCxnSpPr>
          <p:nvPr/>
        </p:nvCxnSpPr>
        <p:spPr>
          <a:xfrm>
            <a:off x="7796463" y="2269958"/>
            <a:ext cx="0" cy="7299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xmlns="" id="{89F268B7-68FF-DFED-7FBE-3B0A0EFC0213}"/>
              </a:ext>
            </a:extLst>
          </p:cNvPr>
          <p:cNvCxnSpPr>
            <a:cxnSpLocks/>
          </p:cNvCxnSpPr>
          <p:nvPr/>
        </p:nvCxnSpPr>
        <p:spPr>
          <a:xfrm>
            <a:off x="9392652" y="2021305"/>
            <a:ext cx="0" cy="7299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Conector reto 33">
            <a:extLst>
              <a:ext uri="{FF2B5EF4-FFF2-40B4-BE49-F238E27FC236}">
                <a16:creationId xmlns:a16="http://schemas.microsoft.com/office/drawing/2014/main" xmlns="" id="{25EFBA48-0B22-3DA5-FF01-E25F54A1A60E}"/>
              </a:ext>
            </a:extLst>
          </p:cNvPr>
          <p:cNvCxnSpPr>
            <a:cxnSpLocks/>
          </p:cNvCxnSpPr>
          <p:nvPr/>
        </p:nvCxnSpPr>
        <p:spPr>
          <a:xfrm>
            <a:off x="10956757" y="1572126"/>
            <a:ext cx="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754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0</TotalTime>
  <Words>513</Words>
  <Application>Microsoft Office PowerPoint</Application>
  <PresentationFormat>Widescreen</PresentationFormat>
  <Paragraphs>125</Paragraphs>
  <Slides>17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Calibri</vt:lpstr>
      <vt:lpstr>Rockwell</vt:lpstr>
      <vt:lpstr>Rockwell Condensed</vt:lpstr>
      <vt:lpstr>Wingdings</vt:lpstr>
      <vt:lpstr>Tipo de Madeira</vt:lpstr>
      <vt:lpstr>Boletim Informativo nº 09 setembro DE 2021 A conjuntura do emprego em RIO GRANDE-RS</vt:lpstr>
      <vt:lpstr>A conjuntura do emprego em setembro</vt:lpstr>
      <vt:lpstr>Apresentação do PowerPoint</vt:lpstr>
      <vt:lpstr>A conjuntura do emprego no acumulado do ano</vt:lpstr>
      <vt:lpstr>Apresentação do PowerPoint</vt:lpstr>
      <vt:lpstr>A conjuntura do emprego Em Doze meses</vt:lpstr>
      <vt:lpstr>Apresentação do PowerPoint</vt:lpstr>
      <vt:lpstr>Apresentação do PowerPoint</vt:lpstr>
      <vt:lpstr>Apresentação do PowerPoint</vt:lpstr>
      <vt:lpstr>A conjuntura setorial do emprego EM Setembro</vt:lpstr>
      <vt:lpstr>Apresentação do PowerPoint</vt:lpstr>
      <vt:lpstr>A conjuntura setorial do emprego no acumulado do ano</vt:lpstr>
      <vt:lpstr>Apresentação do PowerPoint</vt:lpstr>
      <vt:lpstr>A conjuntura setorial do emprego EM DOZE MESES</vt:lpstr>
      <vt:lpstr>Apresentação do PowerPoint</vt:lpstr>
      <vt:lpstr>Nota metodológica:</vt:lpstr>
      <vt:lpstr>Ficha técnica: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2018-01-27T01:43:35Z</dcterms:created>
  <dcterms:modified xsi:type="dcterms:W3CDTF">2023-03-29T15:01:27Z</dcterms:modified>
</cp:coreProperties>
</file>