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56" d="100"/>
          <a:sy n="56" d="100"/>
        </p:scale>
        <p:origin x="7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AGOSTO%202021\Dados%20AGOSTO%202021%20RG.xlsb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12748320"/>
        <c:axId val="-1912739616"/>
      </c:lineChart>
      <c:catAx>
        <c:axId val="-191274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39616"/>
        <c:crosses val="autoZero"/>
        <c:auto val="1"/>
        <c:lblAlgn val="ctr"/>
        <c:lblOffset val="100"/>
        <c:noMultiLvlLbl val="0"/>
      </c:catAx>
      <c:valAx>
        <c:axId val="-191273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23296"/>
        <c:axId val="-1957528192"/>
      </c:barChart>
      <c:catAx>
        <c:axId val="-1957523296"/>
        <c:scaling>
          <c:orientation val="minMax"/>
        </c:scaling>
        <c:delete val="1"/>
        <c:axPos val="b"/>
        <c:majorTickMark val="none"/>
        <c:minorTickMark val="none"/>
        <c:tickLblPos val="nextTo"/>
        <c:crossAx val="-1957528192"/>
        <c:crosses val="autoZero"/>
        <c:auto val="1"/>
        <c:lblAlgn val="ctr"/>
        <c:lblOffset val="100"/>
        <c:noMultiLvlLbl val="0"/>
      </c:catAx>
      <c:valAx>
        <c:axId val="-195752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Evolução mensal dos saldos do emprego formal celetista, Rio Grande, agosto de 2020 a agosto de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743693972336442E-2"/>
          <c:y val="0.16508422924836766"/>
          <c:w val="0.9494595356870047"/>
          <c:h val="0.65241282405434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534-4228-9ABE-ABF4BBF66BC6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0-3534-4228-9ABE-ABF4BBF66BC6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534-4228-9ABE-ABF4BBF66BC6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534-4228-9ABE-ABF4BBF66BC6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34-4228-9ABE-ABF4BBF66BC6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34-4228-9ABE-ABF4BBF66BC6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534-4228-9ABE-ABF4BBF66BC6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534-4228-9ABE-ABF4BBF66BC6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fld id="{C60BAD67-5558-4E44-97D0-98D9F60AC67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534-4228-9ABE-ABF4BBF66BC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7FF3BEB3-9E85-4A61-8066-DC2107EEF73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3534-4228-9ABE-ABF4BBF66BC6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'12m'!$A$22:$A$34</c:f>
              <c:strCache>
                <c:ptCount val="13"/>
                <c:pt idx="0">
                  <c:v>ago/20</c:v>
                </c:pt>
                <c:pt idx="1">
                  <c:v>set/20</c:v>
                </c:pt>
                <c:pt idx="2">
                  <c:v>out/20</c:v>
                </c:pt>
                <c:pt idx="3">
                  <c:v>nov/20</c:v>
                </c:pt>
                <c:pt idx="4">
                  <c:v>dez/20</c:v>
                </c:pt>
                <c:pt idx="5">
                  <c:v>jan/21</c:v>
                </c:pt>
                <c:pt idx="6">
                  <c:v>fev/21</c:v>
                </c:pt>
                <c:pt idx="7">
                  <c:v>mar/21</c:v>
                </c:pt>
                <c:pt idx="8">
                  <c:v>abr/21</c:v>
                </c:pt>
                <c:pt idx="9">
                  <c:v>mai/21</c:v>
                </c:pt>
                <c:pt idx="10">
                  <c:v>jun/21</c:v>
                </c:pt>
                <c:pt idx="11">
                  <c:v>jul/21</c:v>
                </c:pt>
                <c:pt idx="12">
                  <c:v>ago/21</c:v>
                </c:pt>
              </c:strCache>
            </c:strRef>
          </c:cat>
          <c:val>
            <c:numRef>
              <c:f>'12m'!$B$22:$B$34</c:f>
              <c:numCache>
                <c:formatCode>#,##0</c:formatCode>
                <c:ptCount val="13"/>
                <c:pt idx="0" formatCode="General">
                  <c:v>167</c:v>
                </c:pt>
                <c:pt idx="1">
                  <c:v>211</c:v>
                </c:pt>
                <c:pt idx="2">
                  <c:v>250</c:v>
                </c:pt>
                <c:pt idx="3">
                  <c:v>139</c:v>
                </c:pt>
                <c:pt idx="4">
                  <c:v>-192</c:v>
                </c:pt>
                <c:pt idx="5">
                  <c:v>14</c:v>
                </c:pt>
                <c:pt idx="6">
                  <c:v>-5</c:v>
                </c:pt>
                <c:pt idx="7">
                  <c:v>212</c:v>
                </c:pt>
                <c:pt idx="8">
                  <c:v>4</c:v>
                </c:pt>
                <c:pt idx="9">
                  <c:v>269</c:v>
                </c:pt>
                <c:pt idx="10">
                  <c:v>102</c:v>
                </c:pt>
                <c:pt idx="11">
                  <c:v>74</c:v>
                </c:pt>
                <c:pt idx="12">
                  <c:v>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3534-4228-9ABE-ABF4BBF66B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32000"/>
        <c:axId val="-1957520576"/>
      </c:barChart>
      <c:catAx>
        <c:axId val="-19575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0576"/>
        <c:crosses val="autoZero"/>
        <c:auto val="1"/>
        <c:lblAlgn val="ctr"/>
        <c:lblOffset val="100"/>
        <c:noMultiLvlLbl val="0"/>
      </c:catAx>
      <c:valAx>
        <c:axId val="-195752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3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57522752"/>
        <c:axId val="-1957519488"/>
      </c:lineChart>
      <c:catAx>
        <c:axId val="-195752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9488"/>
        <c:crosses val="autoZero"/>
        <c:auto val="1"/>
        <c:lblAlgn val="ctr"/>
        <c:lblOffset val="100"/>
        <c:noMultiLvlLbl val="0"/>
      </c:catAx>
      <c:valAx>
        <c:axId val="-1957519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957520032"/>
        <c:axId val="-195751785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-19575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7856"/>
        <c:crosses val="autoZero"/>
        <c:auto val="1"/>
        <c:lblAlgn val="ctr"/>
        <c:lblOffset val="100"/>
        <c:noMultiLvlLbl val="0"/>
      </c:catAx>
      <c:valAx>
        <c:axId val="-195751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003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Evolução mensal dos estoques de emprego formal celetista, Rio Grande, agosto de 2020 a agosto de 2021</a:t>
            </a:r>
          </a:p>
          <a:p>
            <a:pPr algn="ctr" rtl="0">
              <a:defRPr/>
            </a:pP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'12m'!$B$40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0324870445807076E-3"/>
                  <c:y val="-1.5787646388686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720811740967845E-3"/>
                  <c:y val="-2.4809158610793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506597571097131E-2"/>
                  <c:y val="-9.92366344431746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883246963871378E-3"/>
                  <c:y val="-1.5787646388686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441623481935689E-3"/>
                  <c:y val="-0.1263011711094950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3441623481935689E-3"/>
                  <c:y val="-9.02151222210687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720811740967845E-3"/>
                  <c:y val="-0.110513524720808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3441623481936552E-3"/>
                  <c:y val="-0.139833439442655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5.8604058704839227E-3"/>
                  <c:y val="-1.1276890277633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2.3441623481936552E-3"/>
                  <c:y val="-0.10825814666528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393-4C07-9B3D-D59B7CAFC466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1.1720811740969564E-3"/>
                  <c:y val="-8.34489880544878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393-4C07-9B3D-D59B7CAFC46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'12m'!$A$41:$A$53</c:f>
              <c:strCache>
                <c:ptCount val="13"/>
                <c:pt idx="0">
                  <c:v>ago/20</c:v>
                </c:pt>
                <c:pt idx="1">
                  <c:v>set/20</c:v>
                </c:pt>
                <c:pt idx="2">
                  <c:v>out/20</c:v>
                </c:pt>
                <c:pt idx="3">
                  <c:v>nov/20</c:v>
                </c:pt>
                <c:pt idx="4">
                  <c:v>dez/20</c:v>
                </c:pt>
                <c:pt idx="5">
                  <c:v>jan/21</c:v>
                </c:pt>
                <c:pt idx="6">
                  <c:v>fev/21</c:v>
                </c:pt>
                <c:pt idx="7">
                  <c:v>mar/21</c:v>
                </c:pt>
                <c:pt idx="8">
                  <c:v>abr/21</c:v>
                </c:pt>
                <c:pt idx="9">
                  <c:v>mai/21</c:v>
                </c:pt>
                <c:pt idx="10">
                  <c:v>jun/21</c:v>
                </c:pt>
                <c:pt idx="11">
                  <c:v>jul/21</c:v>
                </c:pt>
                <c:pt idx="12">
                  <c:v>ago/21</c:v>
                </c:pt>
              </c:strCache>
            </c:strRef>
          </c:cat>
          <c:val>
            <c:numRef>
              <c:f>'12m'!$B$41:$B$53</c:f>
              <c:numCache>
                <c:formatCode>#,##0</c:formatCode>
                <c:ptCount val="13"/>
                <c:pt idx="0">
                  <c:v>34393</c:v>
                </c:pt>
                <c:pt idx="1">
                  <c:v>34604</c:v>
                </c:pt>
                <c:pt idx="2">
                  <c:v>34854</c:v>
                </c:pt>
                <c:pt idx="3">
                  <c:v>34993</c:v>
                </c:pt>
                <c:pt idx="4">
                  <c:v>34801</c:v>
                </c:pt>
                <c:pt idx="5">
                  <c:v>34821</c:v>
                </c:pt>
                <c:pt idx="6">
                  <c:v>34816</c:v>
                </c:pt>
                <c:pt idx="7">
                  <c:v>35028</c:v>
                </c:pt>
                <c:pt idx="8">
                  <c:v>35032</c:v>
                </c:pt>
                <c:pt idx="9">
                  <c:v>35301</c:v>
                </c:pt>
                <c:pt idx="10">
                  <c:v>35403</c:v>
                </c:pt>
                <c:pt idx="11">
                  <c:v>35477</c:v>
                </c:pt>
                <c:pt idx="12">
                  <c:v>35706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93-4C07-9B3D-D59B7CAFC4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31456"/>
        <c:axId val="-1957517312"/>
      </c:barChart>
      <c:catAx>
        <c:axId val="-195753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17312"/>
        <c:crosses val="autoZero"/>
        <c:auto val="1"/>
        <c:lblAlgn val="ctr"/>
        <c:lblOffset val="100"/>
        <c:noMultiLvlLbl val="0"/>
      </c:catAx>
      <c:valAx>
        <c:axId val="-195751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31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22208"/>
        <c:axId val="-1957518944"/>
      </c:barChart>
      <c:catAx>
        <c:axId val="-195752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18944"/>
        <c:crosses val="autoZero"/>
        <c:auto val="1"/>
        <c:lblAlgn val="ctr"/>
        <c:lblOffset val="100"/>
        <c:noMultiLvlLbl val="0"/>
      </c:catAx>
      <c:valAx>
        <c:axId val="-195751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Grande, agosto de 2021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7891601077191486E-2"/>
          <c:y val="0.20104000905816599"/>
          <c:w val="0.76469588026856961"/>
          <c:h val="0.70429095613177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'ago setorial 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3358031539596016E-3"/>
                  <c:y val="-2.4447948008647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693834693555521E-2"/>
                  <c:y val="-5.5563518201471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029637847515092E-2"/>
                  <c:y val="-5.3340977473412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022228385636318E-2"/>
                  <c:y val="-4.0005733105059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182720500737341E-2"/>
                  <c:y val="-2.00028665525295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64C2-4BE6-9B04-E59A6F4371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 setorial 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'ago setorial '!$B$2:$B$6</c:f>
              <c:numCache>
                <c:formatCode>General</c:formatCode>
                <c:ptCount val="5"/>
                <c:pt idx="0" formatCode="#,##0">
                  <c:v>597</c:v>
                </c:pt>
                <c:pt idx="1">
                  <c:v>289</c:v>
                </c:pt>
                <c:pt idx="2">
                  <c:v>142</c:v>
                </c:pt>
                <c:pt idx="3">
                  <c:v>387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C2-4BE6-9B04-E59A6F4371F9}"/>
            </c:ext>
          </c:extLst>
        </c:ser>
        <c:ser>
          <c:idx val="1"/>
          <c:order val="1"/>
          <c:tx>
            <c:strRef>
              <c:f>'ago setorial 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22228385636318E-2"/>
                  <c:y val="-1.55577850964118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679015769797956E-3"/>
                  <c:y val="-8.6679088394294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395078848988919E-3"/>
                  <c:y val="-7.55663847540006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7372850463353369E-2"/>
                  <c:y val="-4.44508145611769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358031539595912E-3"/>
                  <c:y val="-0.108904495674883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4C2-4BE6-9B04-E59A6F4371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 setorial 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'ago setorial '!$C$2:$C$6</c:f>
              <c:numCache>
                <c:formatCode>General</c:formatCode>
                <c:ptCount val="5"/>
                <c:pt idx="0">
                  <c:v>451</c:v>
                </c:pt>
                <c:pt idx="1">
                  <c:v>301</c:v>
                </c:pt>
                <c:pt idx="2">
                  <c:v>124</c:v>
                </c:pt>
                <c:pt idx="3">
                  <c:v>334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C2-4BE6-9B04-E59A6F4371F9}"/>
            </c:ext>
          </c:extLst>
        </c:ser>
        <c:ser>
          <c:idx val="2"/>
          <c:order val="2"/>
          <c:tx>
            <c:strRef>
              <c:f>'ago setorial 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9854326808656522E-2"/>
                  <c:y val="-3.7783192377000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fld id="{6A5C2D1B-817C-4F3F-8DA4-8DE096C4A1EB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4C2-4BE6-9B04-E59A6F4371F9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284691734677775E-2"/>
                  <c:y val="-1.7780325824470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1679015769797955E-2"/>
                  <c:y val="-2.6670488736706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4C2-4BE6-9B04-E59A6F4371F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190129962616115E-2"/>
                  <c:y val="-2.2225407280588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4C2-4BE6-9B04-E59A6F4371F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'ago setorial 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'ago setorial '!$D$2:$D$6</c:f>
              <c:numCache>
                <c:formatCode>General</c:formatCode>
                <c:ptCount val="5"/>
                <c:pt idx="0">
                  <c:v>146</c:v>
                </c:pt>
                <c:pt idx="1">
                  <c:v>-12</c:v>
                </c:pt>
                <c:pt idx="2">
                  <c:v>18</c:v>
                </c:pt>
                <c:pt idx="3">
                  <c:v>53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C2-4BE6-9B04-E59A6F4371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1957530368"/>
        <c:axId val="-1957527104"/>
      </c:barChart>
      <c:catAx>
        <c:axId val="-19575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7104"/>
        <c:crosses val="autoZero"/>
        <c:auto val="1"/>
        <c:lblAlgn val="ctr"/>
        <c:lblOffset val="100"/>
        <c:noMultiLvlLbl val="0"/>
      </c:catAx>
      <c:valAx>
        <c:axId val="-195752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3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29824"/>
        <c:axId val="-1957528736"/>
      </c:barChart>
      <c:catAx>
        <c:axId val="-19575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8736"/>
        <c:crosses val="autoZero"/>
        <c:auto val="1"/>
        <c:lblAlgn val="ctr"/>
        <c:lblOffset val="100"/>
        <c:noMultiLvlLbl val="0"/>
      </c:catAx>
      <c:valAx>
        <c:axId val="-195752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5752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AGOSTO 2021 RG.xlsb]dinâm setorial acumulado ano!Tabela dinâmica6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1800" b="1" i="0" baseline="0">
                <a:effectLst/>
              </a:rPr>
              <a:t>Movimentação do emprego formal celetista por setor da atividade econômica, admissões, desligamentos, saldos, Rio Grande, acumulado do ano de 2021</a:t>
            </a:r>
            <a:endParaRPr lang="pt-BR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9466635387078E-2"/>
          <c:y val="0.22466213134092197"/>
          <c:w val="0.75139907792811744"/>
          <c:h val="0.661075365733932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 setorial acumulado ano'!$B$3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5188363303442346E-2"/>
                  <c:y val="-2.2225403391071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389521214889412E-2"/>
                  <c:y val="-3.3338105086607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3466851098107564E-3"/>
                  <c:y val="-3.33381050866073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5218841128111577E-2"/>
                  <c:y val="-5.33409681385717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2008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947606074447808E-3"/>
                  <c:y val="-3.1115564747500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745-4B22-BCC9-6D84E32DFF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 setorial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 setorial acumulado ano'!$B$4:$B$9</c:f>
              <c:numCache>
                <c:formatCode>General</c:formatCode>
                <c:ptCount val="5"/>
                <c:pt idx="0">
                  <c:v>231</c:v>
                </c:pt>
                <c:pt idx="1">
                  <c:v>3215</c:v>
                </c:pt>
                <c:pt idx="2">
                  <c:v>904</c:v>
                </c:pt>
                <c:pt idx="3">
                  <c:v>2014</c:v>
                </c:pt>
                <c:pt idx="4">
                  <c:v>5117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45-4B22-BCC9-6D84E32DFF22}"/>
            </c:ext>
          </c:extLst>
        </c:ser>
        <c:ser>
          <c:idx val="1"/>
          <c:order val="1"/>
          <c:tx>
            <c:strRef>
              <c:f>'dinâm setorial acumulado ano'!$C$3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06355120309239E-3"/>
                  <c:y val="-0.1066819362771434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096322082667529E-2"/>
                  <c:y val="-2.8893024408393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924440648385244E-17"/>
                  <c:y val="-5.556350847767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9267002169445343E-2"/>
                  <c:y val="-4.8895887460357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57549619091119E-2"/>
                  <c:y val="-2.4447943730178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745-4B22-BCC9-6D84E32DFF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 setorial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 setorial acumulado ano'!$C$4:$C$9</c:f>
              <c:numCache>
                <c:formatCode>General</c:formatCode>
                <c:ptCount val="5"/>
                <c:pt idx="0">
                  <c:v>216</c:v>
                </c:pt>
                <c:pt idx="1">
                  <c:v>2888</c:v>
                </c:pt>
                <c:pt idx="2">
                  <c:v>1721</c:v>
                </c:pt>
                <c:pt idx="3">
                  <c:v>1602</c:v>
                </c:pt>
                <c:pt idx="4">
                  <c:v>4149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45-4B22-BCC9-6D84E32DFF22}"/>
            </c:ext>
          </c:extLst>
        </c:ser>
        <c:ser>
          <c:idx val="2"/>
          <c:order val="2"/>
          <c:tx>
            <c:strRef>
              <c:f>'dinâm setorial acumulado ano'!$D$3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1030041497073965E-2"/>
                  <c:y val="-2.8893024408393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5120402603333982E-3"/>
                  <c:y val="-4.44508067821430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fld id="{0F4B95E3-B682-4A56-A271-D2DDC8EED39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745-4B22-BCC9-6D84E32DFF2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1683356387263338E-2"/>
                  <c:y val="-1.77803227128572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745-4B22-BCC9-6D84E32DFF22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389521214889392E-2"/>
                  <c:y val="-2.44479437301787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745-4B22-BCC9-6D84E32DFF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 setorial acumulado ano'!$A$4:$A$9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 setorial acumulado ano'!$D$4:$D$9</c:f>
              <c:numCache>
                <c:formatCode>General</c:formatCode>
                <c:ptCount val="5"/>
                <c:pt idx="0">
                  <c:v>15</c:v>
                </c:pt>
                <c:pt idx="1">
                  <c:v>327</c:v>
                </c:pt>
                <c:pt idx="2">
                  <c:v>-817</c:v>
                </c:pt>
                <c:pt idx="3">
                  <c:v>412</c:v>
                </c:pt>
                <c:pt idx="4">
                  <c:v>968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45-4B22-BCC9-6D84E32DFF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57521664"/>
        <c:axId val="-1957524928"/>
      </c:barChart>
      <c:catAx>
        <c:axId val="-195752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4928"/>
        <c:crosses val="autoZero"/>
        <c:auto val="1"/>
        <c:lblAlgn val="ctr"/>
        <c:lblOffset val="100"/>
        <c:noMultiLvlLbl val="0"/>
      </c:catAx>
      <c:valAx>
        <c:axId val="-195752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5752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07744160"/>
        <c:axId val="-1907741440"/>
      </c:barChart>
      <c:catAx>
        <c:axId val="-190774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07741440"/>
        <c:crosses val="autoZero"/>
        <c:auto val="1"/>
        <c:lblAlgn val="ctr"/>
        <c:lblOffset val="100"/>
        <c:noMultiLvlLbl val="0"/>
      </c:catAx>
      <c:valAx>
        <c:axId val="-190774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0774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36896"/>
        <c:axId val="-1912749408"/>
      </c:barChart>
      <c:catAx>
        <c:axId val="-1912736896"/>
        <c:scaling>
          <c:orientation val="minMax"/>
        </c:scaling>
        <c:delete val="1"/>
        <c:axPos val="b"/>
        <c:majorTickMark val="none"/>
        <c:minorTickMark val="none"/>
        <c:tickLblPos val="nextTo"/>
        <c:crossAx val="-1912749408"/>
        <c:crosses val="autoZero"/>
        <c:auto val="1"/>
        <c:lblAlgn val="ctr"/>
        <c:lblOffset val="100"/>
        <c:noMultiLvlLbl val="0"/>
      </c:catAx>
      <c:valAx>
        <c:axId val="-191274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3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AGOSTO 2021 RG.xlsb]12m setorial dinâmica!Tabela dinâmica7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 período de doze meses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9466635387078E-2"/>
          <c:y val="0.22548791760570455"/>
          <c:w val="0.74905771775456187"/>
          <c:h val="0.687855234572507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7.0240805206668823E-3"/>
                  <c:y val="-1.55577823737501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413601735556296E-2"/>
                  <c:y val="-3.333810508660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877480954555993E-2"/>
                  <c:y val="-6.88987505123219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413601735556275E-2"/>
                  <c:y val="-8.667907322517903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04816104133385E-2"/>
                  <c:y val="-2.44479437301787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2E4-406E-B287-EC40DE1894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dinâmica'!$B$4:$B$9</c:f>
              <c:numCache>
                <c:formatCode>General</c:formatCode>
                <c:ptCount val="5"/>
                <c:pt idx="0">
                  <c:v>451</c:v>
                </c:pt>
                <c:pt idx="1">
                  <c:v>5086</c:v>
                </c:pt>
                <c:pt idx="2">
                  <c:v>1587</c:v>
                </c:pt>
                <c:pt idx="3">
                  <c:v>2906</c:v>
                </c:pt>
                <c:pt idx="4">
                  <c:v>7487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E4-406E-B287-EC40DE18940C}"/>
            </c:ext>
          </c:extLst>
        </c:ser>
        <c:ser>
          <c:idx val="1"/>
          <c:order val="1"/>
          <c:tx>
            <c:strRef>
              <c:f>'12m setorial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8534004338890687E-3"/>
                  <c:y val="-8.22339925469647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90156147522279E-2"/>
                  <c:y val="-2.6670484069285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2E4-406E-B287-EC40DE18940C}"/>
                </c:ext>
                <c:ext xmlns:c15="http://schemas.microsoft.com/office/drawing/2012/chart" uri="{CE6537A1-D6FC-4f65-9D91-7224C49458BB}">
                  <c15:layout>
                    <c:manualLayout>
                      <c:w val="7.019397800319771E-2"/>
                      <c:h val="6.486492729843046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3413601735555846E-3"/>
                  <c:y val="-8.8901613564286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096322082667529E-2"/>
                  <c:y val="-5.1118427799464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3949722516556508E-2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2E4-406E-B287-EC40DE1894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dinâmica'!$C$4:$C$9</c:f>
              <c:numCache>
                <c:formatCode>General</c:formatCode>
                <c:ptCount val="5"/>
                <c:pt idx="0">
                  <c:v>390</c:v>
                </c:pt>
                <c:pt idx="1">
                  <c:v>4141</c:v>
                </c:pt>
                <c:pt idx="2">
                  <c:v>2536</c:v>
                </c:pt>
                <c:pt idx="3">
                  <c:v>2602</c:v>
                </c:pt>
                <c:pt idx="4">
                  <c:v>6368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E4-406E-B287-EC40DE18940C}"/>
            </c:ext>
          </c:extLst>
        </c:ser>
        <c:ser>
          <c:idx val="2"/>
          <c:order val="2"/>
          <c:tx>
            <c:strRef>
              <c:f>'12m setorial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7560201301667206E-2"/>
                  <c:y val="-2.66704840692858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706800867778137E-2"/>
                  <c:y val="-2.2225403391071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fld id="{D21E43B3-47F2-4287-99A1-584DA7DB6439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2E4-406E-B287-EC40DE18940C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9.3654406942225103E-3"/>
                  <c:y val="-3.333810508660740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298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2E4-406E-B287-EC40DE18940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1706800867778137E-2"/>
                  <c:y val="-2.44479437301787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2E4-406E-B287-EC40DE18940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dinâmica'!$D$4:$D$9</c:f>
              <c:numCache>
                <c:formatCode>General</c:formatCode>
                <c:ptCount val="5"/>
                <c:pt idx="0">
                  <c:v>61</c:v>
                </c:pt>
                <c:pt idx="1">
                  <c:v>945</c:v>
                </c:pt>
                <c:pt idx="2">
                  <c:v>-949</c:v>
                </c:pt>
                <c:pt idx="3">
                  <c:v>304</c:v>
                </c:pt>
                <c:pt idx="4">
                  <c:v>1119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E4-406E-B287-EC40DE1894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07740896"/>
        <c:axId val="-1907743616"/>
      </c:barChart>
      <c:catAx>
        <c:axId val="-19077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07743616"/>
        <c:crosses val="autoZero"/>
        <c:auto val="1"/>
        <c:lblAlgn val="ctr"/>
        <c:lblOffset val="100"/>
        <c:noMultiLvlLbl val="0"/>
      </c:catAx>
      <c:valAx>
        <c:axId val="-1907743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0774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agosto de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2775109519112529E-2"/>
          <c:y val="0.15780883057028755"/>
          <c:w val="0.74662282482364817"/>
          <c:h val="0.817382006413088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Planilha1!$B$2</c:f>
              <c:numCache>
                <c:formatCode>#,##0</c:formatCode>
                <c:ptCount val="1"/>
                <c:pt idx="0">
                  <c:v>1454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D1-4AE4-BEA6-E732B188B61E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Planilha1!$C$2</c:f>
              <c:numCache>
                <c:formatCode>#,##0</c:formatCode>
                <c:ptCount val="1"/>
                <c:pt idx="0">
                  <c:v>1225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D1-4AE4-BEA6-E732B188B61E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Planilha1!$D$2</c:f>
              <c:numCache>
                <c:formatCode>#,##0</c:formatCode>
                <c:ptCount val="1"/>
                <c:pt idx="0">
                  <c:v>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7D1-4AE4-BEA6-E732B188B6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35264"/>
        <c:axId val="-1912748864"/>
      </c:barChart>
      <c:catAx>
        <c:axId val="-1912735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12748864"/>
        <c:crosses val="autoZero"/>
        <c:auto val="1"/>
        <c:lblAlgn val="ctr"/>
        <c:lblOffset val="100"/>
        <c:noMultiLvlLbl val="0"/>
      </c:catAx>
      <c:valAx>
        <c:axId val="-191274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1273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12747776"/>
        <c:axId val="-1912743424"/>
      </c:lineChart>
      <c:catAx>
        <c:axId val="-19127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3424"/>
        <c:crosses val="autoZero"/>
        <c:auto val="1"/>
        <c:lblAlgn val="ctr"/>
        <c:lblOffset val="100"/>
        <c:noMultiLvlLbl val="0"/>
      </c:catAx>
      <c:valAx>
        <c:axId val="-191274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45600"/>
        <c:axId val="-1912743968"/>
      </c:barChart>
      <c:catAx>
        <c:axId val="-1912745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-1912743968"/>
        <c:crosses val="autoZero"/>
        <c:auto val="1"/>
        <c:lblAlgn val="ctr"/>
        <c:lblOffset val="100"/>
        <c:noMultiLvlLbl val="0"/>
      </c:catAx>
      <c:valAx>
        <c:axId val="-191274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acumulado do ano de 2021</a:t>
            </a:r>
            <a:endParaRPr lang="pt-BR" sz="16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11.475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AC-44C8-825D-515D78C8863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11481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91-4257-A0B4-613F31BE8362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10576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91-4257-A0B4-613F31BE8362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899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AC-44C8-825D-515D78C8863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91-4257-A0B4-613F31BE83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49952"/>
        <c:axId val="-1912737984"/>
      </c:barChart>
      <c:catAx>
        <c:axId val="-1912749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12737984"/>
        <c:crosses val="autoZero"/>
        <c:auto val="1"/>
        <c:lblAlgn val="ctr"/>
        <c:lblOffset val="100"/>
        <c:noMultiLvlLbl val="0"/>
      </c:catAx>
      <c:valAx>
        <c:axId val="-191273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12749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912736352"/>
        <c:axId val="-1912747232"/>
      </c:lineChart>
      <c:catAx>
        <c:axId val="-191273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7232"/>
        <c:crosses val="autoZero"/>
        <c:auto val="1"/>
        <c:lblAlgn val="ctr"/>
        <c:lblOffset val="100"/>
        <c:noMultiLvlLbl val="0"/>
      </c:catAx>
      <c:valAx>
        <c:axId val="-191274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3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42880"/>
        <c:axId val="-1912742336"/>
      </c:barChart>
      <c:catAx>
        <c:axId val="-1912742880"/>
        <c:scaling>
          <c:orientation val="minMax"/>
        </c:scaling>
        <c:delete val="1"/>
        <c:axPos val="b"/>
        <c:majorTickMark val="none"/>
        <c:minorTickMark val="none"/>
        <c:tickLblPos val="nextTo"/>
        <c:crossAx val="-1912742336"/>
        <c:crosses val="autoZero"/>
        <c:auto val="1"/>
        <c:lblAlgn val="ctr"/>
        <c:lblOffset val="100"/>
        <c:noMultiLvlLbl val="0"/>
      </c:catAx>
      <c:valAx>
        <c:axId val="-1912742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91274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celetista, admissões, desligamentos e saldo, Rio Grande, período de doze meses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452222699365825E-2"/>
          <c:y val="0.16908572285057105"/>
          <c:w val="0.74094571164339496"/>
          <c:h val="0.806105114132805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'12m'!$G$1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17.511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B61-4A1A-A2DF-3CBDFE1FE0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'12m'!$G$2</c:f>
              <c:numCache>
                <c:formatCode>#,##0</c:formatCode>
                <c:ptCount val="1"/>
                <c:pt idx="0">
                  <c:v>17517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F7-43C9-9310-8D8CE4F04FCE}"/>
            </c:ext>
          </c:extLst>
        </c:ser>
        <c:ser>
          <c:idx val="1"/>
          <c:order val="1"/>
          <c:tx>
            <c:strRef>
              <c:f>'12m'!$H$1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16037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9F7-43C9-9310-8D8CE4F04FCE}"/>
            </c:ext>
          </c:extLst>
        </c:ser>
        <c:ser>
          <c:idx val="2"/>
          <c:order val="2"/>
          <c:tx>
            <c:strRef>
              <c:f>'12m'!$I$1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1.474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B61-4A1A-A2DF-3CBDFE1FE0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1480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F7-43C9-9310-8D8CE4F04F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912741248"/>
        <c:axId val="-1912746688"/>
      </c:barChart>
      <c:catAx>
        <c:axId val="-1912741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12746688"/>
        <c:crosses val="autoZero"/>
        <c:auto val="1"/>
        <c:lblAlgn val="ctr"/>
        <c:lblOffset val="100"/>
        <c:noMultiLvlLbl val="0"/>
      </c:catAx>
      <c:valAx>
        <c:axId val="-191274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-191274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1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08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Agosto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agosto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agosto (+229 vínculos) foi puxado principalmente pelo setor de serviços (+146</a:t>
            </a:r>
            <a:r>
              <a:rPr lang="pt-BR" sz="3200" b="1" dirty="0"/>
              <a:t> </a:t>
            </a:r>
            <a:r>
              <a:rPr lang="pt-BR" sz="3200" dirty="0"/>
              <a:t>vínculos), </a:t>
            </a:r>
            <a:r>
              <a:rPr lang="pt-BR" sz="3200"/>
              <a:t>seguido </a:t>
            </a:r>
            <a:r>
              <a:rPr lang="pt-BR" sz="3200" smtClean="0"/>
              <a:t>pelo </a:t>
            </a:r>
            <a:r>
              <a:rPr lang="pt-BR" sz="3200" dirty="0"/>
              <a:t>comércio (+53 vínculos) e pela agropecuária (+24 vínculos). A construção civil (+18 vínculos) também apresentou saldo positivo.  A indústria (</a:t>
            </a:r>
            <a:r>
              <a:rPr lang="pt-BR" sz="3200" dirty="0">
                <a:solidFill>
                  <a:srgbClr val="FF0000"/>
                </a:solidFill>
              </a:rPr>
              <a:t>-12</a:t>
            </a:r>
            <a:r>
              <a:rPr lang="pt-BR" sz="3200" b="1" dirty="0">
                <a:solidFill>
                  <a:srgbClr val="FF0000"/>
                </a:solidFill>
              </a:rPr>
              <a:t> </a:t>
            </a:r>
            <a:r>
              <a:rPr lang="pt-BR" sz="3200" dirty="0"/>
              <a:t>vínculos) apresentou saldo negativo.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AE6BEDD6-F4F7-516A-5DD5-5BF68A0DCC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3405668"/>
              </p:ext>
            </p:extLst>
          </p:nvPr>
        </p:nvGraphicFramePr>
        <p:xfrm>
          <a:off x="671802" y="606491"/>
          <a:ext cx="10874204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000" dirty="0"/>
              <a:t>O desempenho positivo do emprego formal no mercado de trabalho de Rio Grande no acumulado do ano (+899 vínculos) foi puxado principalmente pelo setor de serviços (+968 vínculos), seguido pelo setor da indústria (+406 vínculos) e pelo comércio (+327 vínculos). O setor da agropecuária (+15 vínculos) também apresentou saldo positivo. O setor da construção (</a:t>
            </a:r>
            <a:r>
              <a:rPr lang="pt-BR" sz="3000" dirty="0">
                <a:solidFill>
                  <a:srgbClr val="FF0000"/>
                </a:solidFill>
              </a:rPr>
              <a:t>-817 </a:t>
            </a:r>
            <a:r>
              <a:rPr lang="pt-BR" sz="3000" dirty="0"/>
              <a:t>vínculos) apresentou saldo negativo.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F802EF71-CBB8-756A-D4CD-BB111D5B9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580556"/>
              </p:ext>
            </p:extLst>
          </p:nvPr>
        </p:nvGraphicFramePr>
        <p:xfrm>
          <a:off x="671801" y="606489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(+1.474 vínculos) foi puxado principalmente pelo setor de serviços (+1.119 vínculos), seguido pelo comércio (+945 vínculos) e pela a indústria (+298 vínculos). A agropecuária (+61 vínculos) também apresentou saldo positivo. Já a construção  (</a:t>
            </a:r>
            <a:r>
              <a:rPr lang="pt-BR" sz="3200" dirty="0">
                <a:solidFill>
                  <a:srgbClr val="FF0000"/>
                </a:solidFill>
              </a:rPr>
              <a:t>-949 </a:t>
            </a:r>
            <a:r>
              <a:rPr lang="pt-BR" sz="3200" dirty="0"/>
              <a:t>vínculos) apresentou saldo negativo. </a:t>
            </a:r>
            <a:endParaRPr lang="pt-BR" sz="36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79FAA870-15A8-A99C-A7EA-C835F06A38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580910"/>
              </p:ext>
            </p:extLst>
          </p:nvPr>
        </p:nvGraphicFramePr>
        <p:xfrm>
          <a:off x="671801" y="606489"/>
          <a:ext cx="10848395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</a:t>
            </a:r>
            <a:r>
              <a:rPr lang="pt-BR" sz="2300" b="1" dirty="0" smtClean="0"/>
              <a:t>Vargas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e Silva </a:t>
            </a:r>
            <a:r>
              <a:rPr lang="pt-BR" sz="2300" b="1" dirty="0"/>
              <a:t>Barbosa </a:t>
            </a:r>
            <a:endParaRPr lang="pt-BR" sz="2300" b="1" dirty="0" smtClean="0"/>
          </a:p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dirty="0" smtClean="0"/>
              <a:t>Coordenadora </a:t>
            </a:r>
            <a:r>
              <a:rPr lang="pt-BR" sz="2300" dirty="0"/>
              <a:t>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agosto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agosto de 2021 ocorreram, em Rio Grande, 1.454 admissões e 1.225 desligamentos, resultando em um saldo de +229 vínculos formais de emprego celetista. Com isso, a taxa de variação do emprego formal foi de +0,64%, com o estoque passando de 35.477 vínculos, em julho, para 35.706 vínculos, em agosto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de 2021.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39633"/>
              </p:ext>
            </p:extLst>
          </p:nvPr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6321999D-D31B-7765-B194-2B44EAF7CB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451880"/>
              </p:ext>
            </p:extLst>
          </p:nvPr>
        </p:nvGraphicFramePr>
        <p:xfrm>
          <a:off x="678287" y="611019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15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11.475 admissões e 10.576 desligamentos, o que resultou em um saldo de +899 vínculos formais de emprego. Nesse período, o estoque passou de 34.801 vínculos, em dezembro de 2020, para 35.706 vínculos, em agosto de 2021, o que corresponde a uma taxa de variação de +2,58%.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963C3304-58EC-3774-6168-278D4C73D6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528617"/>
              </p:ext>
            </p:extLst>
          </p:nvPr>
        </p:nvGraphicFramePr>
        <p:xfrm>
          <a:off x="637593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4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17.511 admissões e 16.037 desligamentos, o que resultou em um saldo positivo de +1.474 vínculos formais de emprego. Nesse período, o estoque passou de 34.393 vínculos, em agosto de 2020, para 35.706 vínculos, em agosto de 2021, o que corresponde a uma taxa de variação de +4,28%.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06625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1CA260A6-9121-63F3-7ABC-491F02BCA0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576264"/>
              </p:ext>
            </p:extLst>
          </p:nvPr>
        </p:nvGraphicFramePr>
        <p:xfrm>
          <a:off x="637591" y="61101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45361"/>
              </p:ext>
            </p:extLst>
          </p:nvPr>
        </p:nvGraphicFramePr>
        <p:xfrm>
          <a:off x="637592" y="568011"/>
          <a:ext cx="10916816" cy="572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="" xmlns:a16="http://schemas.microsoft.com/office/drawing/2014/main" id="{A17E2B8A-6912-6B09-50B5-70A66E2CCF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066914"/>
              </p:ext>
            </p:extLst>
          </p:nvPr>
        </p:nvGraphicFramePr>
        <p:xfrm>
          <a:off x="637591" y="568011"/>
          <a:ext cx="10916817" cy="576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531CEBE4-D1D5-90E5-51D7-00624F8DA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692002"/>
              </p:ext>
            </p:extLst>
          </p:nvPr>
        </p:nvGraphicFramePr>
        <p:xfrm>
          <a:off x="678285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383</Words>
  <Application>Microsoft Office PowerPoint</Application>
  <PresentationFormat>Widescreen</PresentationFormat>
  <Paragraphs>84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08 Agosto DE 2021 A conjuntura do emprego em RIO GRANDE-RS</vt:lpstr>
      <vt:lpstr>A conjuntura do emprego em agosto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agosto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2023-03-29T14:05:41Z</dcterms:modified>
</cp:coreProperties>
</file>