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5" r:id="rId8"/>
    <p:sldId id="326" r:id="rId9"/>
    <p:sldId id="327" r:id="rId10"/>
    <p:sldId id="294" r:id="rId11"/>
    <p:sldId id="328" r:id="rId12"/>
    <p:sldId id="315" r:id="rId13"/>
    <p:sldId id="329" r:id="rId14"/>
    <p:sldId id="321" r:id="rId15"/>
    <p:sldId id="33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AGOSTO%202021\C&#243;pia%20de%20Dados%20Agosto%202021%20Pelotas%20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20576"/>
        <c:axId val="-1957517856"/>
      </c:lineChart>
      <c:catAx>
        <c:axId val="-19575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7856"/>
        <c:crosses val="autoZero"/>
        <c:auto val="1"/>
        <c:lblAlgn val="ctr"/>
        <c:lblOffset val="100"/>
        <c:noMultiLvlLbl val="0"/>
      </c:catAx>
      <c:valAx>
        <c:axId val="-195751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19488"/>
        <c:axId val="-1957516768"/>
      </c:lineChart>
      <c:catAx>
        <c:axId val="-195751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6768"/>
        <c:crosses val="autoZero"/>
        <c:auto val="1"/>
        <c:lblAlgn val="ctr"/>
        <c:lblOffset val="100"/>
        <c:noMultiLvlLbl val="0"/>
      </c:catAx>
      <c:valAx>
        <c:axId val="-195751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7532000"/>
        <c:axId val="-19575314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575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31456"/>
        <c:crosses val="autoZero"/>
        <c:auto val="1"/>
        <c:lblAlgn val="ctr"/>
        <c:lblOffset val="100"/>
        <c:noMultiLvlLbl val="0"/>
      </c:catAx>
      <c:valAx>
        <c:axId val="-19575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320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Evolução mensal dos saldos do emprego formal celetista, Pelotas, agosto de 2020 a agosto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3746960779672085E-2"/>
          <c:y val="0.19011540617667755"/>
          <c:w val="0.94336014630526333"/>
          <c:h val="0.62444455954642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6B-412C-B1F2-88BA8F6BDAC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6B-412C-B1F2-88BA8F6BDAC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6B-412C-B1F2-88BA8F6BDAC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6B-412C-B1F2-88BA8F6BDAC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6B-412C-B1F2-88BA8F6BDAC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6B-412C-B1F2-88BA8F6BDAC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6B-412C-B1F2-88BA8F6BDAC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E6B-412C-B1F2-88BA8F6BDAC8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E6B-412C-B1F2-88BA8F6BDAC8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6E528D68-E8FC-4B39-A767-74FE77A9D2A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E6B-412C-B1F2-88BA8F6BDA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F9435A5-D6E3-400C-90F2-0FB4FE777A0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6B-412C-B1F2-88BA8F6BDA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'12m'!$A$22:$A$34</c:f>
              <c:numCache>
                <c:formatCode>mmm\-yy</c:formatCode>
                <c:ptCount val="13"/>
                <c:pt idx="0">
                  <c:v>44044</c:v>
                </c:pt>
                <c:pt idx="1">
                  <c:v>44075</c:v>
                </c:pt>
                <c:pt idx="2">
                  <c:v>44105</c:v>
                </c:pt>
                <c:pt idx="3">
                  <c:v>44136</c:v>
                </c:pt>
                <c:pt idx="4">
                  <c:v>44166</c:v>
                </c:pt>
                <c:pt idx="5">
                  <c:v>44197</c:v>
                </c:pt>
                <c:pt idx="6">
                  <c:v>44228</c:v>
                </c:pt>
                <c:pt idx="7">
                  <c:v>44256</c:v>
                </c:pt>
                <c:pt idx="8">
                  <c:v>44287</c:v>
                </c:pt>
                <c:pt idx="9">
                  <c:v>44317</c:v>
                </c:pt>
                <c:pt idx="10">
                  <c:v>44348</c:v>
                </c:pt>
                <c:pt idx="11">
                  <c:v>44378</c:v>
                </c:pt>
                <c:pt idx="12">
                  <c:v>44409</c:v>
                </c:pt>
              </c:numCache>
            </c:numRef>
          </c:cat>
          <c:val>
            <c:numRef>
              <c:f>'12m'!$B$22:$B$34</c:f>
              <c:numCache>
                <c:formatCode>General</c:formatCode>
                <c:ptCount val="13"/>
                <c:pt idx="0">
                  <c:v>147</c:v>
                </c:pt>
                <c:pt idx="1">
                  <c:v>272</c:v>
                </c:pt>
                <c:pt idx="2">
                  <c:v>384</c:v>
                </c:pt>
                <c:pt idx="3" formatCode="#,##0">
                  <c:v>1393</c:v>
                </c:pt>
                <c:pt idx="4">
                  <c:v>-456</c:v>
                </c:pt>
                <c:pt idx="5">
                  <c:v>-452</c:v>
                </c:pt>
                <c:pt idx="6">
                  <c:v>626</c:v>
                </c:pt>
                <c:pt idx="7">
                  <c:v>280</c:v>
                </c:pt>
                <c:pt idx="8">
                  <c:v>75</c:v>
                </c:pt>
                <c:pt idx="9">
                  <c:v>45</c:v>
                </c:pt>
                <c:pt idx="10">
                  <c:v>381</c:v>
                </c:pt>
                <c:pt idx="11">
                  <c:v>215</c:v>
                </c:pt>
                <c:pt idx="12">
                  <c:v>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E6B-412C-B1F2-88BA8F6BDA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28192"/>
        <c:axId val="-1957527104"/>
      </c:barChart>
      <c:dateAx>
        <c:axId val="-19575281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7104"/>
        <c:crosses val="autoZero"/>
        <c:auto val="1"/>
        <c:lblOffset val="100"/>
        <c:baseTimeUnit val="months"/>
      </c:dateAx>
      <c:valAx>
        <c:axId val="-195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26016"/>
        <c:axId val="-1970750144"/>
      </c:lineChart>
      <c:catAx>
        <c:axId val="-195752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50144"/>
        <c:crosses val="autoZero"/>
        <c:auto val="1"/>
        <c:lblAlgn val="ctr"/>
        <c:lblOffset val="100"/>
        <c:noMultiLvlLbl val="0"/>
      </c:catAx>
      <c:valAx>
        <c:axId val="-197075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70751776"/>
        <c:axId val="-197074579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707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5792"/>
        <c:crosses val="autoZero"/>
        <c:auto val="1"/>
        <c:lblAlgn val="ctr"/>
        <c:lblOffset val="100"/>
        <c:noMultiLvlLbl val="0"/>
      </c:catAx>
      <c:valAx>
        <c:axId val="-197074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5177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Evolução mensal dos estoques de emprego formal celetista, Pelotas, agosto de 2020 a agosto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67740990950518"/>
          <c:w val="0.9382909413722228"/>
          <c:h val="0.64681897477258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'12m'!$B$37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4B-4798-875C-5E35A604929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4B-4798-875C-5E35A604929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14B-4798-875C-5E35A604929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14B-4798-875C-5E35A604929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14B-4798-875C-5E35A604929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14B-4798-875C-5E35A604929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14B-4798-875C-5E35A6049298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14B-4798-875C-5E35A6049298}"/>
              </c:ext>
            </c:extLst>
          </c:dPt>
          <c:dLbls>
            <c:dLbl>
              <c:idx val="0"/>
              <c:layout>
                <c:manualLayout>
                  <c:x val="2.3441623481935689E-3"/>
                  <c:y val="-0.12305928374387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162435222903538E-3"/>
                  <c:y val="-2.23744152261595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162435222903109E-3"/>
                  <c:y val="-6.7123245678478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720811740968276E-3"/>
                  <c:y val="-7.1598128723710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441623481935689E-3"/>
                  <c:y val="-2.6849298271391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3481935689E-3"/>
                  <c:y val="-0.178995321809276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720811740967845E-3"/>
                  <c:y val="-0.1006848685177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720811740967845E-3"/>
                  <c:y val="-0.116346959176029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3441623481935691E-2"/>
                  <c:y val="-9.397254394987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1740969564E-3"/>
                  <c:y val="-7.15981287237105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14B-4798-875C-5E35A60492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'12m'!$A$38:$A$50</c:f>
              <c:numCache>
                <c:formatCode>mmm\-yy</c:formatCode>
                <c:ptCount val="13"/>
                <c:pt idx="0">
                  <c:v>44044</c:v>
                </c:pt>
                <c:pt idx="1">
                  <c:v>44075</c:v>
                </c:pt>
                <c:pt idx="2">
                  <c:v>44105</c:v>
                </c:pt>
                <c:pt idx="3">
                  <c:v>44136</c:v>
                </c:pt>
                <c:pt idx="4">
                  <c:v>44166</c:v>
                </c:pt>
                <c:pt idx="5">
                  <c:v>44197</c:v>
                </c:pt>
                <c:pt idx="6">
                  <c:v>44228</c:v>
                </c:pt>
                <c:pt idx="7">
                  <c:v>44256</c:v>
                </c:pt>
                <c:pt idx="8">
                  <c:v>44287</c:v>
                </c:pt>
                <c:pt idx="9">
                  <c:v>44317</c:v>
                </c:pt>
                <c:pt idx="10">
                  <c:v>44348</c:v>
                </c:pt>
                <c:pt idx="11">
                  <c:v>44378</c:v>
                </c:pt>
                <c:pt idx="12">
                  <c:v>44409</c:v>
                </c:pt>
              </c:numCache>
            </c:numRef>
          </c:cat>
          <c:val>
            <c:numRef>
              <c:f>'12m'!$B$38:$B$50</c:f>
              <c:numCache>
                <c:formatCode>#,##0</c:formatCode>
                <c:ptCount val="13"/>
                <c:pt idx="0">
                  <c:v>55188</c:v>
                </c:pt>
                <c:pt idx="1">
                  <c:v>55460</c:v>
                </c:pt>
                <c:pt idx="2">
                  <c:v>55844</c:v>
                </c:pt>
                <c:pt idx="3">
                  <c:v>57237</c:v>
                </c:pt>
                <c:pt idx="4">
                  <c:v>56781</c:v>
                </c:pt>
                <c:pt idx="5">
                  <c:v>56332</c:v>
                </c:pt>
                <c:pt idx="6">
                  <c:v>56958</c:v>
                </c:pt>
                <c:pt idx="7">
                  <c:v>57238</c:v>
                </c:pt>
                <c:pt idx="8">
                  <c:v>57313</c:v>
                </c:pt>
                <c:pt idx="9">
                  <c:v>57358</c:v>
                </c:pt>
                <c:pt idx="10">
                  <c:v>57728</c:v>
                </c:pt>
                <c:pt idx="11">
                  <c:v>57943</c:v>
                </c:pt>
                <c:pt idx="12">
                  <c:v>58284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14B-4798-875C-5E35A60492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70738720"/>
        <c:axId val="-1970746880"/>
      </c:barChart>
      <c:dateAx>
        <c:axId val="-19707387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46880"/>
        <c:crosses val="autoZero"/>
        <c:auto val="1"/>
        <c:lblOffset val="100"/>
        <c:baseTimeUnit val="months"/>
      </c:dateAx>
      <c:valAx>
        <c:axId val="-197074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3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70738176"/>
        <c:axId val="-1970743072"/>
      </c:lineChart>
      <c:catAx>
        <c:axId val="-197073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3072"/>
        <c:crosses val="autoZero"/>
        <c:auto val="1"/>
        <c:lblAlgn val="ctr"/>
        <c:lblOffset val="100"/>
        <c:noMultiLvlLbl val="0"/>
      </c:catAx>
      <c:valAx>
        <c:axId val="-197074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3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70744704"/>
        <c:axId val="-197075123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707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51232"/>
        <c:crosses val="autoZero"/>
        <c:auto val="1"/>
        <c:lblAlgn val="ctr"/>
        <c:lblOffset val="100"/>
        <c:noMultiLvlLbl val="0"/>
      </c:catAx>
      <c:valAx>
        <c:axId val="-19707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47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agosto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9605758001577418E-2"/>
          <c:y val="0.22028739319740259"/>
          <c:w val="0.76407065121389783"/>
          <c:h val="0.67993399018978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agosto'!$B$1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6883251290719902E-3"/>
                  <c:y val="-6.04109211106307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324876936080282E-3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324876936080716E-3"/>
                  <c:y val="-3.5799064361855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892894104948059E-2"/>
                  <c:y val="-5.81734795880147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064975387215885E-2"/>
                  <c:y val="-1.34246491356957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agosto'!$A$2:$A$6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agosto'!$B$2:$B$6</c:f>
              <c:numCache>
                <c:formatCode>General</c:formatCode>
                <c:ptCount val="5"/>
                <c:pt idx="0">
                  <c:v>11</c:v>
                </c:pt>
                <c:pt idx="1">
                  <c:v>723</c:v>
                </c:pt>
                <c:pt idx="2">
                  <c:v>413</c:v>
                </c:pt>
                <c:pt idx="3" formatCode="#,##0">
                  <c:v>226</c:v>
                </c:pt>
                <c:pt idx="4" formatCode="#,##0">
                  <c:v>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E3-449C-B297-F847D7A33EB4}"/>
            </c:ext>
          </c:extLst>
        </c:ser>
        <c:ser>
          <c:idx val="1"/>
          <c:order val="1"/>
          <c:tx>
            <c:strRef>
              <c:f>'setorial agosto'!$C$1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344162564535995E-2"/>
                  <c:y val="-2.23744152261595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92894104947974E-2"/>
                  <c:y val="-2.90867397940073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785788209895948E-2"/>
                  <c:y val="-4.922371349755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753300516288048E-2"/>
                  <c:y val="-2.6849298271391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agosto'!$A$2:$A$6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agosto'!$C$2:$C$6</c:f>
              <c:numCache>
                <c:formatCode>#,##0</c:formatCode>
                <c:ptCount val="5"/>
                <c:pt idx="0" formatCode="General">
                  <c:v>6</c:v>
                </c:pt>
                <c:pt idx="1">
                  <c:v>643</c:v>
                </c:pt>
                <c:pt idx="2" formatCode="General">
                  <c:v>311</c:v>
                </c:pt>
                <c:pt idx="3">
                  <c:v>217</c:v>
                </c:pt>
                <c:pt idx="4" formatCode="General">
                  <c:v>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E3-449C-B297-F847D7A33EB4}"/>
            </c:ext>
          </c:extLst>
        </c:ser>
        <c:ser>
          <c:idx val="2"/>
          <c:order val="2"/>
          <c:tx>
            <c:strRef>
              <c:f>'setorial agosto'!$D$1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720812822679975E-2"/>
                  <c:y val="-3.3561622839239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162438468039929E-3"/>
                  <c:y val="-2.2374415226159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66502581438954E-3"/>
                  <c:y val="-2.6849298271391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37056669483882E-2"/>
                  <c:y val="-4.4748830452319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64975387215885E-2"/>
                  <c:y val="-4.2511388929703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0E3-449C-B297-F847D7A33E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agosto'!$A$2:$A$6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agosto'!$D$2:$D$6</c:f>
              <c:numCache>
                <c:formatCode>General</c:formatCode>
                <c:ptCount val="5"/>
                <c:pt idx="0">
                  <c:v>5</c:v>
                </c:pt>
                <c:pt idx="1">
                  <c:v>80</c:v>
                </c:pt>
                <c:pt idx="2">
                  <c:v>102</c:v>
                </c:pt>
                <c:pt idx="3">
                  <c:v>9</c:v>
                </c:pt>
                <c:pt idx="4">
                  <c:v>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E3-449C-B297-F847D7A33E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70742528"/>
        <c:axId val="-1970739264"/>
      </c:barChart>
      <c:catAx>
        <c:axId val="-19707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39264"/>
        <c:crosses val="autoZero"/>
        <c:auto val="1"/>
        <c:lblAlgn val="ctr"/>
        <c:lblOffset val="100"/>
        <c:noMultiLvlLbl val="0"/>
      </c:catAx>
      <c:valAx>
        <c:axId val="-19707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70748512"/>
        <c:axId val="-1970744160"/>
      </c:lineChart>
      <c:catAx>
        <c:axId val="-197074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4160"/>
        <c:crosses val="autoZero"/>
        <c:auto val="1"/>
        <c:lblAlgn val="ctr"/>
        <c:lblOffset val="100"/>
        <c:noMultiLvlLbl val="0"/>
      </c:catAx>
      <c:valAx>
        <c:axId val="-197074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7528736"/>
        <c:axId val="-195752982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5752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9824"/>
        <c:crosses val="autoZero"/>
        <c:auto val="1"/>
        <c:lblAlgn val="ctr"/>
        <c:lblOffset val="100"/>
        <c:noMultiLvlLbl val="0"/>
      </c:catAx>
      <c:valAx>
        <c:axId val="-195752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87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70741440"/>
        <c:axId val="-197074524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7074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5248"/>
        <c:crosses val="autoZero"/>
        <c:auto val="1"/>
        <c:lblAlgn val="ctr"/>
        <c:lblOffset val="100"/>
        <c:noMultiLvlLbl val="0"/>
      </c:catAx>
      <c:valAx>
        <c:axId val="-197074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14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[Cópia de Dados Agosto 2021 Pelotas -1.xls]set acumulado dinãmica!Tabela dinâmica4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1800" b="1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746960779672085E-2"/>
          <c:y val="0.18888481333923876"/>
          <c:w val="0.74641322395508725"/>
          <c:h val="0.72387734169396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 acumulado dinãmica'!$B$3:$B$4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237055263258199E-2"/>
                  <c:y val="-5.5936038065398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097461133742144E-2"/>
                  <c:y val="-6.71232456784785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4162348193526E-3"/>
                  <c:y val="-6.936068720109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951626513240184E-17"/>
                  <c:y val="-0.12305928374387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883246963871382E-2"/>
                  <c:y val="-2.05096436948254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acumulado dinãmica'!$A$5:$A$10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acumulado dinãmica'!$B$5:$B$10</c:f>
              <c:numCache>
                <c:formatCode>General</c:formatCode>
                <c:ptCount val="5"/>
                <c:pt idx="0">
                  <c:v>70</c:v>
                </c:pt>
                <c:pt idx="1">
                  <c:v>5303</c:v>
                </c:pt>
                <c:pt idx="2">
                  <c:v>3124</c:v>
                </c:pt>
                <c:pt idx="3">
                  <c:v>2263</c:v>
                </c:pt>
                <c:pt idx="4">
                  <c:v>6541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B-4E96-89B2-2EACA544D6D5}"/>
            </c:ext>
          </c:extLst>
        </c:ser>
        <c:ser>
          <c:idx val="1"/>
          <c:order val="1"/>
          <c:tx>
            <c:strRef>
              <c:f>'set acumulado dinãmica'!$C$3:$C$4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8604058704839011E-3"/>
                  <c:y val="-5.8173479588014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785785830129259E-2"/>
                  <c:y val="-3.35616228392393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925379959645252E-2"/>
                  <c:y val="-4.4748830452319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129948178322744E-2"/>
                  <c:y val="-1.78995321809277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13704656032388E-2"/>
                  <c:y val="-1.1187207613079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acumulado dinãmica'!$A$5:$A$10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acumulado dinãmica'!$C$5:$C$10</c:f>
              <c:numCache>
                <c:formatCode>General</c:formatCode>
                <c:ptCount val="5"/>
                <c:pt idx="0">
                  <c:v>72</c:v>
                </c:pt>
                <c:pt idx="1">
                  <c:v>5128</c:v>
                </c:pt>
                <c:pt idx="2">
                  <c:v>2357</c:v>
                </c:pt>
                <c:pt idx="3">
                  <c:v>2699</c:v>
                </c:pt>
                <c:pt idx="4">
                  <c:v>5534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5B-4E96-89B2-2EACA544D6D5}"/>
            </c:ext>
          </c:extLst>
        </c:ser>
        <c:ser>
          <c:idx val="2"/>
          <c:order val="2"/>
          <c:tx>
            <c:strRef>
              <c:f>'set acumulado dinãmica'!$D$3:$D$4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EE27B87-E338-4D11-8B89-104F82572FF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A5B-4E96-89B2-2EACA544D6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8604058704839227E-3"/>
                  <c:y val="-5.1461155020166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9289291506463E-2"/>
                  <c:y val="-2.90867397940074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56AF0F4-8D39-4F43-B097-BF5C6382DAC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A5B-4E96-89B2-2EACA544D6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4064974089161415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A5B-4E96-89B2-2EACA544D6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acumulado dinãmica'!$A$5:$A$10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acumulado dinãmica'!$D$5:$D$10</c:f>
              <c:numCache>
                <c:formatCode>General</c:formatCode>
                <c:ptCount val="5"/>
                <c:pt idx="0">
                  <c:v>-2</c:v>
                </c:pt>
                <c:pt idx="1">
                  <c:v>175</c:v>
                </c:pt>
                <c:pt idx="2">
                  <c:v>767</c:v>
                </c:pt>
                <c:pt idx="3">
                  <c:v>-436</c:v>
                </c:pt>
                <c:pt idx="4">
                  <c:v>1007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5B-4E96-89B2-2EACA544D6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70749600"/>
        <c:axId val="-1970752864"/>
      </c:barChart>
      <c:catAx>
        <c:axId val="-19707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52864"/>
        <c:crosses val="autoZero"/>
        <c:auto val="1"/>
        <c:lblAlgn val="ctr"/>
        <c:lblOffset val="100"/>
        <c:noMultiLvlLbl val="0"/>
      </c:catAx>
      <c:valAx>
        <c:axId val="-197075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4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70740352"/>
        <c:axId val="-1970750688"/>
      </c:lineChart>
      <c:catAx>
        <c:axId val="-19707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50688"/>
        <c:crosses val="autoZero"/>
        <c:auto val="1"/>
        <c:lblAlgn val="ctr"/>
        <c:lblOffset val="100"/>
        <c:noMultiLvlLbl val="0"/>
      </c:catAx>
      <c:valAx>
        <c:axId val="-197075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70741984"/>
        <c:axId val="-197074089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7074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0896"/>
        <c:crosses val="autoZero"/>
        <c:auto val="1"/>
        <c:lblAlgn val="ctr"/>
        <c:lblOffset val="100"/>
        <c:noMultiLvlLbl val="0"/>
      </c:catAx>
      <c:valAx>
        <c:axId val="-197074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707419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[Cópia de Dados Agosto 2021 Pelotas -1.xls]set 12m dinâmica!Tabela dinâmica5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 por setor da atividade econômica, admissões, desligamentos e saldos, Pelotas,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733596445585063E-2"/>
          <c:y val="0.18991403643964211"/>
          <c:w val="0.74677073148762219"/>
          <c:h val="0.72284811859356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 12m dinâmica'!$B$3:$B$4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441625645359951E-3"/>
                  <c:y val="-9.1735102427254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53300516287961E-2"/>
                  <c:y val="-2.6849298271391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41625645359522E-3"/>
                  <c:y val="-5.8173479588014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109634634608181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9227413855255898E-2"/>
                  <c:y val="-2.9086739794007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12m dinâmica'!$B$5:$B$10</c:f>
              <c:numCache>
                <c:formatCode>General</c:formatCode>
                <c:ptCount val="5"/>
                <c:pt idx="0">
                  <c:v>113</c:v>
                </c:pt>
                <c:pt idx="1">
                  <c:v>8634</c:v>
                </c:pt>
                <c:pt idx="2">
                  <c:v>4405</c:v>
                </c:pt>
                <c:pt idx="3">
                  <c:v>4848</c:v>
                </c:pt>
                <c:pt idx="4">
                  <c:v>9620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F0-471C-B7B1-5294868B0680}"/>
            </c:ext>
          </c:extLst>
        </c:ser>
        <c:ser>
          <c:idx val="1"/>
          <c:order val="1"/>
          <c:tx>
            <c:strRef>
              <c:f>'set 12m dinâmica'!$C$3:$C$4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4.571117000845186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53300516287961E-2"/>
                  <c:y val="-1.7899532180927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957869492163944E-2"/>
                  <c:y val="-4.2511300841454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4F0-471C-B7B1-5294868B0680}"/>
                </c:ext>
                <c:ext xmlns:c15="http://schemas.microsoft.com/office/drawing/2012/chart" uri="{CE6537A1-D6FC-4f65-9D91-7224C49458BB}">
                  <c15:layout>
                    <c:manualLayout>
                      <c:w val="0.10426835087056106"/>
                      <c:h val="6.9774701971027406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6957869492163944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12m dinâmica'!$C$5:$C$10</c:f>
              <c:numCache>
                <c:formatCode>General</c:formatCode>
                <c:ptCount val="5"/>
                <c:pt idx="0">
                  <c:v>105</c:v>
                </c:pt>
                <c:pt idx="1">
                  <c:v>7660</c:v>
                </c:pt>
                <c:pt idx="2">
                  <c:v>3425</c:v>
                </c:pt>
                <c:pt idx="3">
                  <c:v>4645</c:v>
                </c:pt>
                <c:pt idx="4">
                  <c:v>8534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F0-471C-B7B1-5294868B0680}"/>
            </c:ext>
          </c:extLst>
        </c:ser>
        <c:ser>
          <c:idx val="2"/>
          <c:order val="2"/>
          <c:tx>
            <c:strRef>
              <c:f>'set 12m dinâmica'!$D$3:$D$4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6957869492163923E-2"/>
                  <c:y val="-1.5662090658311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81219234019965E-2"/>
                  <c:y val="-2.01369737035437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92538179855596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69544363091955E-2"/>
                  <c:y val="-4.4748830452319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409137951751966E-2"/>
                  <c:y val="-5.1461155020167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4F0-471C-B7B1-5294868B06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 12m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 12m dinâmica'!$D$5:$D$10</c:f>
              <c:numCache>
                <c:formatCode>General</c:formatCode>
                <c:ptCount val="5"/>
                <c:pt idx="0">
                  <c:v>8</c:v>
                </c:pt>
                <c:pt idx="1">
                  <c:v>974</c:v>
                </c:pt>
                <c:pt idx="2">
                  <c:v>980</c:v>
                </c:pt>
                <c:pt idx="3">
                  <c:v>203</c:v>
                </c:pt>
                <c:pt idx="4">
                  <c:v>1086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F0-471C-B7B1-5294868B06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70747968"/>
        <c:axId val="-1970739808"/>
      </c:barChart>
      <c:catAx>
        <c:axId val="-197074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39808"/>
        <c:crosses val="autoZero"/>
        <c:auto val="1"/>
        <c:lblAlgn val="ctr"/>
        <c:lblOffset val="100"/>
        <c:noMultiLvlLbl val="0"/>
      </c:catAx>
      <c:valAx>
        <c:axId val="-197073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707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agosto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096409583120256E-2"/>
          <c:y val="0.15207890029220633"/>
          <c:w val="0.74471961280344556"/>
          <c:h val="0.82330924295901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0D-4C2B-88AB-809D4F1721E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 e saldo'!$B$2</c:f>
              <c:numCache>
                <c:formatCode>#,##0</c:formatCode>
                <c:ptCount val="1"/>
                <c:pt idx="0">
                  <c:v>2227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0D-4C2B-88AB-809D4F1721EE}"/>
            </c:ext>
          </c:extLst>
        </c:ser>
        <c:ser>
          <c:idx val="1"/>
          <c:order val="1"/>
          <c:tx>
            <c:strRef>
              <c:f>'adm, des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 e saldo'!$C$2</c:f>
              <c:numCache>
                <c:formatCode>#,##0</c:formatCode>
                <c:ptCount val="1"/>
                <c:pt idx="0">
                  <c:v>1886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0D-4C2B-88AB-809D4F1721EE}"/>
            </c:ext>
          </c:extLst>
        </c:ser>
        <c:ser>
          <c:idx val="2"/>
          <c:order val="2"/>
          <c:tx>
            <c:strRef>
              <c:f>'adm, des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 e saldo'!$D$2</c:f>
              <c:numCache>
                <c:formatCode>General</c:formatCode>
                <c:ptCount val="1"/>
                <c:pt idx="0">
                  <c:v>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50D-4C2B-88AB-809D4F172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57522752"/>
        <c:axId val="-1957529280"/>
      </c:barChart>
      <c:catAx>
        <c:axId val="-1957522752"/>
        <c:scaling>
          <c:orientation val="minMax"/>
        </c:scaling>
        <c:delete val="1"/>
        <c:axPos val="b"/>
        <c:majorTickMark val="out"/>
        <c:minorTickMark val="none"/>
        <c:tickLblPos val="nextTo"/>
        <c:crossAx val="-1957529280"/>
        <c:crosses val="autoZero"/>
        <c:auto val="1"/>
        <c:lblAlgn val="ctr"/>
        <c:lblOffset val="100"/>
        <c:noMultiLvlLbl val="0"/>
      </c:catAx>
      <c:valAx>
        <c:axId val="-195752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2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23840"/>
        <c:axId val="-1957522208"/>
      </c:lineChart>
      <c:catAx>
        <c:axId val="-195752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2208"/>
        <c:crosses val="autoZero"/>
        <c:auto val="1"/>
        <c:lblAlgn val="ctr"/>
        <c:lblOffset val="100"/>
        <c:noMultiLvlLbl val="0"/>
      </c:catAx>
      <c:valAx>
        <c:axId val="-19575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7518944"/>
        <c:axId val="-195752329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5751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3296"/>
        <c:crosses val="autoZero"/>
        <c:auto val="1"/>
        <c:lblAlgn val="ctr"/>
        <c:lblOffset val="100"/>
        <c:noMultiLvlLbl val="0"/>
      </c:catAx>
      <c:valAx>
        <c:axId val="-195752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89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8161702179499E-2"/>
          <c:y val="0.16550354942790205"/>
          <c:w val="0.7389998325861854"/>
          <c:h val="0.80988459382332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17301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C1-4300-B07C-99A67CC146C8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15790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C1-4300-B07C-99A67CC146C8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C1-4300-B07C-99A67CC14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57521120"/>
        <c:axId val="-1957518400"/>
      </c:barChart>
      <c:catAx>
        <c:axId val="-1957521120"/>
        <c:scaling>
          <c:orientation val="minMax"/>
        </c:scaling>
        <c:delete val="1"/>
        <c:axPos val="b"/>
        <c:majorTickMark val="out"/>
        <c:minorTickMark val="none"/>
        <c:tickLblPos val="nextTo"/>
        <c:crossAx val="-1957518400"/>
        <c:crosses val="autoZero"/>
        <c:auto val="1"/>
        <c:lblAlgn val="ctr"/>
        <c:lblOffset val="100"/>
        <c:noMultiLvlLbl val="0"/>
      </c:catAx>
      <c:valAx>
        <c:axId val="-195751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1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30368"/>
        <c:axId val="-1957517312"/>
      </c:lineChart>
      <c:catAx>
        <c:axId val="-19575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7312"/>
        <c:crosses val="autoZero"/>
        <c:auto val="1"/>
        <c:lblAlgn val="ctr"/>
        <c:lblOffset val="100"/>
        <c:noMultiLvlLbl val="0"/>
      </c:catAx>
      <c:valAx>
        <c:axId val="-195751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3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7524928"/>
        <c:axId val="-195752003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575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0032"/>
        <c:crosses val="autoZero"/>
        <c:auto val="1"/>
        <c:lblAlgn val="ctr"/>
        <c:lblOffset val="100"/>
        <c:noMultiLvlLbl val="0"/>
      </c:catAx>
      <c:valAx>
        <c:axId val="-195752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49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 sz="2000" b="1" dirty="0">
                <a:effectLst/>
              </a:rPr>
              <a:t>Movimentação do emprego formal celetista, admissões, desligamentos e saldo,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27620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0-4959-89AA-869C811DA4EF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24369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00-4959-89AA-869C811DA4EF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3251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00-4959-89AA-869C811DA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57521664"/>
        <c:axId val="-1957525472"/>
      </c:barChart>
      <c:catAx>
        <c:axId val="-1957521664"/>
        <c:scaling>
          <c:orientation val="minMax"/>
        </c:scaling>
        <c:delete val="1"/>
        <c:axPos val="b"/>
        <c:majorTickMark val="out"/>
        <c:minorTickMark val="none"/>
        <c:tickLblPos val="nextTo"/>
        <c:crossAx val="-1957525472"/>
        <c:crosses val="autoZero"/>
        <c:auto val="1"/>
        <c:lblAlgn val="ctr"/>
        <c:lblOffset val="100"/>
        <c:noMultiLvlLbl val="0"/>
      </c:catAx>
      <c:valAx>
        <c:axId val="-195752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957521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23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85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7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1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08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agosto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agosto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</a:t>
            </a:r>
            <a:r>
              <a:rPr lang="pt-BR" sz="3200"/>
              <a:t>de agosto </a:t>
            </a:r>
            <a:r>
              <a:rPr lang="pt-BR" sz="3200" dirty="0"/>
              <a:t>(+341 vínculos), foi puxado principalmente pelo setor de serviços (+145 vínculos), seguido pelo setor da construção (+102 vínculos) e pelo comércio (+80 vínculos). A indústria (+9 vínculos) e a agropecuária (+5 vínculos) também apresentaram saldo positivo.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6F06C22-D7E3-12AC-111E-949835532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808883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85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(+1.511 vínculos), foi puxado principalmente pelo setor de serviços (+1.007 vínculos), seguido pela construção civil (+767</a:t>
            </a:r>
            <a:r>
              <a:rPr lang="pt-BR" sz="3200" b="1" dirty="0"/>
              <a:t> </a:t>
            </a:r>
            <a:r>
              <a:rPr lang="pt-BR" sz="3200" dirty="0"/>
              <a:t>vínculos) e pelo comércio (+175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dirty="0">
                <a:solidFill>
                  <a:srgbClr val="FF0000"/>
                </a:solidFill>
              </a:rPr>
              <a:t>-436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-2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23986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F7FF533F-1561-8677-689B-F4DD3CDD43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504052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28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(+3.251 vínculos), foi puxado principalmente pelo setor de serviços (+1.086 vínculos), seguido pela construção (+980 vínculos) e pelo comércio (+974 vínculos). A indústria (+203 vínculos) e o setor da agropecuária (+8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também apresentaram saldo positivo.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B79A050-AE76-4FB4-9541-F315881DA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519033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4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Barbosa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agosto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agosto de 2021 ocorreram, em Pelotas, 2.227 admissões e 1.886 desligamentos, resultando em um saldo de +341 vínculos formais de emprego celetista. Com isso, a taxa de variação do emprego formal foi de +0,58%, com o estoque passando de 57.943 vínculos, em julho, para 58.284 vínculos, em agosto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55F35C9E-651D-A96A-BE8C-B4627E7E0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704029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66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17.301  admissões e 15.790 desligamentos, o que resultou em um saldo de +1.511 vínculos formais de emprego. Nesse período, o estoque passou de 56.781 vínculos, em dezembro de 2020, para 58.284 vínculos, em agosto de 2021, o que corresponde a uma taxa de variação de +2,66%.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1825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D490CCA6-EE8E-A9CC-3581-9F641F9CED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01944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94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27.620 admissões e 24.369 desligamentos, o que resultou em um saldo de +3.521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55.188 vínculos, em agosto de 2020, para 58.284 vínculos, em agosto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+6,38%.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BD3CED5-F665-0054-5D22-0B37B47109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524252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8EA42308-29C0-D47D-A444-D9D97F148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071660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23F5D270-C213-91FE-8D56-8382E54381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81458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01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454</Words>
  <Application>Microsoft Office PowerPoint</Application>
  <PresentationFormat>Widescreen</PresentationFormat>
  <Paragraphs>170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Rockwell</vt:lpstr>
      <vt:lpstr>Rockwell Condensed</vt:lpstr>
      <vt:lpstr>Wingdings</vt:lpstr>
      <vt:lpstr>Tipo de Madeira</vt:lpstr>
      <vt:lpstr>Boletim Informativo nº 08 agosto DE 2021 A conjuntura do emprego em Pelotas-RS</vt:lpstr>
      <vt:lpstr>A conjuntura do emprego em agosto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agosto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2023-03-29T14:21:54Z</dcterms:modified>
</cp:coreProperties>
</file>