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20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2" autoAdjust="0"/>
    <p:restoredTop sz="96980" autoAdjust="0"/>
  </p:normalViewPr>
  <p:slideViewPr>
    <p:cSldViewPr snapToGrid="0">
      <p:cViewPr varScale="1">
        <p:scale>
          <a:sx n="56" d="100"/>
          <a:sy n="56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JULHO%202021\Dados%20julho%202021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4532272"/>
        <c:axId val="1584540976"/>
      </c:line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40976"/>
        <c:crosses val="autoZero"/>
        <c:auto val="1"/>
        <c:lblAlgn val="ctr"/>
        <c:lblOffset val="100"/>
        <c:noMultiLvlLbl val="0"/>
      </c:catAx>
      <c:valAx>
        <c:axId val="158454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547504"/>
        <c:axId val="1584533360"/>
      </c:barChart>
      <c:catAx>
        <c:axId val="1584547504"/>
        <c:scaling>
          <c:orientation val="minMax"/>
        </c:scaling>
        <c:delete val="1"/>
        <c:axPos val="b"/>
        <c:majorTickMark val="none"/>
        <c:minorTickMark val="none"/>
        <c:tickLblPos val="nextTo"/>
        <c:crossAx val="1584533360"/>
        <c:crosses val="autoZero"/>
        <c:auto val="1"/>
        <c:lblAlgn val="ctr"/>
        <c:lblOffset val="100"/>
        <c:noMultiLvlLbl val="0"/>
      </c:catAx>
      <c:valAx>
        <c:axId val="158453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4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Evolução mensal dos saldos do emprego formal celetista, Rio Grande, julho de 2020 a julho de 2021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7743693972336442E-2"/>
          <c:y val="0.17585173330150947"/>
          <c:w val="0.9494595356870047"/>
          <c:h val="0.63722174510050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'12m'!$B$23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6B0-4F3B-A770-D73C2CADA14C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6B0-4F3B-A770-D73C2CADA14C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6B0-4F3B-A770-D73C2CADA14C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6B0-4F3B-A770-D73C2CADA14C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6B0-4F3B-A770-D73C2CADA14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6B0-4F3B-A770-D73C2CADA14C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6B0-4F3B-A770-D73C2CADA14C}"/>
              </c:ext>
            </c:extLst>
          </c:dPt>
          <c:dLbls>
            <c:dLbl>
              <c:idx val="5"/>
              <c:layout/>
              <c:tx>
                <c:rich>
                  <a:bodyPr/>
                  <a:lstStyle/>
                  <a:p>
                    <a:fld id="{BC34E7D3-807F-4BD2-826A-620B260A5990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C6B0-4F3B-A770-D73C2CADA14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'12m'!$A$24:$A$36</c:f>
              <c:strCache>
                <c:ptCount val="13"/>
                <c:pt idx="0">
                  <c:v>jul/20</c:v>
                </c:pt>
                <c:pt idx="1">
                  <c:v>ago/20</c:v>
                </c:pt>
                <c:pt idx="2">
                  <c:v>set/20</c:v>
                </c:pt>
                <c:pt idx="3">
                  <c:v>out/20</c:v>
                </c:pt>
                <c:pt idx="4">
                  <c:v>nov/20</c:v>
                </c:pt>
                <c:pt idx="5">
                  <c:v>dez/20</c:v>
                </c:pt>
                <c:pt idx="6">
                  <c:v>jan/21</c:v>
                </c:pt>
                <c:pt idx="7">
                  <c:v>fev/21</c:v>
                </c:pt>
                <c:pt idx="8">
                  <c:v>mar/21</c:v>
                </c:pt>
                <c:pt idx="9">
                  <c:v>abr/21</c:v>
                </c:pt>
                <c:pt idx="10">
                  <c:v>mai/21</c:v>
                </c:pt>
                <c:pt idx="11">
                  <c:v>jun/21</c:v>
                </c:pt>
                <c:pt idx="12">
                  <c:v>jul/21</c:v>
                </c:pt>
              </c:strCache>
            </c:strRef>
          </c:cat>
          <c:val>
            <c:numRef>
              <c:f>'12m'!$B$24:$B$36</c:f>
              <c:numCache>
                <c:formatCode>General</c:formatCode>
                <c:ptCount val="13"/>
                <c:pt idx="0">
                  <c:v>87</c:v>
                </c:pt>
                <c:pt idx="1">
                  <c:v>167</c:v>
                </c:pt>
                <c:pt idx="2" formatCode="#,##0">
                  <c:v>211</c:v>
                </c:pt>
                <c:pt idx="3" formatCode="#,##0">
                  <c:v>250</c:v>
                </c:pt>
                <c:pt idx="4" formatCode="#,##0">
                  <c:v>139</c:v>
                </c:pt>
                <c:pt idx="5" formatCode="#,##0">
                  <c:v>-192</c:v>
                </c:pt>
                <c:pt idx="6" formatCode="#,##0">
                  <c:v>14</c:v>
                </c:pt>
                <c:pt idx="7" formatCode="#,##0">
                  <c:v>-5</c:v>
                </c:pt>
                <c:pt idx="8" formatCode="#,##0">
                  <c:v>212</c:v>
                </c:pt>
                <c:pt idx="9" formatCode="#,##0">
                  <c:v>4</c:v>
                </c:pt>
                <c:pt idx="10" formatCode="#,##0">
                  <c:v>269</c:v>
                </c:pt>
                <c:pt idx="11" formatCode="#,##0">
                  <c:v>102</c:v>
                </c:pt>
                <c:pt idx="12" formatCode="#,##0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6B0-4F3B-A770-D73C2CADA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4539344"/>
        <c:axId val="1584533904"/>
      </c:barChart>
      <c:catAx>
        <c:axId val="158453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4533904"/>
        <c:crosses val="autoZero"/>
        <c:auto val="1"/>
        <c:lblAlgn val="ctr"/>
        <c:lblOffset val="100"/>
        <c:noMultiLvlLbl val="0"/>
      </c:catAx>
      <c:valAx>
        <c:axId val="1584533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4539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4534448"/>
        <c:axId val="1584539888"/>
      </c:lineChart>
      <c:catAx>
        <c:axId val="158453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9888"/>
        <c:crosses val="autoZero"/>
        <c:auto val="1"/>
        <c:lblAlgn val="ctr"/>
        <c:lblOffset val="100"/>
        <c:noMultiLvlLbl val="0"/>
      </c:catAx>
      <c:valAx>
        <c:axId val="158453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080"/>
        <c:axId val="158453716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58453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7168"/>
        <c:crosses val="autoZero"/>
        <c:auto val="1"/>
        <c:lblAlgn val="ctr"/>
        <c:lblOffset val="100"/>
        <c:noMultiLvlLbl val="0"/>
      </c:catAx>
      <c:valAx>
        <c:axId val="158453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608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Evolução mensal dos estoques de emprego formal celetista, Rio Grande, junho de 2020 a junho de 2021</a:t>
            </a:r>
            <a:endParaRPr lang="pt-B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20452452958232428"/>
          <c:w val="0.95118383428728748"/>
          <c:h val="0.61003543614077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'12m'!$B$40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8B-479C-827E-FF317BDE20C1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8B-479C-827E-FF317BDE20C1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68B-479C-827E-FF317BDE20C1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8B-479C-827E-FF317BDE20C1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68B-479C-827E-FF317BDE20C1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68B-479C-827E-FF317BDE20C1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68B-479C-827E-FF317BDE20C1}"/>
              </c:ext>
            </c:extLst>
          </c:dPt>
          <c:dLbls>
            <c:dLbl>
              <c:idx val="1"/>
              <c:layout>
                <c:manualLayout>
                  <c:x val="-1.9925379959645349E-2"/>
                  <c:y val="-3.80365058844712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68B-479C-827E-FF317BDE20C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3766493927742757E-3"/>
                  <c:y val="-3.35616228392392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68B-479C-827E-FF317BDE20C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2045682186774917E-3"/>
                  <c:y val="-5.3698596542782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68B-479C-827E-FF317BDE20C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0324870445807076E-3"/>
                  <c:y val="-6.9360687201094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8B-479C-827E-FF317BDE20C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8.50227778594062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8B-479C-827E-FF317BDE20C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0548730566871061E-2"/>
                  <c:y val="-6.26483626332467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8B-479C-827E-FF317BDE20C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0.100684868517717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68B-479C-827E-FF317BDE20C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'12m'!$A$41:$A$53</c:f>
              <c:strCache>
                <c:ptCount val="13"/>
                <c:pt idx="0">
                  <c:v>jul/20</c:v>
                </c:pt>
                <c:pt idx="1">
                  <c:v>ago/20</c:v>
                </c:pt>
                <c:pt idx="2">
                  <c:v>set/20</c:v>
                </c:pt>
                <c:pt idx="3">
                  <c:v>out/20</c:v>
                </c:pt>
                <c:pt idx="4">
                  <c:v>nov/20</c:v>
                </c:pt>
                <c:pt idx="5">
                  <c:v>dez/20</c:v>
                </c:pt>
                <c:pt idx="6">
                  <c:v>jan/21</c:v>
                </c:pt>
                <c:pt idx="7">
                  <c:v>fev/21</c:v>
                </c:pt>
                <c:pt idx="8">
                  <c:v>mar/21</c:v>
                </c:pt>
                <c:pt idx="9">
                  <c:v>abr/21</c:v>
                </c:pt>
                <c:pt idx="10">
                  <c:v>mai/21</c:v>
                </c:pt>
                <c:pt idx="11">
                  <c:v>jun/21</c:v>
                </c:pt>
                <c:pt idx="12">
                  <c:v>jul/21</c:v>
                </c:pt>
              </c:strCache>
            </c:strRef>
          </c:cat>
          <c:val>
            <c:numRef>
              <c:f>'12m'!$B$41:$B$53</c:f>
              <c:numCache>
                <c:formatCode>#,##0</c:formatCode>
                <c:ptCount val="13"/>
                <c:pt idx="0">
                  <c:v>34226</c:v>
                </c:pt>
                <c:pt idx="1">
                  <c:v>34393</c:v>
                </c:pt>
                <c:pt idx="2">
                  <c:v>34604</c:v>
                </c:pt>
                <c:pt idx="3">
                  <c:v>34854</c:v>
                </c:pt>
                <c:pt idx="4">
                  <c:v>34993</c:v>
                </c:pt>
                <c:pt idx="5">
                  <c:v>34801</c:v>
                </c:pt>
                <c:pt idx="6">
                  <c:v>34821</c:v>
                </c:pt>
                <c:pt idx="7">
                  <c:v>34816</c:v>
                </c:pt>
                <c:pt idx="8">
                  <c:v>35028</c:v>
                </c:pt>
                <c:pt idx="9">
                  <c:v>35032</c:v>
                </c:pt>
                <c:pt idx="10">
                  <c:v>35301</c:v>
                </c:pt>
                <c:pt idx="11">
                  <c:v>35403</c:v>
                </c:pt>
                <c:pt idx="12">
                  <c:v>35477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68B-479C-827E-FF317BDE2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4537712"/>
        <c:axId val="1587319104"/>
      </c:barChart>
      <c:catAx>
        <c:axId val="158453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7319104"/>
        <c:crosses val="autoZero"/>
        <c:auto val="1"/>
        <c:lblAlgn val="ctr"/>
        <c:lblOffset val="100"/>
        <c:noMultiLvlLbl val="0"/>
      </c:catAx>
      <c:valAx>
        <c:axId val="158731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4537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7319648"/>
        <c:axId val="1587307136"/>
      </c:barChart>
      <c:catAx>
        <c:axId val="15873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7307136"/>
        <c:crosses val="autoZero"/>
        <c:auto val="1"/>
        <c:lblAlgn val="ctr"/>
        <c:lblOffset val="100"/>
        <c:noMultiLvlLbl val="0"/>
      </c:catAx>
      <c:valAx>
        <c:axId val="158730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731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Grande, julho de 2021</a:t>
            </a:r>
            <a:endParaRPr lang="pt-B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7981747530395051E-2"/>
          <c:y val="0.23757862020447379"/>
          <c:w val="0.7594533569251487"/>
          <c:h val="0.66775232841807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jul'!$B$1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218841128111582E-2"/>
                  <c:y val="-3.33381167551599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706800867778138E-3"/>
                  <c:y val="-3.55606578721706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536120781000323E-2"/>
                  <c:y val="-4.22282812232026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3654406942225103E-3"/>
                  <c:y val="-2.66704934041279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'setorial jul'!$A$2:$A$6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jul'!$B$2:$B$6</c:f>
              <c:numCache>
                <c:formatCode>General</c:formatCode>
                <c:ptCount val="5"/>
                <c:pt idx="0" formatCode="#,##0">
                  <c:v>560</c:v>
                </c:pt>
                <c:pt idx="1">
                  <c:v>240</c:v>
                </c:pt>
                <c:pt idx="2">
                  <c:v>90</c:v>
                </c:pt>
                <c:pt idx="3">
                  <c:v>439</c:v>
                </c:pt>
                <c:pt idx="4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39-475D-B43E-EC3CB4970DEF}"/>
            </c:ext>
          </c:extLst>
        </c:ser>
        <c:ser>
          <c:idx val="1"/>
          <c:order val="1"/>
          <c:tx>
            <c:strRef>
              <c:f>'setorial jul'!$C$1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3413601735556275E-2"/>
                  <c:y val="-4.00057401061919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389521214889392E-2"/>
                  <c:y val="-4.8895904574234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413601735556276E-3"/>
                  <c:y val="-2.222541117010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7461762776890041E-2"/>
                  <c:y val="-4.00057401061919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'setorial jul'!$A$2:$A$6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jul'!$C$2:$C$6</c:f>
              <c:numCache>
                <c:formatCode>General</c:formatCode>
                <c:ptCount val="5"/>
                <c:pt idx="0">
                  <c:v>495</c:v>
                </c:pt>
                <c:pt idx="1">
                  <c:v>176</c:v>
                </c:pt>
                <c:pt idx="2">
                  <c:v>208</c:v>
                </c:pt>
                <c:pt idx="3">
                  <c:v>380</c:v>
                </c:pt>
                <c:pt idx="4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39-475D-B43E-EC3CB4970DEF}"/>
            </c:ext>
          </c:extLst>
        </c:ser>
        <c:ser>
          <c:idx val="2"/>
          <c:order val="2"/>
          <c:tx>
            <c:strRef>
              <c:f>'setorial jul'!$D$1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52A30AAE-8D43-4F04-A128-D931E3CA624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839-475D-B43E-EC3CB4970DE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4048161041333765E-2"/>
                  <c:y val="-2.8893034521138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839-475D-B43E-EC3CB4970DE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'setorial jul'!$A$2:$A$6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jul'!$D$2:$D$6</c:f>
              <c:numCache>
                <c:formatCode>General</c:formatCode>
                <c:ptCount val="5"/>
                <c:pt idx="0">
                  <c:v>65</c:v>
                </c:pt>
                <c:pt idx="1">
                  <c:v>64</c:v>
                </c:pt>
                <c:pt idx="2">
                  <c:v>-118</c:v>
                </c:pt>
                <c:pt idx="3">
                  <c:v>59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39-475D-B43E-EC3CB4970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311488"/>
        <c:axId val="1587309312"/>
      </c:barChart>
      <c:catAx>
        <c:axId val="1587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7309312"/>
        <c:crosses val="autoZero"/>
        <c:auto val="1"/>
        <c:lblAlgn val="ctr"/>
        <c:lblOffset val="100"/>
        <c:noMultiLvlLbl val="0"/>
      </c:catAx>
      <c:valAx>
        <c:axId val="158730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73114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7316928"/>
        <c:axId val="1587313664"/>
      </c:barChart>
      <c:catAx>
        <c:axId val="158731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7313664"/>
        <c:crosses val="autoZero"/>
        <c:auto val="1"/>
        <c:lblAlgn val="ctr"/>
        <c:lblOffset val="100"/>
        <c:noMultiLvlLbl val="0"/>
      </c:catAx>
      <c:valAx>
        <c:axId val="1587313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731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julho 2021.xls]Planilha6!Tabela dinâmica10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solidFill>
                  <a:schemeClr val="tx1"/>
                </a:solidFill>
              </a:rPr>
              <a:t>Movimentação do emprego formal celetista por setor da atividade econômica, admissões, desligamentos, saldos, Rio Grande, acumulado do ano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07161768672485E-2"/>
          <c:y val="0.21925152067690118"/>
          <c:w val="0.7460552573079855"/>
          <c:h val="0.69302990831386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Planilha6!$B$3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8693370219621364E-2"/>
                  <c:y val="-4.22282664430359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515020748536962E-2"/>
                  <c:y val="-3.1115564747500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100138323580885E-3"/>
                  <c:y val="-6.889875051232180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1719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851692025989672E-2"/>
                  <c:y val="-1.3335242034642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Planilha6!$B$4:$B$9</c:f>
              <c:numCache>
                <c:formatCode>General</c:formatCode>
                <c:ptCount val="5"/>
                <c:pt idx="0">
                  <c:v>192</c:v>
                </c:pt>
                <c:pt idx="1">
                  <c:v>2828</c:v>
                </c:pt>
                <c:pt idx="2">
                  <c:v>762</c:v>
                </c:pt>
                <c:pt idx="3">
                  <c:v>1725</c:v>
                </c:pt>
                <c:pt idx="4">
                  <c:v>4520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14-4CFB-8D12-FCFDA467A9AC}"/>
            </c:ext>
          </c:extLst>
        </c:ser>
        <c:ser>
          <c:idx val="1"/>
          <c:order val="1"/>
          <c:tx>
            <c:strRef>
              <c:f>Planilha6!$C$3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020027664716005E-2"/>
                  <c:y val="-8.44565328860719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871719690705637E-2"/>
                  <c:y val="-3.7783185764821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683356387263339E-3"/>
                  <c:y val="-4.2228266443036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683356387263338E-2"/>
                  <c:y val="-4.8895887460357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030041497073923E-2"/>
                  <c:y val="-1.778032271285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Planilha6!$C$4:$C$9</c:f>
              <c:numCache>
                <c:formatCode>General</c:formatCode>
                <c:ptCount val="5"/>
                <c:pt idx="0">
                  <c:v>201</c:v>
                </c:pt>
                <c:pt idx="1">
                  <c:v>2554</c:v>
                </c:pt>
                <c:pt idx="2">
                  <c:v>1597</c:v>
                </c:pt>
                <c:pt idx="3">
                  <c:v>1301</c:v>
                </c:pt>
                <c:pt idx="4">
                  <c:v>3698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14-4CFB-8D12-FCFDA467A9AC}"/>
            </c:ext>
          </c:extLst>
        </c:ser>
        <c:ser>
          <c:idx val="2"/>
          <c:order val="2"/>
          <c:tx>
            <c:strRef>
              <c:f>Planilha6!$D$3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0695D71-9AA1-410A-8FAD-D7BC66BBAFF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B14-4CFB-8D12-FCFDA467A9A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1683356387263295E-2"/>
                  <c:y val="-3.33381050866074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69848DB-2C45-4864-9651-E870A8D9D1F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B14-4CFB-8D12-FCFDA467A9AC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2851692025989672E-2"/>
                  <c:y val="-3.556064542571447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418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20027664716005E-2"/>
                  <c:y val="-2.4447943730178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B14-4CFB-8D12-FCFDA467A9A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Planilha6!$D$4:$D$9</c:f>
              <c:numCache>
                <c:formatCode>General</c:formatCode>
                <c:ptCount val="5"/>
                <c:pt idx="0">
                  <c:v>-9</c:v>
                </c:pt>
                <c:pt idx="1">
                  <c:v>274</c:v>
                </c:pt>
                <c:pt idx="2">
                  <c:v>-835</c:v>
                </c:pt>
                <c:pt idx="3">
                  <c:v>424</c:v>
                </c:pt>
                <c:pt idx="4">
                  <c:v>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B14-4CFB-8D12-FCFDA467A9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7315840"/>
        <c:axId val="1587309856"/>
      </c:barChart>
      <c:catAx>
        <c:axId val="158731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7309856"/>
        <c:crosses val="autoZero"/>
        <c:auto val="1"/>
        <c:lblAlgn val="ctr"/>
        <c:lblOffset val="100"/>
        <c:noMultiLvlLbl val="0"/>
      </c:catAx>
      <c:valAx>
        <c:axId val="158730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731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7317472"/>
        <c:axId val="1587321824"/>
      </c:barChart>
      <c:catAx>
        <c:axId val="15873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7321824"/>
        <c:crosses val="autoZero"/>
        <c:auto val="1"/>
        <c:lblAlgn val="ctr"/>
        <c:lblOffset val="100"/>
        <c:noMultiLvlLbl val="0"/>
      </c:catAx>
      <c:valAx>
        <c:axId val="158732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731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541520"/>
        <c:axId val="1584542608"/>
      </c:barChart>
      <c:catAx>
        <c:axId val="1584541520"/>
        <c:scaling>
          <c:orientation val="minMax"/>
        </c:scaling>
        <c:delete val="1"/>
        <c:axPos val="b"/>
        <c:majorTickMark val="none"/>
        <c:minorTickMark val="none"/>
        <c:tickLblPos val="nextTo"/>
        <c:crossAx val="1584542608"/>
        <c:crosses val="autoZero"/>
        <c:auto val="1"/>
        <c:lblAlgn val="ctr"/>
        <c:lblOffset val="100"/>
        <c:noMultiLvlLbl val="0"/>
      </c:catAx>
      <c:valAx>
        <c:axId val="158454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4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julho 2021.xls]Planilha8!Tabela dinâmica11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solidFill>
                  <a:schemeClr val="tx1"/>
                </a:solidFill>
              </a:rPr>
              <a:t>Movimentação do emprego formal celetista por setor da atividade econômica, admissões, desligamentos e saldos, Rio Grande período de doze meses</a:t>
            </a:r>
          </a:p>
          <a:p>
            <a:pPr algn="ctr" rtl="0">
              <a:defRPr/>
            </a:pPr>
            <a:r>
              <a:rPr lang="pt-BR" sz="2000" b="1" dirty="0">
                <a:solidFill>
                  <a:schemeClr val="tx1"/>
                </a:solidFill>
              </a:rPr>
              <a:t> </a:t>
            </a:r>
            <a:endParaRPr lang="pt-BR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Planilha8!$B$3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515020748537005E-2"/>
                  <c:y val="-3.78510093807038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515020748537026E-2"/>
                  <c:y val="-3.78510093807038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535048413253012E-2"/>
                  <c:y val="-8.6834668579261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100138323580027E-3"/>
                  <c:y val="-6.45693689435536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2835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366712774526677E-2"/>
                  <c:y val="-2.8944889526420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Planilha8!$A$4:$A$9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Planilha8!$B$4:$B$9</c:f>
              <c:numCache>
                <c:formatCode>General</c:formatCode>
                <c:ptCount val="5"/>
                <c:pt idx="0">
                  <c:v>434</c:v>
                </c:pt>
                <c:pt idx="1">
                  <c:v>4969</c:v>
                </c:pt>
                <c:pt idx="2">
                  <c:v>1555</c:v>
                </c:pt>
                <c:pt idx="3">
                  <c:v>2841</c:v>
                </c:pt>
                <c:pt idx="4">
                  <c:v>7216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55-42A7-A4FA-3016D2526DBB}"/>
            </c:ext>
          </c:extLst>
        </c:ser>
        <c:ser>
          <c:idx val="1"/>
          <c:order val="1"/>
          <c:tx>
            <c:strRef>
              <c:f>Planilha8!$C$3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3466851098106714E-3"/>
                  <c:y val="-0.11355302814211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366712774526677E-2"/>
                  <c:y val="-2.8944889526420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8416781936315833E-3"/>
                  <c:y val="-7.12489588342660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713397884337345E-2"/>
                  <c:y val="-4.45305992714162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8040055329432011E-2"/>
                  <c:y val="-2.8944889526420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Planilha8!$A$4:$A$9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Planilha8!$C$4:$C$9</c:f>
              <c:numCache>
                <c:formatCode>General</c:formatCode>
                <c:ptCount val="5"/>
                <c:pt idx="0">
                  <c:v>395</c:v>
                </c:pt>
                <c:pt idx="1">
                  <c:v>4066</c:v>
                </c:pt>
                <c:pt idx="2">
                  <c:v>2538</c:v>
                </c:pt>
                <c:pt idx="3">
                  <c:v>2428</c:v>
                </c:pt>
                <c:pt idx="4">
                  <c:v>6250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55-42A7-A4FA-3016D2526DBB}"/>
            </c:ext>
          </c:extLst>
        </c:ser>
        <c:ser>
          <c:idx val="2"/>
          <c:order val="2"/>
          <c:tx>
            <c:strRef>
              <c:f>Planilha8!$D$3</c:f>
              <c:strCache>
                <c:ptCount val="1"/>
                <c:pt idx="0">
                  <c:v> 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285169202598963E-2"/>
                  <c:y val="-2.22652996357081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F55-42A7-A4FA-3016D2526DBB}"/>
                </c:ext>
                <c:ext xmlns:c15="http://schemas.microsoft.com/office/drawing/2012/chart" uri="{CE6537A1-D6FC-4f65-9D91-7224C49458BB}">
                  <c15:layout>
                    <c:manualLayout>
                      <c:w val="6.3931326151104986E-2"/>
                      <c:h val="7.3887484499757447E-2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EA772BE-3E68-4704-906B-14747576AFF3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F55-42A7-A4FA-3016D2526DBB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1683356387263338E-2"/>
                  <c:y val="-2.671835956284976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683356387263253E-2"/>
                  <c:y val="-3.1171419489991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F55-42A7-A4FA-3016D2526DB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Planilha8!$A$4:$A$9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Planilha8!$D$4:$D$9</c:f>
              <c:numCache>
                <c:formatCode>General</c:formatCode>
                <c:ptCount val="5"/>
                <c:pt idx="0">
                  <c:v>39</c:v>
                </c:pt>
                <c:pt idx="1">
                  <c:v>903</c:v>
                </c:pt>
                <c:pt idx="2">
                  <c:v>-983</c:v>
                </c:pt>
                <c:pt idx="3">
                  <c:v>413</c:v>
                </c:pt>
                <c:pt idx="4">
                  <c:v>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F55-42A7-A4FA-3016D2526D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7314208"/>
        <c:axId val="1587306592"/>
      </c:barChart>
      <c:catAx>
        <c:axId val="158731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7306592"/>
        <c:crosses val="autoZero"/>
        <c:auto val="1"/>
        <c:lblAlgn val="ctr"/>
        <c:lblOffset val="100"/>
        <c:noMultiLvlLbl val="0"/>
      </c:catAx>
      <c:valAx>
        <c:axId val="158730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731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celetista, admissões, desligamentos e saldo, Rio Grande, julho de 2021</a:t>
            </a:r>
            <a:endParaRPr lang="pt-BR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 e saldo'!$A$1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saldo'!$A$2</c:f>
              <c:numCache>
                <c:formatCode>#,##0</c:formatCode>
                <c:ptCount val="1"/>
                <c:pt idx="0">
                  <c:v>1358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B9-41CB-B012-F44FE43B2073}"/>
            </c:ext>
          </c:extLst>
        </c:ser>
        <c:ser>
          <c:idx val="1"/>
          <c:order val="1"/>
          <c:tx>
            <c:strRef>
              <c:f>'Adm, des e saldo'!$B$1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saldo'!$B$2</c:f>
              <c:numCache>
                <c:formatCode>#,##0</c:formatCode>
                <c:ptCount val="1"/>
                <c:pt idx="0">
                  <c:v>1284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0B9-41CB-B012-F44FE43B2073}"/>
            </c:ext>
          </c:extLst>
        </c:ser>
        <c:ser>
          <c:idx val="2"/>
          <c:order val="2"/>
          <c:tx>
            <c:strRef>
              <c:f>'Adm, des e saldo'!$C$1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saldo'!$C$2</c:f>
              <c:numCache>
                <c:formatCode>#,##0</c:formatCode>
                <c:ptCount val="1"/>
                <c:pt idx="0">
                  <c:v>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B9-41CB-B012-F44FE43B20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542064"/>
        <c:axId val="1584543152"/>
      </c:barChart>
      <c:catAx>
        <c:axId val="1584542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84543152"/>
        <c:crosses val="autoZero"/>
        <c:auto val="1"/>
        <c:lblAlgn val="ctr"/>
        <c:lblOffset val="100"/>
        <c:noMultiLvlLbl val="0"/>
      </c:catAx>
      <c:valAx>
        <c:axId val="158454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454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4538256"/>
        <c:axId val="1584535536"/>
      </c:lineChart>
      <c:catAx>
        <c:axId val="158453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5536"/>
        <c:crosses val="autoZero"/>
        <c:auto val="1"/>
        <c:lblAlgn val="ctr"/>
        <c:lblOffset val="100"/>
        <c:noMultiLvlLbl val="0"/>
      </c:catAx>
      <c:valAx>
        <c:axId val="158453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538800"/>
        <c:axId val="1584544240"/>
      </c:barChart>
      <c:catAx>
        <c:axId val="1584538800"/>
        <c:scaling>
          <c:orientation val="minMax"/>
        </c:scaling>
        <c:delete val="1"/>
        <c:axPos val="b"/>
        <c:majorTickMark val="none"/>
        <c:minorTickMark val="none"/>
        <c:tickLblPos val="nextTo"/>
        <c:crossAx val="1584544240"/>
        <c:crosses val="autoZero"/>
        <c:auto val="1"/>
        <c:lblAlgn val="ctr"/>
        <c:lblOffset val="100"/>
        <c:noMultiLvlLbl val="0"/>
      </c:catAx>
      <c:valAx>
        <c:axId val="158454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celetista, admissões, desligamentos e saldo, Rio Grande, acumulado do ano de 2021</a:t>
            </a:r>
            <a:endParaRPr lang="pt-BR" sz="20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C9-41E5-A2F5-CE3FD92A6D58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9351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C9-41E5-A2F5-CE3FD92A6D58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670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C9-41E5-A2F5-CE3FD92A6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4543696"/>
        <c:axId val="1584545328"/>
      </c:barChart>
      <c:catAx>
        <c:axId val="1584543696"/>
        <c:scaling>
          <c:orientation val="minMax"/>
        </c:scaling>
        <c:delete val="1"/>
        <c:axPos val="b"/>
        <c:majorTickMark val="out"/>
        <c:minorTickMark val="none"/>
        <c:tickLblPos val="nextTo"/>
        <c:crossAx val="1584545328"/>
        <c:crosses val="autoZero"/>
        <c:auto val="1"/>
        <c:lblAlgn val="ctr"/>
        <c:lblOffset val="100"/>
        <c:noMultiLvlLbl val="0"/>
      </c:catAx>
      <c:valAx>
        <c:axId val="158454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45436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4536624"/>
        <c:axId val="1584546416"/>
      </c:lineChart>
      <c:catAx>
        <c:axId val="158453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46416"/>
        <c:crosses val="autoZero"/>
        <c:auto val="1"/>
        <c:lblAlgn val="ctr"/>
        <c:lblOffset val="100"/>
        <c:noMultiLvlLbl val="0"/>
      </c:catAx>
      <c:valAx>
        <c:axId val="158454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3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545872"/>
        <c:axId val="1584534992"/>
      </c:barChart>
      <c:catAx>
        <c:axId val="1584545872"/>
        <c:scaling>
          <c:orientation val="minMax"/>
        </c:scaling>
        <c:delete val="1"/>
        <c:axPos val="b"/>
        <c:majorTickMark val="none"/>
        <c:minorTickMark val="none"/>
        <c:tickLblPos val="nextTo"/>
        <c:crossAx val="1584534992"/>
        <c:crosses val="autoZero"/>
        <c:auto val="1"/>
        <c:lblAlgn val="ctr"/>
        <c:lblOffset val="100"/>
        <c:noMultiLvlLbl val="0"/>
      </c:catAx>
      <c:valAx>
        <c:axId val="158453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4545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solidFill>
                  <a:schemeClr val="tx1"/>
                </a:solidFill>
              </a:rPr>
              <a:t>Movimentação</a:t>
            </a:r>
            <a:r>
              <a:rPr lang="pt-BR" sz="2000" b="1" baseline="0" dirty="0">
                <a:solidFill>
                  <a:schemeClr val="tx1"/>
                </a:solidFill>
              </a:rPr>
              <a:t> do emprego formal celetista, admissões, desligamentos e saldo, Rio Grande, período de doze meses</a:t>
            </a:r>
            <a:endParaRPr lang="pt-BR" sz="20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633515570486938E-2"/>
          <c:y val="0.18044237402716001"/>
          <c:w val="0.73997641254634805"/>
          <c:h val="0.794737491993863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17.099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5E4-4F7C-AF26-9B12796DDF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17015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C9-4171-A00C-3F6855DAFC3A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15677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EC9-4171-A00C-3F6855DAFC3A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1.332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5E4-4F7C-AF26-9B12796DDF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1338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EC9-4171-A00C-3F6855DAFC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4546960"/>
        <c:axId val="1584532816"/>
      </c:barChart>
      <c:catAx>
        <c:axId val="15845469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84532816"/>
        <c:crosses val="autoZero"/>
        <c:auto val="1"/>
        <c:lblAlgn val="ctr"/>
        <c:lblOffset val="100"/>
        <c:noMultiLvlLbl val="0"/>
      </c:catAx>
      <c:valAx>
        <c:axId val="158453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58454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0.14955</cdr:x>
      <cdr:y>0.52064</cdr:y>
    </cdr:from>
    <cdr:to>
      <cdr:x>0.15892</cdr:x>
      <cdr:y>0.56315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xmlns="" id="{74EF0D57-18CF-3A97-FDDB-AA415C561812}"/>
            </a:ext>
          </a:extLst>
        </cdr:cNvPr>
        <cdr:cNvCxnSpPr/>
      </cdr:nvCxnSpPr>
      <cdr:spPr>
        <a:xfrm xmlns:a="http://schemas.openxmlformats.org/drawingml/2006/main">
          <a:off x="1620415" y="2955193"/>
          <a:ext cx="101600" cy="241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0.30192</cdr:x>
      <cdr:y>0.37968</cdr:y>
    </cdr:from>
    <cdr:to>
      <cdr:x>0.30192</cdr:x>
      <cdr:y>0.42443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:a16="http://schemas.microsoft.com/office/drawing/2014/main" xmlns="" id="{B14498B9-141E-F219-6460-0523D0E18643}"/>
            </a:ext>
          </a:extLst>
        </cdr:cNvPr>
        <cdr:cNvCxnSpPr/>
      </cdr:nvCxnSpPr>
      <cdr:spPr>
        <a:xfrm xmlns:a="http://schemas.openxmlformats.org/drawingml/2006/main">
          <a:off x="3271415" y="2155093"/>
          <a:ext cx="0" cy="2540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0.3781</cdr:x>
      <cdr:y>0.31927</cdr:y>
    </cdr:from>
    <cdr:to>
      <cdr:x>0.3781</cdr:x>
      <cdr:y>0.38191</cdr:y>
    </cdr:to>
    <cdr:cxnSp macro="">
      <cdr:nvCxnSpPr>
        <cdr:cNvPr id="11" name="Conector reto 10">
          <a:extLst xmlns:a="http://schemas.openxmlformats.org/drawingml/2006/main">
            <a:ext uri="{FF2B5EF4-FFF2-40B4-BE49-F238E27FC236}">
              <a16:creationId xmlns:a16="http://schemas.microsoft.com/office/drawing/2014/main" xmlns="" id="{6871B86B-525A-D215-E3DC-D2702B503CF4}"/>
            </a:ext>
          </a:extLst>
        </cdr:cNvPr>
        <cdr:cNvCxnSpPr/>
      </cdr:nvCxnSpPr>
      <cdr:spPr>
        <a:xfrm xmlns:a="http://schemas.openxmlformats.org/drawingml/2006/main">
          <a:off x="4096915" y="1812193"/>
          <a:ext cx="0" cy="355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0.52813</cdr:x>
      <cdr:y>0.35954</cdr:y>
    </cdr:from>
    <cdr:to>
      <cdr:x>0.52813</cdr:x>
      <cdr:y>0.43338</cdr:y>
    </cdr:to>
    <cdr:cxnSp macro="">
      <cdr:nvCxnSpPr>
        <cdr:cNvPr id="14" name="Conector reto 13">
          <a:extLst xmlns:a="http://schemas.openxmlformats.org/drawingml/2006/main">
            <a:ext uri="{FF2B5EF4-FFF2-40B4-BE49-F238E27FC236}">
              <a16:creationId xmlns:a16="http://schemas.microsoft.com/office/drawing/2014/main" xmlns="" id="{4D7F2EB9-B2EC-3008-C2D8-DEDB4986A907}"/>
            </a:ext>
          </a:extLst>
        </cdr:cNvPr>
        <cdr:cNvCxnSpPr/>
      </cdr:nvCxnSpPr>
      <cdr:spPr>
        <a:xfrm xmlns:a="http://schemas.openxmlformats.org/drawingml/2006/main">
          <a:off x="5722515" y="2040793"/>
          <a:ext cx="0" cy="4191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0.66973</cdr:x>
      <cdr:y>0.29018</cdr:y>
    </cdr:from>
    <cdr:to>
      <cdr:x>0.66973</cdr:x>
      <cdr:y>0.37744</cdr:y>
    </cdr:to>
    <cdr:cxnSp macro="">
      <cdr:nvCxnSpPr>
        <cdr:cNvPr id="17" name="Conector reto 16">
          <a:extLst xmlns:a="http://schemas.openxmlformats.org/drawingml/2006/main">
            <a:ext uri="{FF2B5EF4-FFF2-40B4-BE49-F238E27FC236}">
              <a16:creationId xmlns:a16="http://schemas.microsoft.com/office/drawing/2014/main" xmlns="" id="{A9680897-6FE3-7BB8-EC82-259C92E07A39}"/>
            </a:ext>
          </a:extLst>
        </cdr:cNvPr>
        <cdr:cNvCxnSpPr/>
      </cdr:nvCxnSpPr>
      <cdr:spPr>
        <a:xfrm xmlns:a="http://schemas.openxmlformats.org/drawingml/2006/main">
          <a:off x="7256790" y="1647093"/>
          <a:ext cx="0" cy="495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0.88656</cdr:x>
      <cdr:y>0.19173</cdr:y>
    </cdr:from>
    <cdr:to>
      <cdr:x>0.88656</cdr:x>
      <cdr:y>0.26109</cdr:y>
    </cdr:to>
    <cdr:cxnSp macro="">
      <cdr:nvCxnSpPr>
        <cdr:cNvPr id="19" name="Conector reto 18">
          <a:extLst xmlns:a="http://schemas.openxmlformats.org/drawingml/2006/main">
            <a:ext uri="{FF2B5EF4-FFF2-40B4-BE49-F238E27FC236}">
              <a16:creationId xmlns:a16="http://schemas.microsoft.com/office/drawing/2014/main" xmlns="" id="{98741151-C031-AFB6-B6CC-4441141AB3CF}"/>
            </a:ext>
          </a:extLst>
        </cdr:cNvPr>
        <cdr:cNvCxnSpPr/>
      </cdr:nvCxnSpPr>
      <cdr:spPr>
        <a:xfrm xmlns:a="http://schemas.openxmlformats.org/drawingml/2006/main">
          <a:off x="9606290" y="1088293"/>
          <a:ext cx="0" cy="3937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0.96392</cdr:x>
      <cdr:y>0.1358</cdr:y>
    </cdr:from>
    <cdr:to>
      <cdr:x>0.96392</cdr:x>
      <cdr:y>0.22753</cdr:y>
    </cdr:to>
    <cdr:cxnSp macro="">
      <cdr:nvCxnSpPr>
        <cdr:cNvPr id="21" name="Conector reto 20">
          <a:extLst xmlns:a="http://schemas.openxmlformats.org/drawingml/2006/main">
            <a:ext uri="{FF2B5EF4-FFF2-40B4-BE49-F238E27FC236}">
              <a16:creationId xmlns:a16="http://schemas.microsoft.com/office/drawing/2014/main" xmlns="" id="{7DD95F68-15D1-EA04-1E3A-3A6608156F61}"/>
            </a:ext>
          </a:extLst>
        </cdr:cNvPr>
        <cdr:cNvCxnSpPr/>
      </cdr:nvCxnSpPr>
      <cdr:spPr>
        <a:xfrm xmlns:a="http://schemas.openxmlformats.org/drawingml/2006/main">
          <a:off x="10444490" y="770793"/>
          <a:ext cx="0" cy="5207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0.11133</cdr:x>
      <cdr:y>0.27614</cdr:y>
    </cdr:from>
    <cdr:to>
      <cdr:x>0.12889</cdr:x>
      <cdr:y>0.31837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:a16="http://schemas.microsoft.com/office/drawing/2014/main" xmlns="" id="{B47B0870-1B5E-7F20-3DB8-7869D4A2D819}"/>
            </a:ext>
          </a:extLst>
        </cdr:cNvPr>
        <cdr:cNvCxnSpPr/>
      </cdr:nvCxnSpPr>
      <cdr:spPr>
        <a:xfrm xmlns:a="http://schemas.openxmlformats.org/drawingml/2006/main" flipH="1">
          <a:off x="1207798" y="1577909"/>
          <a:ext cx="190500" cy="241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0.06802</cdr:x>
      <cdr:y>0.22502</cdr:y>
    </cdr:from>
    <cdr:to>
      <cdr:x>0.07973</cdr:x>
      <cdr:y>0.26058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:a16="http://schemas.microsoft.com/office/drawing/2014/main" xmlns="" id="{6D8D07E1-1919-51CD-906C-5D6A07DB17F2}"/>
            </a:ext>
          </a:extLst>
        </cdr:cNvPr>
        <cdr:cNvCxnSpPr/>
      </cdr:nvCxnSpPr>
      <cdr:spPr>
        <a:xfrm xmlns:a="http://schemas.openxmlformats.org/drawingml/2006/main" flipH="1" flipV="1">
          <a:off x="737898" y="1285809"/>
          <a:ext cx="127000" cy="2032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0.23074</cdr:x>
      <cdr:y>0.49395</cdr:y>
    </cdr:from>
    <cdr:to>
      <cdr:x>0.23074</cdr:x>
      <cdr:y>0.52506</cdr:y>
    </cdr:to>
    <cdr:cxnSp macro="">
      <cdr:nvCxnSpPr>
        <cdr:cNvPr id="10" name="Conector reto 9">
          <a:extLst xmlns:a="http://schemas.openxmlformats.org/drawingml/2006/main">
            <a:ext uri="{FF2B5EF4-FFF2-40B4-BE49-F238E27FC236}">
              <a16:creationId xmlns:a16="http://schemas.microsoft.com/office/drawing/2014/main" xmlns="" id="{933BD358-C25B-EE24-2026-A582459201FC}"/>
            </a:ext>
          </a:extLst>
        </cdr:cNvPr>
        <cdr:cNvCxnSpPr/>
      </cdr:nvCxnSpPr>
      <cdr:spPr>
        <a:xfrm xmlns:a="http://schemas.openxmlformats.org/drawingml/2006/main">
          <a:off x="2503198" y="2822508"/>
          <a:ext cx="0" cy="1778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0.27055</cdr:x>
      <cdr:y>0.5384</cdr:y>
    </cdr:from>
    <cdr:to>
      <cdr:x>0.27055</cdr:x>
      <cdr:y>0.5784</cdr:y>
    </cdr:to>
    <cdr:cxnSp macro="">
      <cdr:nvCxnSpPr>
        <cdr:cNvPr id="15" name="Conector reto 14">
          <a:extLst xmlns:a="http://schemas.openxmlformats.org/drawingml/2006/main">
            <a:ext uri="{FF2B5EF4-FFF2-40B4-BE49-F238E27FC236}">
              <a16:creationId xmlns:a16="http://schemas.microsoft.com/office/drawing/2014/main" xmlns="" id="{E0D5A988-235C-7BDB-DE6B-79763D429467}"/>
            </a:ext>
          </a:extLst>
        </cdr:cNvPr>
        <cdr:cNvCxnSpPr/>
      </cdr:nvCxnSpPr>
      <cdr:spPr>
        <a:xfrm xmlns:a="http://schemas.openxmlformats.org/drawingml/2006/main">
          <a:off x="2934998" y="3076508"/>
          <a:ext cx="0" cy="2286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0.42274</cdr:x>
      <cdr:y>0.52506</cdr:y>
    </cdr:from>
    <cdr:to>
      <cdr:x>0.42274</cdr:x>
      <cdr:y>0.55173</cdr:y>
    </cdr:to>
    <cdr:cxnSp macro="">
      <cdr:nvCxnSpPr>
        <cdr:cNvPr id="18" name="Conector reto 17">
          <a:extLst xmlns:a="http://schemas.openxmlformats.org/drawingml/2006/main">
            <a:ext uri="{FF2B5EF4-FFF2-40B4-BE49-F238E27FC236}">
              <a16:creationId xmlns:a16="http://schemas.microsoft.com/office/drawing/2014/main" xmlns="" id="{205B793C-9DC8-089B-D9F2-713AA09B2DF7}"/>
            </a:ext>
          </a:extLst>
        </cdr:cNvPr>
        <cdr:cNvCxnSpPr/>
      </cdr:nvCxnSpPr>
      <cdr:spPr>
        <a:xfrm xmlns:a="http://schemas.openxmlformats.org/drawingml/2006/main">
          <a:off x="4585998" y="3000308"/>
          <a:ext cx="0" cy="1524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0.5398</cdr:x>
      <cdr:y>0.32281</cdr:y>
    </cdr:from>
    <cdr:to>
      <cdr:x>0.5398</cdr:x>
      <cdr:y>0.36282</cdr:y>
    </cdr:to>
    <cdr:cxnSp macro="">
      <cdr:nvCxnSpPr>
        <cdr:cNvPr id="20" name="Conector reto 19">
          <a:extLst xmlns:a="http://schemas.openxmlformats.org/drawingml/2006/main">
            <a:ext uri="{FF2B5EF4-FFF2-40B4-BE49-F238E27FC236}">
              <a16:creationId xmlns:a16="http://schemas.microsoft.com/office/drawing/2014/main" xmlns="" id="{5D74871A-7782-7898-C6F9-374EF9AD9A6C}"/>
            </a:ext>
          </a:extLst>
        </cdr:cNvPr>
        <cdr:cNvCxnSpPr/>
      </cdr:nvCxnSpPr>
      <cdr:spPr>
        <a:xfrm xmlns:a="http://schemas.openxmlformats.org/drawingml/2006/main">
          <a:off x="5855998" y="1844609"/>
          <a:ext cx="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0.56907</cdr:x>
      <cdr:y>0.37171</cdr:y>
    </cdr:from>
    <cdr:to>
      <cdr:x>0.59248</cdr:x>
      <cdr:y>0.40505</cdr:y>
    </cdr:to>
    <cdr:cxnSp macro="">
      <cdr:nvCxnSpPr>
        <cdr:cNvPr id="25" name="Conector reto 24">
          <a:extLst xmlns:a="http://schemas.openxmlformats.org/drawingml/2006/main">
            <a:ext uri="{FF2B5EF4-FFF2-40B4-BE49-F238E27FC236}">
              <a16:creationId xmlns:a16="http://schemas.microsoft.com/office/drawing/2014/main" xmlns="" id="{BAF52616-3E3F-7545-96D1-57D218A48524}"/>
            </a:ext>
          </a:extLst>
        </cdr:cNvPr>
        <cdr:cNvCxnSpPr/>
      </cdr:nvCxnSpPr>
      <cdr:spPr>
        <a:xfrm xmlns:a="http://schemas.openxmlformats.org/drawingml/2006/main" flipH="1">
          <a:off x="6173498" y="2124009"/>
          <a:ext cx="254000" cy="1905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0.6838</cdr:x>
      <cdr:y>0.67397</cdr:y>
    </cdr:from>
    <cdr:to>
      <cdr:x>0.6838</cdr:x>
      <cdr:y>0.71398</cdr:y>
    </cdr:to>
    <cdr:cxnSp macro="">
      <cdr:nvCxnSpPr>
        <cdr:cNvPr id="29" name="Conector reto 28">
          <a:extLst xmlns:a="http://schemas.openxmlformats.org/drawingml/2006/main">
            <a:ext uri="{FF2B5EF4-FFF2-40B4-BE49-F238E27FC236}">
              <a16:creationId xmlns:a16="http://schemas.microsoft.com/office/drawing/2014/main" xmlns="" id="{ABBB8C1F-92A3-682C-C00A-71884F75D5D0}"/>
            </a:ext>
          </a:extLst>
        </cdr:cNvPr>
        <cdr:cNvCxnSpPr/>
      </cdr:nvCxnSpPr>
      <cdr:spPr>
        <a:xfrm xmlns:a="http://schemas.openxmlformats.org/drawingml/2006/main">
          <a:off x="7418098" y="3851209"/>
          <a:ext cx="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0.76574</cdr:x>
      <cdr:y>0.68731</cdr:y>
    </cdr:from>
    <cdr:to>
      <cdr:x>0.76574</cdr:x>
      <cdr:y>0.72732</cdr:y>
    </cdr:to>
    <cdr:cxnSp macro="">
      <cdr:nvCxnSpPr>
        <cdr:cNvPr id="32" name="Conector reto 31">
          <a:extLst xmlns:a="http://schemas.openxmlformats.org/drawingml/2006/main">
            <a:ext uri="{FF2B5EF4-FFF2-40B4-BE49-F238E27FC236}">
              <a16:creationId xmlns:a16="http://schemas.microsoft.com/office/drawing/2014/main" xmlns="" id="{0C31E135-9AD3-96A4-37B5-90DBBEE8F5B4}"/>
            </a:ext>
          </a:extLst>
        </cdr:cNvPr>
        <cdr:cNvCxnSpPr/>
      </cdr:nvCxnSpPr>
      <cdr:spPr>
        <a:xfrm xmlns:a="http://schemas.openxmlformats.org/drawingml/2006/main">
          <a:off x="8307098" y="3927409"/>
          <a:ext cx="0" cy="228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04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111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07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julho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Julho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julho (+74 vínculos) foi puxado principalmente pelo setor de serviços (+65</a:t>
            </a:r>
            <a:r>
              <a:rPr lang="pt-BR" sz="3200" b="1" dirty="0"/>
              <a:t> </a:t>
            </a:r>
            <a:r>
              <a:rPr lang="pt-BR" sz="3200" dirty="0"/>
              <a:t>vínculos), seguido pela indústria (+64 vínculos) e pelo comércio (+59 vínculos). A agropecuária (+4 vínculos) também apresentou saldo positivo.  A construção civil (</a:t>
            </a:r>
            <a:r>
              <a:rPr lang="pt-BR" sz="3200" dirty="0">
                <a:solidFill>
                  <a:srgbClr val="FF0000"/>
                </a:solidFill>
              </a:rPr>
              <a:t>-118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apresentou saldo negativo. 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B98A194E-93E4-84CC-271B-2374B30772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180533"/>
              </p:ext>
            </p:extLst>
          </p:nvPr>
        </p:nvGraphicFramePr>
        <p:xfrm>
          <a:off x="671802" y="606491"/>
          <a:ext cx="10848395" cy="571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acumulado do ano (+670 vínculos) foi puxado principalmente pelo setor de serviços (+822 vínculos), seguido pelo setor da indústria (+418 vínculos) e pelo comércio (+274 vínculos). O setor da construção (</a:t>
            </a:r>
            <a:r>
              <a:rPr lang="pt-BR" sz="3200" dirty="0">
                <a:solidFill>
                  <a:srgbClr val="FF0000"/>
                </a:solidFill>
              </a:rPr>
              <a:t>-835 </a:t>
            </a:r>
            <a:r>
              <a:rPr lang="pt-BR" sz="3200" dirty="0"/>
              <a:t>vínculos) e da agropecuária (</a:t>
            </a:r>
            <a:r>
              <a:rPr lang="pt-BR" sz="3200" dirty="0">
                <a:solidFill>
                  <a:srgbClr val="FF0000"/>
                </a:solidFill>
              </a:rPr>
              <a:t>-9 </a:t>
            </a:r>
            <a:r>
              <a:rPr lang="pt-BR" sz="3200" dirty="0"/>
              <a:t>vínculos) apresentaram saldos negativos.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71655EBF-94A8-26B3-AE64-40162BB80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50B6DF1E-2ACE-779C-903B-AEF044F555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9767484"/>
              </p:ext>
            </p:extLst>
          </p:nvPr>
        </p:nvGraphicFramePr>
        <p:xfrm>
          <a:off x="671803" y="606490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período de doze meses (+1.332 vínculos) foi puxado principalmente pelo setor de serviços (+966 vínculos), seguido pelo comércio (+903 vínculos) e pela a indústria (+407 vínculos). A agropecuária (+39 vínculos) também apresentou saldo positivo. Já a construção (</a:t>
            </a:r>
            <a:r>
              <a:rPr lang="pt-BR" sz="3200" dirty="0">
                <a:solidFill>
                  <a:srgbClr val="FF0000"/>
                </a:solidFill>
              </a:rPr>
              <a:t>-983</a:t>
            </a:r>
            <a:r>
              <a:rPr lang="pt-BR" sz="3200" dirty="0"/>
              <a:t> vínculos) apresentou saldo negativo. </a:t>
            </a:r>
            <a:endParaRPr lang="pt-BR" sz="36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B27B534-14E4-1D35-4564-BAA9DD61D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8EDB6798-DFB7-277C-E93F-0DE33C8822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167121"/>
              </p:ext>
            </p:extLst>
          </p:nvPr>
        </p:nvGraphicFramePr>
        <p:xfrm>
          <a:off x="671802" y="606490"/>
          <a:ext cx="10870164" cy="570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</a:p>
          <a:p>
            <a:pPr marL="0" indent="0">
              <a:buNone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e Silva Barbosa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Julho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julho de 2021 ocorreram, em Rio Grande, 1.358 admissões e 1.284 desligamentos, resultando em um saldo de +74 vínculos formais de emprego celetista. Com isso, a taxa de variação do emprego formal foi de +0,20%, com o estoque passando de 35.403 vínculos, em junho, para 35.477 vínculos, em julho de 2021.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CAB231CB-B558-BF2B-B452-3218C06FC8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638185"/>
              </p:ext>
            </p:extLst>
          </p:nvPr>
        </p:nvGraphicFramePr>
        <p:xfrm>
          <a:off x="637593" y="613509"/>
          <a:ext cx="10916816" cy="562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15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10.021 admissões e 9.351 desligamentos, o que resultou em um saldo de +670 vínculos formais de emprego. Nesse período, o estoque passou de 34.801 vínculos, em dezembro de 2020, para 35.477 vínculos, em julho de 2021, o que corresponde a uma taxa de variação de +1,92%.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200E1B67-14D6-4698-BAFC-20AE2DA281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928779"/>
              </p:ext>
            </p:extLst>
          </p:nvPr>
        </p:nvGraphicFramePr>
        <p:xfrm>
          <a:off x="678287" y="613507"/>
          <a:ext cx="1083542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41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Nos últimos doze meses, ocorreram, em Rio Grande, 17.009 admissões e 15.677 desligamentos, o que resultou em um saldo positivo de +1.332 vínculos formais de emprego. Nesse período, o estoque passou de 34.226 vínculos, em julho de 2020, para 35.477 vínculos, em julho de 2021, o que corresponde a uma taxa de variação de +3,89%.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306625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0A89ED35-023C-04CC-B980-F5161FFBC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773354"/>
              </p:ext>
            </p:extLst>
          </p:nvPr>
        </p:nvGraphicFramePr>
        <p:xfrm>
          <a:off x="637591" y="613507"/>
          <a:ext cx="10916817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B4878FB-DF37-C46C-6740-3B8A2940B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996396"/>
              </p:ext>
            </p:extLst>
          </p:nvPr>
        </p:nvGraphicFramePr>
        <p:xfrm>
          <a:off x="637592" y="613507"/>
          <a:ext cx="10916816" cy="572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67BDE05B-CFA7-12F0-E06D-4109B725F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776109"/>
              </p:ext>
            </p:extLst>
          </p:nvPr>
        </p:nvGraphicFramePr>
        <p:xfrm>
          <a:off x="637591" y="613505"/>
          <a:ext cx="10916817" cy="5630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31831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5E4C15E5-426A-A75C-81EB-39635B8F78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583572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419</Words>
  <Application>Microsoft Office PowerPoint</Application>
  <PresentationFormat>Widescreen</PresentationFormat>
  <Paragraphs>120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07 julho DE 2021 A conjuntura do emprego em RIO GRANDE-RS</vt:lpstr>
      <vt:lpstr>A conjuntura do emprego em Julho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Julho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2023-03-14T20:22:39Z</dcterms:modified>
</cp:coreProperties>
</file>