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2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323" r:id="rId4"/>
    <p:sldId id="313" r:id="rId5"/>
    <p:sldId id="324" r:id="rId6"/>
    <p:sldId id="318" r:id="rId7"/>
    <p:sldId id="325" r:id="rId8"/>
    <p:sldId id="326" r:id="rId9"/>
    <p:sldId id="327" r:id="rId10"/>
    <p:sldId id="294" r:id="rId11"/>
    <p:sldId id="328" r:id="rId12"/>
    <p:sldId id="315" r:id="rId13"/>
    <p:sldId id="329" r:id="rId14"/>
    <p:sldId id="321" r:id="rId15"/>
    <p:sldId id="330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56" d="100"/>
          <a:sy n="56" d="100"/>
        </p:scale>
        <p:origin x="7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LHO%202021\Dados%20julho%202021%20Pelotas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LHO%202021\Dados%20julho%202021%20Pelotas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LHO%202021\Dados%20julho%202021%20Pelotas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LHO%202021\Dados%20julho%202021%20Pelotas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LHO%202021\Dados%20julho%202021%20Pelotas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LHO%202021\Dados%20julho%202021%20Pelota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LHO%202021\Dados%20julho%202021%20Pelotas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LHO%202021\Dados%20julho%202021%20Pelotas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456861632"/>
        <c:axId val="-456857280"/>
      </c:lineChart>
      <c:catAx>
        <c:axId val="-45686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56857280"/>
        <c:crosses val="autoZero"/>
        <c:auto val="1"/>
        <c:lblAlgn val="ctr"/>
        <c:lblOffset val="100"/>
        <c:noMultiLvlLbl val="0"/>
      </c:catAx>
      <c:valAx>
        <c:axId val="-45685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5686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433359712"/>
        <c:axId val="-433360800"/>
      </c:lineChart>
      <c:catAx>
        <c:axId val="-43335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60800"/>
        <c:crosses val="autoZero"/>
        <c:auto val="1"/>
        <c:lblAlgn val="ctr"/>
        <c:lblOffset val="100"/>
        <c:noMultiLvlLbl val="0"/>
      </c:catAx>
      <c:valAx>
        <c:axId val="-43336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5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33365696"/>
        <c:axId val="-43336515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43336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65152"/>
        <c:crosses val="autoZero"/>
        <c:auto val="1"/>
        <c:lblAlgn val="ctr"/>
        <c:lblOffset val="100"/>
        <c:noMultiLvlLbl val="0"/>
      </c:catAx>
      <c:valAx>
        <c:axId val="-43336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6569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000" b="1" dirty="0" err="1">
                <a:effectLst/>
              </a:rPr>
              <a:t>Evolução</a:t>
            </a:r>
            <a:r>
              <a:rPr lang="en-US" sz="2000" b="1" dirty="0">
                <a:effectLst/>
              </a:rPr>
              <a:t> mensal dos </a:t>
            </a:r>
            <a:r>
              <a:rPr lang="en-US" sz="2000" b="1" dirty="0" err="1">
                <a:effectLst/>
              </a:rPr>
              <a:t>saldos</a:t>
            </a:r>
            <a:r>
              <a:rPr lang="en-US" sz="2000" b="1" dirty="0">
                <a:effectLst/>
              </a:rPr>
              <a:t> do </a:t>
            </a:r>
            <a:r>
              <a:rPr lang="en-US" sz="2000" b="1" dirty="0" err="1">
                <a:effectLst/>
              </a:rPr>
              <a:t>emprego</a:t>
            </a:r>
            <a:r>
              <a:rPr lang="en-US" sz="2000" b="1" dirty="0">
                <a:effectLst/>
              </a:rPr>
              <a:t> formal </a:t>
            </a:r>
            <a:r>
              <a:rPr lang="en-US" sz="2000" b="1" dirty="0" err="1">
                <a:effectLst/>
              </a:rPr>
              <a:t>celetista</a:t>
            </a:r>
            <a:r>
              <a:rPr lang="en-US" sz="2000" b="1" dirty="0">
                <a:effectLst/>
              </a:rPr>
              <a:t>, Pelotas, </a:t>
            </a:r>
            <a:r>
              <a:rPr lang="en-US" sz="2000" b="1" dirty="0" err="1">
                <a:effectLst/>
              </a:rPr>
              <a:t>julho</a:t>
            </a:r>
            <a:r>
              <a:rPr lang="en-US" sz="2000" b="1" dirty="0">
                <a:effectLst/>
              </a:rPr>
              <a:t> de 2020 a </a:t>
            </a:r>
            <a:r>
              <a:rPr lang="en-US" sz="2000" b="1" dirty="0" err="1">
                <a:effectLst/>
              </a:rPr>
              <a:t>julho</a:t>
            </a:r>
            <a:r>
              <a:rPr lang="en-US" sz="2000" b="1" dirty="0">
                <a:effectLst/>
              </a:rPr>
              <a:t>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3746960779672085E-2"/>
          <c:y val="0.20066098560021026"/>
          <c:w val="0.94336014630526333"/>
          <c:h val="0.6124123932136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'12m'!$B$20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39-467B-ADA8-2EC6657955F5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39-467B-ADA8-2EC6657955F5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39-467B-ADA8-2EC6657955F5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639-467B-ADA8-2EC6657955F5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639-467B-ADA8-2EC6657955F5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639-467B-ADA8-2EC6657955F5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639-467B-ADA8-2EC6657955F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86CF4628-E8EE-4E46-977A-7375AB3FA59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639-467B-ADA8-2EC6657955F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8E044246-21B0-4FC3-92C5-26FEBE4FB60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639-467B-ADA8-2EC6657955F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24CFEADE-B80B-4FDE-9681-4816D9376DF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639-467B-ADA8-2EC6657955F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'12m'!$A$21:$A$33</c:f>
              <c:numCache>
                <c:formatCode>mmm\-yy</c:formatCode>
                <c:ptCount val="13"/>
                <c:pt idx="0">
                  <c:v>44013</c:v>
                </c:pt>
                <c:pt idx="1">
                  <c:v>44044</c:v>
                </c:pt>
                <c:pt idx="2">
                  <c:v>44075</c:v>
                </c:pt>
                <c:pt idx="3">
                  <c:v>44105</c:v>
                </c:pt>
                <c:pt idx="4">
                  <c:v>44136</c:v>
                </c:pt>
                <c:pt idx="5">
                  <c:v>44166</c:v>
                </c:pt>
                <c:pt idx="6">
                  <c:v>44197</c:v>
                </c:pt>
                <c:pt idx="7">
                  <c:v>44228</c:v>
                </c:pt>
                <c:pt idx="8">
                  <c:v>44256</c:v>
                </c:pt>
                <c:pt idx="9">
                  <c:v>44287</c:v>
                </c:pt>
                <c:pt idx="10">
                  <c:v>44317</c:v>
                </c:pt>
                <c:pt idx="11">
                  <c:v>44348</c:v>
                </c:pt>
                <c:pt idx="12">
                  <c:v>44378</c:v>
                </c:pt>
              </c:numCache>
            </c:numRef>
          </c:cat>
          <c:val>
            <c:numRef>
              <c:f>'12m'!$B$21:$B$33</c:f>
              <c:numCache>
                <c:formatCode>General</c:formatCode>
                <c:ptCount val="13"/>
                <c:pt idx="0">
                  <c:v>-15</c:v>
                </c:pt>
                <c:pt idx="1">
                  <c:v>147</c:v>
                </c:pt>
                <c:pt idx="2">
                  <c:v>272</c:v>
                </c:pt>
                <c:pt idx="3">
                  <c:v>384</c:v>
                </c:pt>
                <c:pt idx="4" formatCode="#,##0">
                  <c:v>1393</c:v>
                </c:pt>
                <c:pt idx="5">
                  <c:v>-456</c:v>
                </c:pt>
                <c:pt idx="6">
                  <c:v>-452</c:v>
                </c:pt>
                <c:pt idx="7">
                  <c:v>626</c:v>
                </c:pt>
                <c:pt idx="8">
                  <c:v>280</c:v>
                </c:pt>
                <c:pt idx="9">
                  <c:v>75</c:v>
                </c:pt>
                <c:pt idx="10">
                  <c:v>45</c:v>
                </c:pt>
                <c:pt idx="11">
                  <c:v>381</c:v>
                </c:pt>
                <c:pt idx="12">
                  <c:v>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639-467B-ADA8-2EC6657955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33358624"/>
        <c:axId val="-433358080"/>
      </c:barChart>
      <c:dateAx>
        <c:axId val="-4333586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3358080"/>
        <c:crosses val="autoZero"/>
        <c:auto val="1"/>
        <c:lblOffset val="100"/>
        <c:baseTimeUnit val="months"/>
      </c:dateAx>
      <c:valAx>
        <c:axId val="-43335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335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433353184"/>
        <c:axId val="-433362976"/>
      </c:lineChart>
      <c:catAx>
        <c:axId val="-43335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62976"/>
        <c:crosses val="autoZero"/>
        <c:auto val="1"/>
        <c:lblAlgn val="ctr"/>
        <c:lblOffset val="100"/>
        <c:noMultiLvlLbl val="0"/>
      </c:catAx>
      <c:valAx>
        <c:axId val="-43336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5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33364064"/>
        <c:axId val="-43336243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43336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62432"/>
        <c:crosses val="autoZero"/>
        <c:auto val="1"/>
        <c:lblAlgn val="ctr"/>
        <c:lblOffset val="100"/>
        <c:noMultiLvlLbl val="0"/>
      </c:catAx>
      <c:valAx>
        <c:axId val="-43336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640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000" b="1" dirty="0" err="1">
                <a:effectLst/>
              </a:rPr>
              <a:t>Evolução</a:t>
            </a:r>
            <a:r>
              <a:rPr lang="en-US" sz="2000" b="1" dirty="0">
                <a:effectLst/>
              </a:rPr>
              <a:t> mensal dos estoques de </a:t>
            </a:r>
            <a:r>
              <a:rPr lang="en-US" sz="2000" b="1" dirty="0" err="1">
                <a:effectLst/>
              </a:rPr>
              <a:t>emprego</a:t>
            </a:r>
            <a:r>
              <a:rPr lang="en-US" sz="2000" b="1" dirty="0">
                <a:effectLst/>
              </a:rPr>
              <a:t> formal </a:t>
            </a:r>
            <a:r>
              <a:rPr lang="en-US" sz="2000" b="1" dirty="0" err="1">
                <a:effectLst/>
              </a:rPr>
              <a:t>celetista</a:t>
            </a:r>
            <a:r>
              <a:rPr lang="en-US" sz="2000" b="1" dirty="0">
                <a:effectLst/>
              </a:rPr>
              <a:t>, Pelotas, </a:t>
            </a:r>
            <a:r>
              <a:rPr lang="en-US" sz="2000" b="1" dirty="0" err="1">
                <a:effectLst/>
              </a:rPr>
              <a:t>julho</a:t>
            </a:r>
            <a:r>
              <a:rPr lang="en-US" sz="2000" b="1" dirty="0">
                <a:effectLst/>
              </a:rPr>
              <a:t> de 2020 a </a:t>
            </a:r>
            <a:r>
              <a:rPr lang="en-US" sz="2000" b="1" dirty="0" err="1">
                <a:effectLst/>
              </a:rPr>
              <a:t>julho</a:t>
            </a:r>
            <a:r>
              <a:rPr lang="en-US" sz="2000" b="1" dirty="0">
                <a:effectLst/>
              </a:rPr>
              <a:t>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702179499E-2"/>
          <c:y val="0.19615022948915686"/>
          <c:w val="0.93829093567710209"/>
          <c:h val="0.616923149324674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'12m'!$B$40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91E-43B8-BF2D-207A7918085B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91E-43B8-BF2D-207A7918085B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91E-43B8-BF2D-207A7918085B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91E-43B8-BF2D-207A7918085B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91E-43B8-BF2D-207A7918085B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91E-43B8-BF2D-207A7918085B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91E-43B8-BF2D-207A7918085B}"/>
              </c:ext>
            </c:extLst>
          </c:dPt>
          <c:dLbls>
            <c:dLbl>
              <c:idx val="0"/>
              <c:layout>
                <c:manualLayout>
                  <c:x val="-5.8604064113399823E-3"/>
                  <c:y val="-4.05968049994805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72081282268019E-3"/>
                  <c:y val="-0.101492012498701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753300516287961E-2"/>
                  <c:y val="-9.4725878332121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324876936080282E-3"/>
                  <c:y val="-8.3448988054487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441625645359951E-3"/>
                  <c:y val="-5.86398294436941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2.2553780555267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2892894104947974E-2"/>
                  <c:y val="-0.110513524720808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7.0325338385403583E-3"/>
                  <c:y val="-1.5787646388686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91E-43B8-BF2D-207A7918085B}"/>
                </c:ext>
                <c:ext xmlns:c15="http://schemas.microsoft.com/office/drawing/2012/chart" uri="{CE6537A1-D6FC-4f65-9D91-7224C49458BB}">
                  <c15:layout>
                    <c:manualLayout>
                      <c:w val="9.4581145217548429E-2"/>
                      <c:h val="7.7100187622591784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1.1720812822679976E-3"/>
                  <c:y val="-0.115024280831861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2.25537805552669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7.0324876936079857E-3"/>
                  <c:y val="-6.31505855547475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720812822679976E-3"/>
                  <c:y val="-9.69812563876479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91E-43B8-BF2D-207A791808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'12m'!$A$41:$A$53</c:f>
              <c:numCache>
                <c:formatCode>mmm\-yy</c:formatCode>
                <c:ptCount val="13"/>
                <c:pt idx="0">
                  <c:v>44013</c:v>
                </c:pt>
                <c:pt idx="1">
                  <c:v>44044</c:v>
                </c:pt>
                <c:pt idx="2">
                  <c:v>44075</c:v>
                </c:pt>
                <c:pt idx="3">
                  <c:v>44105</c:v>
                </c:pt>
                <c:pt idx="4">
                  <c:v>44136</c:v>
                </c:pt>
                <c:pt idx="5">
                  <c:v>44166</c:v>
                </c:pt>
                <c:pt idx="6">
                  <c:v>44197</c:v>
                </c:pt>
                <c:pt idx="7">
                  <c:v>44228</c:v>
                </c:pt>
                <c:pt idx="8">
                  <c:v>44256</c:v>
                </c:pt>
                <c:pt idx="9">
                  <c:v>44287</c:v>
                </c:pt>
                <c:pt idx="10">
                  <c:v>44317</c:v>
                </c:pt>
                <c:pt idx="11">
                  <c:v>44348</c:v>
                </c:pt>
                <c:pt idx="12">
                  <c:v>44378</c:v>
                </c:pt>
              </c:numCache>
            </c:numRef>
          </c:cat>
          <c:val>
            <c:numRef>
              <c:f>'12m'!$B$41:$B$53</c:f>
              <c:numCache>
                <c:formatCode>#,##0</c:formatCode>
                <c:ptCount val="13"/>
                <c:pt idx="0">
                  <c:v>55041</c:v>
                </c:pt>
                <c:pt idx="1">
                  <c:v>55188</c:v>
                </c:pt>
                <c:pt idx="2">
                  <c:v>55460</c:v>
                </c:pt>
                <c:pt idx="3">
                  <c:v>55844</c:v>
                </c:pt>
                <c:pt idx="4">
                  <c:v>57237</c:v>
                </c:pt>
                <c:pt idx="5">
                  <c:v>56781</c:v>
                </c:pt>
                <c:pt idx="6">
                  <c:v>56332</c:v>
                </c:pt>
                <c:pt idx="7">
                  <c:v>56958</c:v>
                </c:pt>
                <c:pt idx="8">
                  <c:v>57238</c:v>
                </c:pt>
                <c:pt idx="9">
                  <c:v>57313</c:v>
                </c:pt>
                <c:pt idx="10">
                  <c:v>57358</c:v>
                </c:pt>
                <c:pt idx="11">
                  <c:v>57728</c:v>
                </c:pt>
                <c:pt idx="12">
                  <c:v>57943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91E-43B8-BF2D-207A791808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33356448"/>
        <c:axId val="-433354816"/>
      </c:barChart>
      <c:dateAx>
        <c:axId val="-4333564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3354816"/>
        <c:crosses val="autoZero"/>
        <c:auto val="1"/>
        <c:lblOffset val="100"/>
        <c:baseTimeUnit val="months"/>
      </c:dateAx>
      <c:valAx>
        <c:axId val="-43335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335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433354272"/>
        <c:axId val="-433361888"/>
      </c:lineChart>
      <c:catAx>
        <c:axId val="-43335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61888"/>
        <c:crosses val="autoZero"/>
        <c:auto val="1"/>
        <c:lblAlgn val="ctr"/>
        <c:lblOffset val="100"/>
        <c:noMultiLvlLbl val="0"/>
      </c:catAx>
      <c:valAx>
        <c:axId val="-43336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5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33361344"/>
        <c:axId val="-43247532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43336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2475328"/>
        <c:crosses val="autoZero"/>
        <c:auto val="1"/>
        <c:lblAlgn val="ctr"/>
        <c:lblOffset val="100"/>
        <c:noMultiLvlLbl val="0"/>
      </c:catAx>
      <c:valAx>
        <c:axId val="-43247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6134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julho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'julho setorial'!$B$1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8.2045689758759831E-3"/>
                  <c:y val="-2.2374411284314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925381798555981E-2"/>
                  <c:y val="-4.02739403117653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44162564535995E-2"/>
                  <c:y val="-2.6849293541176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720812822679975E-2"/>
                  <c:y val="-2.6849293541176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3766502581440671E-3"/>
                  <c:y val="-1.56620878990198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'julho setorial'!$A$2:$A$6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'julho setorial'!$B$2:$B$6</c:f>
              <c:numCache>
                <c:formatCode>General</c:formatCode>
                <c:ptCount val="5"/>
                <c:pt idx="0">
                  <c:v>26</c:v>
                </c:pt>
                <c:pt idx="1">
                  <c:v>674</c:v>
                </c:pt>
                <c:pt idx="2">
                  <c:v>386</c:v>
                </c:pt>
                <c:pt idx="3" formatCode="#,##0">
                  <c:v>224</c:v>
                </c:pt>
                <c:pt idx="4" formatCode="#,##0">
                  <c:v>799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E6-43BB-8909-3721785D74BC}"/>
            </c:ext>
          </c:extLst>
        </c:ser>
        <c:ser>
          <c:idx val="1"/>
          <c:order val="1"/>
          <c:tx>
            <c:strRef>
              <c:f>'julho setorial'!$C$1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72081282268019E-3"/>
                  <c:y val="-2.6849293541176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92538179855596E-2"/>
                  <c:y val="-2.90867346696083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753300516287961E-2"/>
                  <c:y val="-3.13241757980398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064975387215971E-2"/>
                  <c:y val="-2.90867346696084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269544363091955E-2"/>
                  <c:y val="-3.13241757980397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'julho setorial'!$A$2:$A$6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'julho setorial'!$C$2:$C$6</c:f>
              <c:numCache>
                <c:formatCode>#,##0</c:formatCode>
                <c:ptCount val="5"/>
                <c:pt idx="0" formatCode="General">
                  <c:v>4</c:v>
                </c:pt>
                <c:pt idx="1">
                  <c:v>573</c:v>
                </c:pt>
                <c:pt idx="2" formatCode="General">
                  <c:v>343</c:v>
                </c:pt>
                <c:pt idx="3">
                  <c:v>328</c:v>
                </c:pt>
                <c:pt idx="4" formatCode="General">
                  <c:v>646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E6-43BB-8909-3721785D74BC}"/>
            </c:ext>
          </c:extLst>
        </c:ser>
        <c:ser>
          <c:idx val="2"/>
          <c:order val="2"/>
          <c:tx>
            <c:strRef>
              <c:f>'julho setorial'!$D$1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9.3766502581439596E-3"/>
                  <c:y val="-2.4611852412745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604064113399875E-3"/>
                  <c:y val="-3.13241757980397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883251290719902E-3"/>
                  <c:y val="-3.13241757980398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994F2F2-EDA4-489F-82B9-484E22EB404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0E6-43BB-8909-3721785D74B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2892894104948059E-2"/>
                  <c:y val="-2.90867346696082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0E6-43BB-8909-3721785D74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'julho setorial'!$A$2:$A$6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'julho setorial'!$D$2:$D$6</c:f>
              <c:numCache>
                <c:formatCode>General</c:formatCode>
                <c:ptCount val="5"/>
                <c:pt idx="0">
                  <c:v>22</c:v>
                </c:pt>
                <c:pt idx="1">
                  <c:v>101</c:v>
                </c:pt>
                <c:pt idx="2">
                  <c:v>43</c:v>
                </c:pt>
                <c:pt idx="3">
                  <c:v>-104</c:v>
                </c:pt>
                <c:pt idx="4">
                  <c:v>153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E6-43BB-8909-3721785D74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32483488"/>
        <c:axId val="-432487840"/>
      </c:barChart>
      <c:catAx>
        <c:axId val="-43248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2487840"/>
        <c:crosses val="autoZero"/>
        <c:auto val="1"/>
        <c:lblAlgn val="ctr"/>
        <c:lblOffset val="100"/>
        <c:noMultiLvlLbl val="0"/>
      </c:catAx>
      <c:valAx>
        <c:axId val="-4324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248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432482400"/>
        <c:axId val="-432480224"/>
      </c:lineChart>
      <c:catAx>
        <c:axId val="-43248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2480224"/>
        <c:crosses val="autoZero"/>
        <c:auto val="1"/>
        <c:lblAlgn val="ctr"/>
        <c:lblOffset val="100"/>
        <c:noMultiLvlLbl val="0"/>
      </c:catAx>
      <c:valAx>
        <c:axId val="-43248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248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30645344"/>
        <c:axId val="-73064480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7306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730644800"/>
        <c:crosses val="autoZero"/>
        <c:auto val="1"/>
        <c:lblAlgn val="ctr"/>
        <c:lblOffset val="100"/>
        <c:noMultiLvlLbl val="0"/>
      </c:catAx>
      <c:valAx>
        <c:axId val="-73064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73064534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32473696"/>
        <c:axId val="-43248566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43247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2485664"/>
        <c:crosses val="autoZero"/>
        <c:auto val="1"/>
        <c:lblAlgn val="ctr"/>
        <c:lblOffset val="100"/>
        <c:noMultiLvlLbl val="0"/>
      </c:catAx>
      <c:valAx>
        <c:axId val="-43248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247369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julho 2021 Pelotas.xls]setorial acumulado ano dinâmica!Tabela dinâmica5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acumulado do ano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746960779672085E-2"/>
          <c:y val="0.20432192660980394"/>
          <c:w val="0.75461779217376468"/>
          <c:h val="0.71156154743569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acumulado ano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7581217611451767E-2"/>
                  <c:y val="-4.251138892970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785785830129283E-2"/>
                  <c:y val="-4.9223713497550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204568218677535E-3"/>
                  <c:y val="-3.1324181316623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162435222903538E-3"/>
                  <c:y val="-9.17351024272540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753298785548638E-2"/>
                  <c:y val="-1.56620906583116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ano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ano dinâmica'!$B$4:$B$9</c:f>
              <c:numCache>
                <c:formatCode>General</c:formatCode>
                <c:ptCount val="5"/>
                <c:pt idx="0">
                  <c:v>59</c:v>
                </c:pt>
                <c:pt idx="1">
                  <c:v>4580</c:v>
                </c:pt>
                <c:pt idx="2">
                  <c:v>2711</c:v>
                </c:pt>
                <c:pt idx="3">
                  <c:v>2037</c:v>
                </c:pt>
                <c:pt idx="4">
                  <c:v>5687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F6-48FE-9074-0C1498CE0B48}"/>
            </c:ext>
          </c:extLst>
        </c:ser>
        <c:ser>
          <c:idx val="1"/>
          <c:order val="1"/>
          <c:tx>
            <c:strRef>
              <c:f>'setorial acumulado ano dinâmica'!$C$3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6883246963871378E-3"/>
                  <c:y val="-5.59360380653988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441623481935691E-2"/>
                  <c:y val="-2.68492982713914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990354048806667E-2"/>
                  <c:y val="-5.59360380653989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506597571097103E-2"/>
                  <c:y val="-6.04109211106307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097461133742123E-2"/>
                  <c:y val="-2.0136973703543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ano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ano dinâmica'!$C$4:$C$9</c:f>
              <c:numCache>
                <c:formatCode>General</c:formatCode>
                <c:ptCount val="5"/>
                <c:pt idx="0">
                  <c:v>66</c:v>
                </c:pt>
                <c:pt idx="1">
                  <c:v>4485</c:v>
                </c:pt>
                <c:pt idx="2">
                  <c:v>2046</c:v>
                </c:pt>
                <c:pt idx="3">
                  <c:v>2482</c:v>
                </c:pt>
                <c:pt idx="4">
                  <c:v>4825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F6-48FE-9074-0C1498CE0B48}"/>
            </c:ext>
          </c:extLst>
        </c:ser>
        <c:ser>
          <c:idx val="2"/>
          <c:order val="2"/>
          <c:tx>
            <c:strRef>
              <c:f>'setorial acumulado ano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FE793F7-2B2F-4983-9035-A28FB7B6C32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1F6-48FE-9074-0C1498CE0B4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8604058704838794E-3"/>
                  <c:y val="-4.47488304523191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81217611451767E-2"/>
                  <c:y val="-2.68492982713914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3997E1C-E96B-472D-A291-4FDA8519AC2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1F6-48FE-9074-0C1498CE0B4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0548730566870975E-2"/>
                  <c:y val="-5.14611550201669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C1F6-48FE-9074-0C1498CE0B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ano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ano dinâmica'!$D$4:$D$9</c:f>
              <c:numCache>
                <c:formatCode>General</c:formatCode>
                <c:ptCount val="5"/>
                <c:pt idx="0">
                  <c:v>-7</c:v>
                </c:pt>
                <c:pt idx="1">
                  <c:v>95</c:v>
                </c:pt>
                <c:pt idx="2">
                  <c:v>665</c:v>
                </c:pt>
                <c:pt idx="3">
                  <c:v>-445</c:v>
                </c:pt>
                <c:pt idx="4">
                  <c:v>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F6-48FE-9074-0C1498CE0B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32482944"/>
        <c:axId val="-432485120"/>
      </c:barChart>
      <c:catAx>
        <c:axId val="-43248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2485120"/>
        <c:crosses val="autoZero"/>
        <c:auto val="1"/>
        <c:lblAlgn val="ctr"/>
        <c:lblOffset val="100"/>
        <c:noMultiLvlLbl val="0"/>
      </c:catAx>
      <c:valAx>
        <c:axId val="-43248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248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432488928"/>
        <c:axId val="-432486208"/>
      </c:lineChart>
      <c:catAx>
        <c:axId val="-43248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2486208"/>
        <c:crosses val="autoZero"/>
        <c:auto val="1"/>
        <c:lblAlgn val="ctr"/>
        <c:lblOffset val="100"/>
        <c:noMultiLvlLbl val="0"/>
      </c:catAx>
      <c:valAx>
        <c:axId val="-43248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248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32481856"/>
        <c:axId val="-43247696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43248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2476960"/>
        <c:crosses val="autoZero"/>
        <c:auto val="1"/>
        <c:lblAlgn val="ctr"/>
        <c:lblOffset val="100"/>
        <c:noMultiLvlLbl val="0"/>
      </c:catAx>
      <c:valAx>
        <c:axId val="-43247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248185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julho 2021 Pelotas.xls]12m setorial dinâmica!Tabela dinâmica6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 do emprego formal celetista por setor da atividade econômica, admissões, desligamentos e saldos, Pelotas, período de doze meses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733592224838027E-2"/>
          <c:y val="0.21528720108471253"/>
          <c:w val="0.73622202429124395"/>
          <c:h val="0.696775608530301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 setorial dinâmica'!$B$3</c:f>
              <c:strCache>
                <c:ptCount val="1"/>
                <c:pt idx="0">
                  <c:v> 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9925379959645339E-2"/>
                  <c:y val="-3.38306708329004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92537995964536E-2"/>
                  <c:y val="-2.25537805552669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581217611451812E-2"/>
                  <c:y val="-4.51075611105339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441623481935689E-3"/>
                  <c:y val="-7.66828538879077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8604058704839227E-3"/>
                  <c:y val="-3.38306708329004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dinâmica'!$B$4:$B$9</c:f>
              <c:numCache>
                <c:formatCode>General</c:formatCode>
                <c:ptCount val="5"/>
                <c:pt idx="0">
                  <c:v>108</c:v>
                </c:pt>
                <c:pt idx="1">
                  <c:v>8358</c:v>
                </c:pt>
                <c:pt idx="2">
                  <c:v>4230</c:v>
                </c:pt>
                <c:pt idx="3">
                  <c:v>4796</c:v>
                </c:pt>
                <c:pt idx="4">
                  <c:v>9214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31-4418-9550-370059CEDE2C}"/>
            </c:ext>
          </c:extLst>
        </c:ser>
        <c:ser>
          <c:idx val="1"/>
          <c:order val="1"/>
          <c:tx>
            <c:strRef>
              <c:f>'12m setorial dinâmica'!$C$3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7.2172097776854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581217611451767E-2"/>
                  <c:y val="-1.5787646388686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64974089161415E-2"/>
                  <c:y val="-3.38306708329004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646191700613183E-2"/>
                  <c:y val="-3.60860488884271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302029352419615E-2"/>
                  <c:y val="-2.0298402499740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dinâmica'!$C$4:$C$9</c:f>
              <c:numCache>
                <c:formatCode>General</c:formatCode>
                <c:ptCount val="5"/>
                <c:pt idx="0">
                  <c:v>102</c:v>
                </c:pt>
                <c:pt idx="1">
                  <c:v>7443</c:v>
                </c:pt>
                <c:pt idx="2">
                  <c:v>3296</c:v>
                </c:pt>
                <c:pt idx="3">
                  <c:v>4602</c:v>
                </c:pt>
                <c:pt idx="4">
                  <c:v>8368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31-4418-9550-370059CEDE2C}"/>
            </c:ext>
          </c:extLst>
        </c:ser>
        <c:ser>
          <c:idx val="2"/>
          <c:order val="2"/>
          <c:tx>
            <c:strRef>
              <c:f>'12m setorial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6409136437354983E-2"/>
                  <c:y val="-1.80430244442137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720811740967845E-2"/>
                  <c:y val="-3.38306708329003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409136437354983E-2"/>
                  <c:y val="-4.05968049994806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89289291506463E-2"/>
                  <c:y val="-4.28521830550072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09746113374221E-2"/>
                  <c:y val="-3.6086048888427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ED31-4418-9550-370059CEDE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dinâmica'!$D$4:$D$9</c:f>
              <c:numCache>
                <c:formatCode>General</c:formatCode>
                <c:ptCount val="5"/>
                <c:pt idx="0">
                  <c:v>6</c:v>
                </c:pt>
                <c:pt idx="1">
                  <c:v>915</c:v>
                </c:pt>
                <c:pt idx="2">
                  <c:v>934</c:v>
                </c:pt>
                <c:pt idx="3">
                  <c:v>194</c:v>
                </c:pt>
                <c:pt idx="4">
                  <c:v>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31-4418-9550-370059CEDE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32476416"/>
        <c:axId val="-432484032"/>
      </c:barChart>
      <c:catAx>
        <c:axId val="-43247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2484032"/>
        <c:crosses val="autoZero"/>
        <c:auto val="1"/>
        <c:lblAlgn val="ctr"/>
        <c:lblOffset val="100"/>
        <c:noMultiLvlLbl val="0"/>
      </c:catAx>
      <c:valAx>
        <c:axId val="-43248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247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celetista, admissões, desligamentos e saldo, Pelotas, julho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saldo'!$B$2</c:f>
              <c:numCache>
                <c:formatCode>#,##0</c:formatCode>
                <c:ptCount val="1"/>
                <c:pt idx="0">
                  <c:v>2109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EA-4494-BA06-97BA77777E5D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saldo'!$C$2</c:f>
              <c:numCache>
                <c:formatCode>#,##0</c:formatCode>
                <c:ptCount val="1"/>
                <c:pt idx="0">
                  <c:v>1894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EA-4494-BA06-97BA77777E5D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saldo'!$D$2</c:f>
              <c:numCache>
                <c:formatCode>General</c:formatCode>
                <c:ptCount val="1"/>
                <c:pt idx="0">
                  <c:v>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EA-4494-BA06-97BA77777E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33353728"/>
        <c:axId val="-433357536"/>
      </c:barChart>
      <c:catAx>
        <c:axId val="-433353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433357536"/>
        <c:crosses val="autoZero"/>
        <c:auto val="1"/>
        <c:lblAlgn val="ctr"/>
        <c:lblOffset val="100"/>
        <c:noMultiLvlLbl val="0"/>
      </c:catAx>
      <c:valAx>
        <c:axId val="-43335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335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433351552"/>
        <c:axId val="-433351008"/>
      </c:lineChart>
      <c:catAx>
        <c:axId val="-43335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51008"/>
        <c:crosses val="autoZero"/>
        <c:auto val="1"/>
        <c:lblAlgn val="ctr"/>
        <c:lblOffset val="100"/>
        <c:noMultiLvlLbl val="0"/>
      </c:catAx>
      <c:valAx>
        <c:axId val="-43335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5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33352640"/>
        <c:axId val="-43335536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43335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55360"/>
        <c:crosses val="autoZero"/>
        <c:auto val="1"/>
        <c:lblAlgn val="ctr"/>
        <c:lblOffset val="100"/>
        <c:noMultiLvlLbl val="0"/>
      </c:catAx>
      <c:valAx>
        <c:axId val="-43335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5264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celetista, admissões, desligamentos e saldo, Pelotas, acumulado do ano de 2021</a:t>
            </a:r>
            <a:endParaRPr lang="pt-BR" sz="2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65712712571E-2"/>
          <c:y val="0.16997843247313396"/>
          <c:w val="0.75540899311120835"/>
          <c:h val="0.805409710778090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15074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A0-4DC3-83B8-B4FE04DAB898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13904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A0-4DC3-83B8-B4FE04DAB898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1170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EA0-4DC3-83B8-B4FE04DAB8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33355904"/>
        <c:axId val="-433356992"/>
      </c:barChart>
      <c:catAx>
        <c:axId val="-433355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433356992"/>
        <c:crosses val="autoZero"/>
        <c:auto val="1"/>
        <c:lblAlgn val="ctr"/>
        <c:lblOffset val="100"/>
        <c:noMultiLvlLbl val="0"/>
      </c:catAx>
      <c:valAx>
        <c:axId val="-43335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335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433352096"/>
        <c:axId val="-433364608"/>
      </c:lineChart>
      <c:catAx>
        <c:axId val="-43335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64608"/>
        <c:crosses val="autoZero"/>
        <c:auto val="1"/>
        <c:lblAlgn val="ctr"/>
        <c:lblOffset val="100"/>
        <c:noMultiLvlLbl val="0"/>
      </c:catAx>
      <c:valAx>
        <c:axId val="-43336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5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33363520"/>
        <c:axId val="-43335046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43336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50464"/>
        <c:crosses val="autoZero"/>
        <c:auto val="1"/>
        <c:lblAlgn val="ctr"/>
        <c:lblOffset val="100"/>
        <c:noMultiLvlLbl val="0"/>
      </c:catAx>
      <c:valAx>
        <c:axId val="-43335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333635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>
                <a:effectLst/>
              </a:rPr>
              <a:t>Movimentação do emprego formal celetista, admissões, desligamentos e saldo, Pelotas, período de doze meses</a:t>
            </a:r>
            <a:endParaRPr lang="pt-BR" sz="2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65712712571E-2"/>
          <c:y val="0.18429805821787609"/>
          <c:w val="0.70194474107942395"/>
          <c:h val="0.791090085033348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'12m'!$G$1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'12m'!$G$2</c:f>
              <c:numCache>
                <c:formatCode>#,##0</c:formatCode>
                <c:ptCount val="1"/>
                <c:pt idx="0">
                  <c:v>26706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CE-4AA3-8021-0AB4D80FA811}"/>
            </c:ext>
          </c:extLst>
        </c:ser>
        <c:ser>
          <c:idx val="1"/>
          <c:order val="1"/>
          <c:tx>
            <c:strRef>
              <c:f>'12m'!$H$1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23811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CE-4AA3-8021-0AB4D80FA811}"/>
            </c:ext>
          </c:extLst>
        </c:ser>
        <c:ser>
          <c:idx val="2"/>
          <c:order val="2"/>
          <c:tx>
            <c:strRef>
              <c:f>'12m'!$I$1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2895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CE-4AA3-8021-0AB4D80FA8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33360256"/>
        <c:axId val="-433359168"/>
      </c:barChart>
      <c:catAx>
        <c:axId val="-433360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433359168"/>
        <c:crosses val="autoZero"/>
        <c:auto val="1"/>
        <c:lblAlgn val="ctr"/>
        <c:lblOffset val="100"/>
        <c:noMultiLvlLbl val="0"/>
      </c:catAx>
      <c:valAx>
        <c:axId val="-43335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3336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023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851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71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3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511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02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38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07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julho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julho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de julho (+215 vínculos), foi puxado principalmente pelo setor de serviços (+153 vínculos), seguido pelo setor do comércio (+101 vínculos) e pela construção (+43 vínculos). A agropecuária (+22 vínculos) também apresentou saldo positivo. A indústria (</a:t>
            </a:r>
            <a:r>
              <a:rPr lang="pt-BR" sz="3200" dirty="0">
                <a:solidFill>
                  <a:srgbClr val="FF0000"/>
                </a:solidFill>
              </a:rPr>
              <a:t>-104 </a:t>
            </a:r>
            <a:r>
              <a:rPr lang="pt-BR" sz="3200" dirty="0"/>
              <a:t>vínculos) apresentou saldo negativo.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792F2816-6C64-1C23-D2F9-DD6FE92E29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723921"/>
              </p:ext>
            </p:extLst>
          </p:nvPr>
        </p:nvGraphicFramePr>
        <p:xfrm>
          <a:off x="678287" y="613507"/>
          <a:ext cx="10835426" cy="5676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9855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32857"/>
            <a:ext cx="11849876" cy="50571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acumulado do ano (+1.170 vínculos), foi puxado principalmente pelo setor de serviços (+862 vínculos), seguido pela construção civil (+665</a:t>
            </a:r>
            <a:r>
              <a:rPr lang="pt-BR" sz="3200" b="1" dirty="0"/>
              <a:t> </a:t>
            </a:r>
            <a:r>
              <a:rPr lang="pt-BR" sz="3200" dirty="0"/>
              <a:t>vínculos) e pelo comércio (+95</a:t>
            </a:r>
            <a:r>
              <a:rPr lang="pt-BR" sz="3200" b="1" dirty="0"/>
              <a:t> </a:t>
            </a:r>
            <a:r>
              <a:rPr lang="pt-BR" sz="3200" dirty="0"/>
              <a:t>vínculos). A indústria (</a:t>
            </a:r>
            <a:r>
              <a:rPr lang="pt-BR" sz="3200" dirty="0">
                <a:solidFill>
                  <a:srgbClr val="FF0000"/>
                </a:solidFill>
              </a:rPr>
              <a:t>-445 </a:t>
            </a:r>
            <a:r>
              <a:rPr lang="pt-BR" sz="3200" dirty="0"/>
              <a:t>vínculos) e a agropecuária (</a:t>
            </a:r>
            <a:r>
              <a:rPr lang="pt-BR" sz="3200" dirty="0">
                <a:solidFill>
                  <a:srgbClr val="FF0000"/>
                </a:solidFill>
              </a:rPr>
              <a:t>-7 </a:t>
            </a:r>
            <a:r>
              <a:rPr lang="pt-BR" sz="3200" dirty="0"/>
              <a:t>vínculos) apresentaram saldos negativos.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823986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A46FDC9C-483F-380B-1B90-9272CFAE5E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754309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284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período de doze meses (+2.895 vínculos), foi puxado principalmente pelo setor da construção (+934 vínculos), seguido pelo comércio (+915 vínculos) e pelo setor de serviços (+846 vínculos). A indústria (+194 vínculos) e o setor da agropecuária (+6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 também apresentaram saldo positivo.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25A9A226-CE0C-0FB1-8F2E-AF401185F9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590066"/>
              </p:ext>
            </p:extLst>
          </p:nvPr>
        </p:nvGraphicFramePr>
        <p:xfrm>
          <a:off x="678285" y="613507"/>
          <a:ext cx="10835427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146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 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b="1" dirty="0" smtClean="0"/>
          </a:p>
          <a:p>
            <a:pPr marL="0" indent="0">
              <a:buNone/>
            </a:pPr>
            <a:r>
              <a:rPr lang="pt-BR" sz="2300" dirty="0" smtClean="0"/>
              <a:t>Coordenador:</a:t>
            </a:r>
          </a:p>
          <a:p>
            <a:pPr marL="0" indent="0">
              <a:buNone/>
            </a:pPr>
            <a:r>
              <a:rPr lang="pt-BR" sz="2300" b="1" dirty="0" err="1" smtClean="0"/>
              <a:t>Attila</a:t>
            </a:r>
            <a:r>
              <a:rPr lang="pt-BR" sz="2300" b="1" dirty="0" smtClean="0"/>
              <a:t> Magno e Silv</a:t>
            </a:r>
            <a:r>
              <a:rPr lang="pt-BR" sz="2300" b="1" dirty="0" smtClean="0"/>
              <a:t>a Barbosa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 smtClean="0"/>
              <a:t>Coordenadora adjunta:</a:t>
            </a:r>
          </a:p>
          <a:p>
            <a:pPr marL="0" indent="0">
              <a:buNone/>
            </a:pPr>
            <a:r>
              <a:rPr lang="pt-BR" sz="2300" b="1" dirty="0" smtClean="0"/>
              <a:t>Prof.ª Ana Paula F.  D’Avila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julho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julho de 2021 ocorreram, em Pelotas, 2.109 admissões e 1.894 desligamentos, resultando em um saldo de +215 vínculos formais de emprego celetista. Com isso, a taxa de variação do emprego formal foi de +0,37%, com o estoque passando de 57.728 vínculos, em junho, para 57.943 vínculos, em julho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80391016-1732-747C-493D-9F43DE978D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393973"/>
              </p:ext>
            </p:extLst>
          </p:nvPr>
        </p:nvGraphicFramePr>
        <p:xfrm>
          <a:off x="678285" y="613507"/>
          <a:ext cx="10835427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4665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14196"/>
            <a:ext cx="11752571" cy="48975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Pelotas,  15.074  admissões e 13.904 desligamentos, o que resultou em um saldo de +1.170 vínculos formais de emprego. Nesse período, o estoque passou de 56.781 vínculos, em dezembro de 2020, para 57.943 vínculos, em julho de 2021, o que corresponde a uma taxa de variação de +2,06%.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829356A3-2428-5F6F-E045-86FF981181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788092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994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27584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Pelotas, 26.706 admissões e 23.811 desligamentos, o que resultou em um saldo de +2.895</a:t>
            </a:r>
            <a:r>
              <a:rPr lang="pt-BR" sz="3400" b="1" dirty="0"/>
              <a:t> </a:t>
            </a:r>
            <a:r>
              <a:rPr lang="pt-BR" sz="3400" dirty="0"/>
              <a:t>vínculos formais de emprego. Nesse período, o estoque passou de 55.041 vínculos, em julho de 2020, para 57.943 vínculos, em julho de 2021, o que corresponde a uma taxa de variação de</a:t>
            </a:r>
            <a:r>
              <a:rPr lang="pt-BR" sz="3400" dirty="0">
                <a:solidFill>
                  <a:srgbClr val="FF0000"/>
                </a:solidFill>
              </a:rPr>
              <a:t> </a:t>
            </a:r>
            <a:r>
              <a:rPr lang="pt-BR" sz="3400" dirty="0"/>
              <a:t>+5,25%.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C794A060-3E74-620E-B96D-948E4B977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759563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837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225D32EE-8B8E-FE30-D5B1-FA960AFEEE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080122"/>
              </p:ext>
            </p:extLst>
          </p:nvPr>
        </p:nvGraphicFramePr>
        <p:xfrm>
          <a:off x="678286" y="613507"/>
          <a:ext cx="10835427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044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C3AC5386-B073-E3D5-4BFB-732D5D91ED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40462"/>
              </p:ext>
            </p:extLst>
          </p:nvPr>
        </p:nvGraphicFramePr>
        <p:xfrm>
          <a:off x="678287" y="613507"/>
          <a:ext cx="10835426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5010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459</Words>
  <Application>Microsoft Office PowerPoint</Application>
  <PresentationFormat>Widescreen</PresentationFormat>
  <Paragraphs>175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07 julho DE 2021 A conjuntura do emprego em Pelotas-RS</vt:lpstr>
      <vt:lpstr>A conjuntura do emprego em julho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julho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2023-03-14T20:31:36Z</dcterms:modified>
</cp:coreProperties>
</file>