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8.xml" ContentType="application/vnd.openxmlformats-officedocument.drawingml.chart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2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2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3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4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9"/>
  </p:notesMasterIdLst>
  <p:sldIdLst>
    <p:sldId id="256" r:id="rId2"/>
    <p:sldId id="257" r:id="rId3"/>
    <p:sldId id="295" r:id="rId4"/>
    <p:sldId id="313" r:id="rId5"/>
    <p:sldId id="314" r:id="rId6"/>
    <p:sldId id="318" r:id="rId7"/>
    <p:sldId id="320" r:id="rId8"/>
    <p:sldId id="321" r:id="rId9"/>
    <p:sldId id="298" r:id="rId10"/>
    <p:sldId id="294" r:id="rId11"/>
    <p:sldId id="305" r:id="rId12"/>
    <p:sldId id="315" r:id="rId13"/>
    <p:sldId id="324" r:id="rId14"/>
    <p:sldId id="323" r:id="rId15"/>
    <p:sldId id="322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DFF"/>
    <a:srgbClr val="F0F0F0"/>
    <a:srgbClr val="FFFC2C"/>
    <a:srgbClr val="FFFF43"/>
    <a:srgbClr val="FD2B4E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17" autoAdjust="0"/>
    <p:restoredTop sz="96980" autoAdjust="0"/>
  </p:normalViewPr>
  <p:slideViewPr>
    <p:cSldViewPr snapToGrid="0">
      <p:cViewPr varScale="1">
        <p:scale>
          <a:sx n="74" d="100"/>
          <a:sy n="74" d="100"/>
        </p:scale>
        <p:origin x="77" y="2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bservat&#243;rio\Desktop\Junho%202022%20Pelotas\Dados%20junho%202022%20Pelota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E:\2023\Observat&#243;rio%20Social%20do%20Trabalho\BOLETINS\Emerson%20-%20atualiza&#231;&#227;o%20boletins%20Pel%20e%20RG%20-%20MAR&#199;O%202022%20E%20ABRIL%20PELOTAS%2022\boletimedadosdejunho2022pelotas\Dados%20junho%202022%20Pelotas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bservat&#243;rio\Desktop\Junho%202022%20Pelotas\Dados%20junho%202022%20Pelota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bservat&#243;rio\Desktop\Junho%202022%20Pelotas\Dados%20junho%202022%20Pelota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bservat&#243;rio\Desktop\Junho%202022%20Pelotas\Dados%20junho%202022%20Pelota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bservat&#243;rio\Desktop\Junho%202022%20Pelotas\Dados%20junho%202022%20Pelotas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bservat&#243;rio\Desktop\Junho%202022%20Pelotas\Dados%20junho%202022%20Pelotas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2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pt-BR" sz="2200" b="1" baseline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emprego formal celetista, admissões, desligamentos e saldos, Pelotas, junho de 2022</a:t>
            </a:r>
            <a:endParaRPr lang="pt-BR" sz="2200" b="1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'adm, Deslg, Saldo'!$B$1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'adm, Deslg, Saldo'!$B$2</c:f>
              <c:numCache>
                <c:formatCode>#,##0</c:formatCode>
                <c:ptCount val="1"/>
                <c:pt idx="0">
                  <c:v>2405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47-4DA7-856C-AF1E409402CC}"/>
            </c:ext>
          </c:extLst>
        </c:ser>
        <c:ser>
          <c:idx val="1"/>
          <c:order val="1"/>
          <c:tx>
            <c:strRef>
              <c:f>'adm, Deslg, Saldo'!$C$1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'adm, Deslg, Saldo'!$C$2</c:f>
              <c:numCache>
                <c:formatCode>#,##0</c:formatCode>
                <c:ptCount val="1"/>
                <c:pt idx="0">
                  <c:v>2096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47-4DA7-856C-AF1E409402CC}"/>
            </c:ext>
          </c:extLst>
        </c:ser>
        <c:ser>
          <c:idx val="2"/>
          <c:order val="2"/>
          <c:tx>
            <c:strRef>
              <c:f>'adm, Deslg, Saldo'!$D$1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'adm, Deslg, Saldo'!$D$2</c:f>
              <c:numCache>
                <c:formatCode>General</c:formatCode>
                <c:ptCount val="1"/>
                <c:pt idx="0">
                  <c:v>309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47-4DA7-856C-AF1E409402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01474944"/>
        <c:axId val="1"/>
      </c:barChart>
      <c:catAx>
        <c:axId val="1501474944"/>
        <c:scaling>
          <c:orientation val="minMax"/>
        </c:scaling>
        <c:delete val="1"/>
        <c:axPos val="b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0147494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461120"/>
        <c:axId val="47462656"/>
        <c:extLst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4746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7462656"/>
        <c:crosses val="autoZero"/>
        <c:auto val="1"/>
        <c:lblAlgn val="ctr"/>
        <c:lblOffset val="100"/>
        <c:noMultiLvlLbl val="0"/>
      </c:catAx>
      <c:valAx>
        <c:axId val="47462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746112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2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Evolução mensal dos estoques de emprego formal celetista, Pelotas, junho de 2021 a junho</a:t>
            </a:r>
            <a:r>
              <a:rPr lang="pt-BR" sz="2200" b="1" baseline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de 2022</a:t>
            </a:r>
            <a:endParaRPr lang="pt-BR" sz="2200" b="1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6788465281525131E-2"/>
          <c:y val="0.18049440762942895"/>
          <c:w val="0.94031864180341029"/>
          <c:h val="0.651147102795110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'12M'!$I$1</c:f>
              <c:strCache>
                <c:ptCount val="1"/>
                <c:pt idx="0">
                  <c:v>Estoque</c:v>
                </c:pt>
              </c:strCache>
            </c:strRef>
          </c:tx>
          <c:spPr>
            <a:solidFill>
              <a:srgbClr val="0070C0"/>
            </a:solidFill>
            <a:ln w="0">
              <a:solidFill>
                <a:sysClr val="windowText" lastClr="000000"/>
              </a:solidFill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00B050"/>
              </a:solidFill>
              <a:ln w="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C6F-4D79-A677-FB1648C3611B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 w="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D817-4DAB-8658-BB026FE53E13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 w="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4C6F-4D79-A677-FB1648C3611B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 w="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817-4DAB-8658-BB026FE53E13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 w="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C6F-4D79-A677-FB1648C3611B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 w="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D817-4DAB-8658-BB026FE53E13}"/>
              </c:ext>
            </c:extLst>
          </c:dPt>
          <c:dLbls>
            <c:dLbl>
              <c:idx val="1"/>
              <c:layout>
                <c:manualLayout>
                  <c:x val="-4.6883246963871378E-3"/>
                  <c:y val="-0.1073971930855657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6F-4D79-A677-FB1648C3611B}"/>
                </c:ext>
              </c:extLst>
            </c:dLbl>
            <c:dLbl>
              <c:idx val="3"/>
              <c:layout>
                <c:manualLayout>
                  <c:x val="-1.1720811740968276E-3"/>
                  <c:y val="-0.1141095176534136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6F-4D79-A677-FB1648C3611B}"/>
                </c:ext>
              </c:extLst>
            </c:dLbl>
            <c:dLbl>
              <c:idx val="5"/>
              <c:layout>
                <c:manualLayout>
                  <c:x val="-1.1720811740967845E-3"/>
                  <c:y val="-4.92237134975509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17-4DAB-8658-BB026FE53E13}"/>
                </c:ext>
              </c:extLst>
            </c:dLbl>
            <c:dLbl>
              <c:idx val="7"/>
              <c:layout>
                <c:manualLayout>
                  <c:x val="-3.5162435222903538E-3"/>
                  <c:y val="-0.1320090498343412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6F-4D79-A677-FB1648C3611B}"/>
                </c:ext>
              </c:extLst>
            </c:dLbl>
            <c:dLbl>
              <c:idx val="9"/>
              <c:layout>
                <c:manualLayout>
                  <c:x val="-4.6883246963872246E-3"/>
                  <c:y val="-9.39725439498700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C6F-4D79-A677-FB1648C3611B}"/>
                </c:ext>
              </c:extLst>
            </c:dLbl>
            <c:dLbl>
              <c:idx val="11"/>
              <c:layout>
                <c:manualLayout>
                  <c:x val="-4.6883246963871378E-3"/>
                  <c:y val="-0.1096346346081817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C6F-4D79-A677-FB1648C361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'12M'!$H$2:$H$14</c:f>
              <c:numCache>
                <c:formatCode>mmm\-yy</c:formatCode>
                <c:ptCount val="13"/>
                <c:pt idx="0">
                  <c:v>44348</c:v>
                </c:pt>
                <c:pt idx="1">
                  <c:v>44378</c:v>
                </c:pt>
                <c:pt idx="2">
                  <c:v>44409</c:v>
                </c:pt>
                <c:pt idx="3">
                  <c:v>44440</c:v>
                </c:pt>
                <c:pt idx="4">
                  <c:v>44470</c:v>
                </c:pt>
                <c:pt idx="5">
                  <c:v>44501</c:v>
                </c:pt>
                <c:pt idx="6">
                  <c:v>44531</c:v>
                </c:pt>
                <c:pt idx="7">
                  <c:v>44562</c:v>
                </c:pt>
                <c:pt idx="8">
                  <c:v>44593</c:v>
                </c:pt>
                <c:pt idx="9">
                  <c:v>44621</c:v>
                </c:pt>
                <c:pt idx="10">
                  <c:v>44652</c:v>
                </c:pt>
                <c:pt idx="11">
                  <c:v>44682</c:v>
                </c:pt>
                <c:pt idx="12">
                  <c:v>44713</c:v>
                </c:pt>
              </c:numCache>
            </c:numRef>
          </c:cat>
          <c:val>
            <c:numRef>
              <c:f>'12M'!$I$2:$I$14</c:f>
              <c:numCache>
                <c:formatCode>#,##0</c:formatCode>
                <c:ptCount val="13"/>
                <c:pt idx="0">
                  <c:v>57728</c:v>
                </c:pt>
                <c:pt idx="1">
                  <c:v>57943</c:v>
                </c:pt>
                <c:pt idx="2">
                  <c:v>58284</c:v>
                </c:pt>
                <c:pt idx="3">
                  <c:v>58510</c:v>
                </c:pt>
                <c:pt idx="4">
                  <c:v>58944</c:v>
                </c:pt>
                <c:pt idx="5">
                  <c:v>60819</c:v>
                </c:pt>
                <c:pt idx="6">
                  <c:v>59456</c:v>
                </c:pt>
                <c:pt idx="7">
                  <c:v>59597</c:v>
                </c:pt>
                <c:pt idx="8">
                  <c:v>60011</c:v>
                </c:pt>
                <c:pt idx="9">
                  <c:v>60534</c:v>
                </c:pt>
                <c:pt idx="10">
                  <c:v>60729</c:v>
                </c:pt>
                <c:pt idx="11">
                  <c:v>60657</c:v>
                </c:pt>
                <c:pt idx="12">
                  <c:v>60966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6F-4D79-A677-FB1648C361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01473088"/>
        <c:axId val="1"/>
      </c:barChart>
      <c:dateAx>
        <c:axId val="1501473088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"/>
        <c:crosses val="autoZero"/>
        <c:auto val="1"/>
        <c:lblOffset val="100"/>
        <c:baseTimeUnit val="months"/>
      </c:date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014730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200" b="1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 do emprego formal celetista por setor da atividade econômica, admissões, desligamentos e saldos, Pelotas, junho de 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3.7925788799946861E-2"/>
          <c:y val="0.21255620883518694"/>
          <c:w val="0.78070843444301907"/>
          <c:h val="0.702447501372768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'Setorial jun'!$C$1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 w="0">
              <a:solidFill>
                <a:sysClr val="windowText" lastClr="000000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  <a:ln w="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C80-4FFF-9BE2-8CF5B6178E77}"/>
              </c:ext>
            </c:extLst>
          </c:dPt>
          <c:dLbls>
            <c:dLbl>
              <c:idx val="0"/>
              <c:layout>
                <c:manualLayout>
                  <c:x val="-1.8338727855444617E-2"/>
                  <c:y val="-4.14190691471877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C80-4FFF-9BE2-8CF5B6178E77}"/>
                </c:ext>
              </c:extLst>
            </c:dLbl>
            <c:dLbl>
              <c:idx val="1"/>
              <c:layout>
                <c:manualLayout>
                  <c:x val="-2.9800432765097501E-2"/>
                  <c:y val="-3.70591671316942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C80-4FFF-9BE2-8CF5B6178E77}"/>
                </c:ext>
              </c:extLst>
            </c:dLbl>
            <c:dLbl>
              <c:idx val="2"/>
              <c:layout>
                <c:manualLayout>
                  <c:x val="-2.4069580310271059E-2"/>
                  <c:y val="-3.48792161239475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C80-4FFF-9BE2-8CF5B6178E77}"/>
                </c:ext>
              </c:extLst>
            </c:dLbl>
            <c:dLbl>
              <c:idx val="3"/>
              <c:layout>
                <c:manualLayout>
                  <c:x val="-4.5846819638612384E-3"/>
                  <c:y val="-5.66787262014148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C80-4FFF-9BE2-8CF5B6178E77}"/>
                </c:ext>
              </c:extLst>
            </c:dLbl>
            <c:dLbl>
              <c:idx val="4"/>
              <c:layout>
                <c:manualLayout>
                  <c:x val="-7.1635655685330535E-2"/>
                  <c:y val="2.6159497917803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133767301759433E-2"/>
                      <c:h val="6.798185800142433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3C80-4FFF-9BE2-8CF5B6178E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 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jun'!$B$2:$B$6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jun'!$C$2:$C$6</c:f>
              <c:numCache>
                <c:formatCode>General</c:formatCode>
                <c:ptCount val="5"/>
                <c:pt idx="0">
                  <c:v>24</c:v>
                </c:pt>
                <c:pt idx="1">
                  <c:v>760</c:v>
                </c:pt>
                <c:pt idx="2">
                  <c:v>410</c:v>
                </c:pt>
                <c:pt idx="3" formatCode="#,##0">
                  <c:v>292</c:v>
                </c:pt>
                <c:pt idx="4" formatCode="#,##0">
                  <c:v>919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80-4FFF-9BE2-8CF5B6178E77}"/>
            </c:ext>
          </c:extLst>
        </c:ser>
        <c:ser>
          <c:idx val="1"/>
          <c:order val="1"/>
          <c:tx>
            <c:strRef>
              <c:f>'Setorial jun'!$D$1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 w="0"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1012882925080306E-17"/>
                  <c:y val="-8.93779913176156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C80-4FFF-9BE2-8CF5B6178E77}"/>
                </c:ext>
              </c:extLst>
            </c:dLbl>
            <c:dLbl>
              <c:idx val="1"/>
              <c:layout>
                <c:manualLayout>
                  <c:x val="3.3238944237993368E-2"/>
                  <c:y val="-2.61594120929606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C80-4FFF-9BE2-8CF5B6178E77}"/>
                </c:ext>
              </c:extLst>
            </c:dLbl>
            <c:dLbl>
              <c:idx val="2"/>
              <c:layout>
                <c:manualLayout>
                  <c:x val="2.8654262274132213E-2"/>
                  <c:y val="-5.23188241859213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C80-4FFF-9BE2-8CF5B6178E77}"/>
                </c:ext>
              </c:extLst>
            </c:dLbl>
            <c:dLbl>
              <c:idx val="3"/>
              <c:layout>
                <c:manualLayout>
                  <c:x val="2.5215750801236347E-2"/>
                  <c:y val="-2.39794610852139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C80-4FFF-9BE2-8CF5B6178E77}"/>
                </c:ext>
              </c:extLst>
            </c:dLbl>
            <c:dLbl>
              <c:idx val="4"/>
              <c:layout>
                <c:manualLayout>
                  <c:x val="3.5531285219923943E-2"/>
                  <c:y val="-3.48792161239475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C80-4FFF-9BE2-8CF5B6178E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 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jun'!$B$2:$B$6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jun'!$D$2:$D$6</c:f>
              <c:numCache>
                <c:formatCode>#,##0</c:formatCode>
                <c:ptCount val="5"/>
                <c:pt idx="0" formatCode="General">
                  <c:v>11</c:v>
                </c:pt>
                <c:pt idx="1">
                  <c:v>728</c:v>
                </c:pt>
                <c:pt idx="2" formatCode="General">
                  <c:v>319</c:v>
                </c:pt>
                <c:pt idx="3">
                  <c:v>228</c:v>
                </c:pt>
                <c:pt idx="4" formatCode="General">
                  <c:v>810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C80-4FFF-9BE2-8CF5B6178E77}"/>
            </c:ext>
          </c:extLst>
        </c:ser>
        <c:ser>
          <c:idx val="2"/>
          <c:order val="2"/>
          <c:tx>
            <c:strRef>
              <c:f>'Setorial jun'!$E$1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 w="0"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9.1693639277223085E-3"/>
                  <c:y val="-1.30797060464803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C80-4FFF-9BE2-8CF5B6178E77}"/>
                </c:ext>
              </c:extLst>
            </c:dLbl>
            <c:dLbl>
              <c:idx val="1"/>
              <c:layout>
                <c:manualLayout>
                  <c:x val="6.8770229457917314E-3"/>
                  <c:y val="-4.35990201549344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C80-4FFF-9BE2-8CF5B6178E77}"/>
                </c:ext>
              </c:extLst>
            </c:dLbl>
            <c:dLbl>
              <c:idx val="2"/>
              <c:layout>
                <c:manualLayout>
                  <c:x val="1.9484898346409905E-2"/>
                  <c:y val="-1.52596570542270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C80-4FFF-9BE2-8CF5B6178E77}"/>
                </c:ext>
              </c:extLst>
            </c:dLbl>
            <c:dLbl>
              <c:idx val="3"/>
              <c:layout>
                <c:manualLayout>
                  <c:x val="1.9484898346409905E-2"/>
                  <c:y val="-1.30797060464804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C80-4FFF-9BE2-8CF5B6178E77}"/>
                </c:ext>
              </c:extLst>
            </c:dLbl>
            <c:dLbl>
              <c:idx val="4"/>
              <c:layout>
                <c:manualLayout>
                  <c:x val="1.2607875400618173E-2"/>
                  <c:y val="-2.833936310070754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C80-4FFF-9BE2-8CF5B6178E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 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jun'!$B$2:$B$6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jun'!$E$2:$E$6</c:f>
              <c:numCache>
                <c:formatCode>General</c:formatCode>
                <c:ptCount val="5"/>
                <c:pt idx="0">
                  <c:v>13</c:v>
                </c:pt>
                <c:pt idx="1">
                  <c:v>32</c:v>
                </c:pt>
                <c:pt idx="2">
                  <c:v>91</c:v>
                </c:pt>
                <c:pt idx="3" formatCode="#,##0">
                  <c:v>64</c:v>
                </c:pt>
                <c:pt idx="4">
                  <c:v>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C80-4FFF-9BE2-8CF5B6178E7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41150719"/>
        <c:axId val="441144479"/>
      </c:barChart>
      <c:catAx>
        <c:axId val="4411507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Rockwell "/>
                <a:ea typeface="+mn-ea"/>
                <a:cs typeface="+mn-cs"/>
              </a:defRPr>
            </a:pPr>
            <a:endParaRPr lang="pt-BR"/>
          </a:p>
        </c:txPr>
        <c:crossAx val="441144479"/>
        <c:crosses val="autoZero"/>
        <c:auto val="1"/>
        <c:lblAlgn val="ctr"/>
        <c:lblOffset val="100"/>
        <c:noMultiLvlLbl val="0"/>
      </c:catAx>
      <c:valAx>
        <c:axId val="4411444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411507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Rockwell 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[Dados junho 2022 Pelotas.xlsx]tabela dinamica setorial!Tabela dinâmica1</c:name>
    <c:fmtId val="5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200" b="1" baseline="0" dirty="0">
                <a:solidFill>
                  <a:schemeClr val="tx1"/>
                </a:solidFill>
              </a:rPr>
              <a:t>Movimentação do emprego formal celetista por setor da atividade econômica, admissões, desligamentos e saldos, Pelotas, acumulado do ano de 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spc="0" baseline="0">
              <a:solidFill>
                <a:schemeClr val="tx1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ysClr val="windowText" lastClr="000000"/>
            </a:solidFill>
          </a:ln>
          <a:effectLst/>
        </c:spPr>
      </c:pivotFmt>
      <c:pivotFmt>
        <c:idx val="4"/>
        <c:spPr>
          <a:solidFill>
            <a:srgbClr val="00B05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00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00B05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00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1652398595643965E-2"/>
          <c:y val="0.21588914180361532"/>
          <c:w val="0.76859838115059309"/>
          <c:h val="0.691695543818672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'tabela dinamica setorial'!$B$3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5.5798153037199018E-3"/>
                  <c:y val="-4.33926046701376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C3D-482C-996A-0E0735A8E538}"/>
                </c:ext>
              </c:extLst>
            </c:dLbl>
            <c:dLbl>
              <c:idx val="1"/>
              <c:layout>
                <c:manualLayout>
                  <c:x val="-3.1246965700831391E-2"/>
                  <c:y val="-4.77318651371513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C3D-482C-996A-0E0735A8E538}"/>
                </c:ext>
              </c:extLst>
            </c:dLbl>
            <c:dLbl>
              <c:idx val="2"/>
              <c:layout>
                <c:manualLayout>
                  <c:x val="-2.120329815413563E-2"/>
                  <c:y val="-6.50889070052064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C3D-482C-996A-0E0735A8E538}"/>
                </c:ext>
              </c:extLst>
            </c:dLbl>
            <c:dLbl>
              <c:idx val="3"/>
              <c:layout>
                <c:manualLayout>
                  <c:x val="-2.4551187336367523E-2"/>
                  <c:y val="-4.3392604670137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C3D-482C-996A-0E0735A8E538}"/>
                </c:ext>
              </c:extLst>
            </c:dLbl>
            <c:dLbl>
              <c:idx val="4"/>
              <c:layout>
                <c:manualLayout>
                  <c:x val="-7.0305672826870627E-2"/>
                  <c:y val="3.03748232690963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41A-45DE-AC33-52E68F57AF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'tabela dinamica setorial'!$A$4:$A$9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'tabela dinamica setorial'!$B$4:$B$9</c:f>
              <c:numCache>
                <c:formatCode>General</c:formatCode>
                <c:ptCount val="5"/>
                <c:pt idx="0">
                  <c:v>118</c:v>
                </c:pt>
                <c:pt idx="1">
                  <c:v>4573</c:v>
                </c:pt>
                <c:pt idx="2">
                  <c:v>2415</c:v>
                </c:pt>
                <c:pt idx="3">
                  <c:v>1677</c:v>
                </c:pt>
                <c:pt idx="4">
                  <c:v>6142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3D-482C-996A-0E0735A8E538}"/>
            </c:ext>
          </c:extLst>
        </c:ser>
        <c:ser>
          <c:idx val="1"/>
          <c:order val="1"/>
          <c:tx>
            <c:strRef>
              <c:f>'tabela dinamica setorial'!$C$3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1159630607439784E-3"/>
                  <c:y val="-7.59370581727408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C3D-482C-996A-0E0735A8E538}"/>
                </c:ext>
              </c:extLst>
            </c:dLbl>
            <c:dLbl>
              <c:idx val="1"/>
              <c:layout>
                <c:manualLayout>
                  <c:x val="3.1246965700831391E-2"/>
                  <c:y val="-2.6035562802082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1A-45DE-AC33-52E68F57AF2F}"/>
                </c:ext>
              </c:extLst>
            </c:dLbl>
            <c:dLbl>
              <c:idx val="2"/>
              <c:layout>
                <c:manualLayout>
                  <c:x val="2.3435224275623546E-2"/>
                  <c:y val="-8.89548395737821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1A-45DE-AC33-52E68F57AF2F}"/>
                </c:ext>
              </c:extLst>
            </c:dLbl>
            <c:dLbl>
              <c:idx val="3"/>
              <c:layout>
                <c:manualLayout>
                  <c:x val="2.9015039579343354E-2"/>
                  <c:y val="-8.46155791067683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C3D-482C-996A-0E0735A8E538}"/>
                </c:ext>
              </c:extLst>
            </c:dLbl>
            <c:dLbl>
              <c:idx val="4"/>
              <c:layout>
                <c:manualLayout>
                  <c:x val="2.0087335093391692E-2"/>
                  <c:y val="-2.1696302335068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C3D-482C-996A-0E0735A8E5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'tabela dinamica setorial'!$A$4:$A$9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'tabela dinamica setorial'!$C$4:$C$9</c:f>
              <c:numCache>
                <c:formatCode>General</c:formatCode>
                <c:ptCount val="5"/>
                <c:pt idx="0">
                  <c:v>101</c:v>
                </c:pt>
                <c:pt idx="1">
                  <c:v>4547</c:v>
                </c:pt>
                <c:pt idx="2">
                  <c:v>2125</c:v>
                </c:pt>
                <c:pt idx="3">
                  <c:v>1792</c:v>
                </c:pt>
                <c:pt idx="4">
                  <c:v>5141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3D-482C-996A-0E0735A8E538}"/>
            </c:ext>
          </c:extLst>
        </c:ser>
        <c:ser>
          <c:idx val="2"/>
          <c:order val="2"/>
          <c:tx>
            <c:strRef>
              <c:f>'tabela dinamica setorial'!$D$3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2275593668183741E-2"/>
                  <c:y val="-1.51874116345481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41A-45DE-AC33-52E68F57AF2F}"/>
                </c:ext>
              </c:extLst>
            </c:dLbl>
            <c:dLbl>
              <c:idx val="1"/>
              <c:layout>
                <c:manualLayout>
                  <c:x val="1.227559366818372E-2"/>
                  <c:y val="-3.25444535026031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41A-45DE-AC33-52E68F57AF2F}"/>
                </c:ext>
              </c:extLst>
            </c:dLbl>
            <c:dLbl>
              <c:idx val="2"/>
              <c:layout>
                <c:manualLayout>
                  <c:x val="1.339155672892774E-2"/>
                  <c:y val="-3.03748232690963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41A-45DE-AC33-52E68F57AF2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3303D95-45A3-4CA1-BBA1-B68462B4D944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EC3D-482C-996A-0E0735A8E538}"/>
                </c:ext>
              </c:extLst>
            </c:dLbl>
            <c:dLbl>
              <c:idx val="4"/>
              <c:layout>
                <c:manualLayout>
                  <c:x val="1.115963060743962E-2"/>
                  <c:y val="-2.60355628020825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C3D-482C-996A-0E0735A8E5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'tabela dinamica setorial'!$A$4:$A$9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'tabela dinamica setorial'!$D$4:$D$9</c:f>
              <c:numCache>
                <c:formatCode>General</c:formatCode>
                <c:ptCount val="5"/>
                <c:pt idx="0">
                  <c:v>17</c:v>
                </c:pt>
                <c:pt idx="1">
                  <c:v>26</c:v>
                </c:pt>
                <c:pt idx="2">
                  <c:v>290</c:v>
                </c:pt>
                <c:pt idx="3">
                  <c:v>-115</c:v>
                </c:pt>
                <c:pt idx="4">
                  <c:v>1011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3D-482C-996A-0E0735A8E53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88429648"/>
        <c:axId val="1488437328"/>
      </c:barChart>
      <c:catAx>
        <c:axId val="148842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488437328"/>
        <c:crosses val="autoZero"/>
        <c:auto val="1"/>
        <c:lblAlgn val="ctr"/>
        <c:lblOffset val="100"/>
        <c:noMultiLvlLbl val="0"/>
      </c:catAx>
      <c:valAx>
        <c:axId val="1488437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488429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[Dados junho 2022 Pelotas.xlsx]tabela dinamica 12m!Tabela dinâmica2</c:name>
    <c:fmtId val="10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spc="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200" b="1"/>
              <a:t>Movimentação do emprego formal celetista por setor da atividade econômica, admissão, desligamentos e saldos, Pelotas, período de doze meses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spc="0" baseline="0">
              <a:solidFill>
                <a:schemeClr val="tx1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2764089016488746E-2"/>
          <c:y val="0.2235367327447742"/>
          <c:w val="0.76035935994909865"/>
          <c:h val="0.694478471985403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'tabela dinamica 12m'!$B$3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1248043991720023E-2"/>
                  <c:y val="-3.05303454118798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0E3-4979-B962-9139C3B711D3}"/>
                </c:ext>
              </c:extLst>
            </c:dLbl>
            <c:dLbl>
              <c:idx val="1"/>
              <c:layout>
                <c:manualLayout>
                  <c:x val="-3.7118545172676078E-2"/>
                  <c:y val="-3.271108436987114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10.134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F0E3-4979-B962-9139C3B711D3}"/>
                </c:ext>
              </c:extLst>
            </c:dLbl>
            <c:dLbl>
              <c:idx val="2"/>
              <c:layout>
                <c:manualLayout>
                  <c:x val="-2.1371283584268083E-2"/>
                  <c:y val="-7.41451245717080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0E3-4979-B962-9139C3B711D3}"/>
                </c:ext>
              </c:extLst>
            </c:dLbl>
            <c:dLbl>
              <c:idx val="3"/>
              <c:layout>
                <c:manualLayout>
                  <c:x val="-1.6872065987580034E-2"/>
                  <c:y val="-5.45184739497853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0E3-4979-B962-9139C3B711D3}"/>
                </c:ext>
              </c:extLst>
            </c:dLbl>
            <c:dLbl>
              <c:idx val="4"/>
              <c:layout>
                <c:manualLayout>
                  <c:x val="-5.286580676108419E-2"/>
                  <c:y val="-1.7445911663931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12.043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F0E3-4979-B962-9139C3B711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'tabela dinamica 12m'!$A$4:$A$9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'tabela dinamica 12m'!$B$4:$B$9</c:f>
              <c:numCache>
                <c:formatCode>General</c:formatCode>
                <c:ptCount val="5"/>
                <c:pt idx="0">
                  <c:v>201</c:v>
                </c:pt>
                <c:pt idx="1">
                  <c:v>10134</c:v>
                </c:pt>
                <c:pt idx="2">
                  <c:v>4900</c:v>
                </c:pt>
                <c:pt idx="3">
                  <c:v>5322</c:v>
                </c:pt>
                <c:pt idx="4">
                  <c:v>12043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E3-4979-B962-9139C3B711D3}"/>
            </c:ext>
          </c:extLst>
        </c:ser>
        <c:ser>
          <c:idx val="1"/>
          <c:order val="1"/>
          <c:tx>
            <c:strRef>
              <c:f>'tabela dinamica 12m'!$C$3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2496087983440148E-3"/>
                  <c:y val="-0.1199406426895276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0E3-4979-B962-9139C3B711D3}"/>
                </c:ext>
              </c:extLst>
            </c:dLbl>
            <c:dLbl>
              <c:idx val="1"/>
              <c:layout>
                <c:manualLayout>
                  <c:x val="2.924491437847206E-2"/>
                  <c:y val="-4.57955181178196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0E3-4979-B962-9139C3B711D3}"/>
                </c:ext>
              </c:extLst>
            </c:dLbl>
            <c:dLbl>
              <c:idx val="2"/>
              <c:layout>
                <c:manualLayout>
                  <c:x val="1.2372848390892024E-2"/>
                  <c:y val="-3.9253301243845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14-483A-83E0-CFEE7999B9A7}"/>
                </c:ext>
              </c:extLst>
            </c:dLbl>
            <c:dLbl>
              <c:idx val="3"/>
              <c:layout>
                <c:manualLayout>
                  <c:x val="5.2865806761084107E-2"/>
                  <c:y val="-3.7072562285854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0E3-4979-B962-9139C3B711D3}"/>
                </c:ext>
              </c:extLst>
            </c:dLbl>
            <c:dLbl>
              <c:idx val="4"/>
              <c:layout>
                <c:manualLayout>
                  <c:x val="2.9244914378471976E-2"/>
                  <c:y val="-3.92533012438454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10.086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F0E3-4979-B962-9139C3B711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'tabela dinamica 12m'!$A$4:$A$9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'tabela dinamica 12m'!$C$4:$C$9</c:f>
              <c:numCache>
                <c:formatCode>General</c:formatCode>
                <c:ptCount val="5"/>
                <c:pt idx="0">
                  <c:v>158</c:v>
                </c:pt>
                <c:pt idx="1">
                  <c:v>9132</c:v>
                </c:pt>
                <c:pt idx="2">
                  <c:v>4498</c:v>
                </c:pt>
                <c:pt idx="3">
                  <c:v>5398</c:v>
                </c:pt>
                <c:pt idx="4">
                  <c:v>10086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E3-4979-B962-9139C3B711D3}"/>
            </c:ext>
          </c:extLst>
        </c:ser>
        <c:ser>
          <c:idx val="2"/>
          <c:order val="2"/>
          <c:tx>
            <c:strRef>
              <c:f>'tabela dinamica 12m'!$D$3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5.6240219958600115E-3"/>
                  <c:y val="-8.72295583196565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014-483A-83E0-CFEE7999B9A7}"/>
                </c:ext>
              </c:extLst>
            </c:dLbl>
            <c:dLbl>
              <c:idx val="1"/>
              <c:layout>
                <c:manualLayout>
                  <c:x val="2.9244914378472101E-2"/>
                  <c:y val="-1.74459116639314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0E3-4979-B962-9139C3B711D3}"/>
                </c:ext>
              </c:extLst>
            </c:dLbl>
            <c:dLbl>
              <c:idx val="2"/>
              <c:layout>
                <c:manualLayout>
                  <c:x val="1.462245718923603E-2"/>
                  <c:y val="-2.18073895799140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014-483A-83E0-CFEE7999B9A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8DB2458-5774-4D9E-9F43-597E8B7EB0FB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F0E3-4979-B962-9139C3B711D3}"/>
                </c:ext>
              </c:extLst>
            </c:dLbl>
            <c:dLbl>
              <c:idx val="4"/>
              <c:layout>
                <c:manualLayout>
                  <c:x val="1.3497652790063945E-2"/>
                  <c:y val="-1.30844337479484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0E3-4979-B962-9139C3B711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'tabela dinamica 12m'!$A$4:$A$9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'tabela dinamica 12m'!$D$4:$D$9</c:f>
              <c:numCache>
                <c:formatCode>General</c:formatCode>
                <c:ptCount val="5"/>
                <c:pt idx="0">
                  <c:v>43</c:v>
                </c:pt>
                <c:pt idx="1">
                  <c:v>1002</c:v>
                </c:pt>
                <c:pt idx="2">
                  <c:v>402</c:v>
                </c:pt>
                <c:pt idx="3">
                  <c:v>-76</c:v>
                </c:pt>
                <c:pt idx="4">
                  <c:v>1967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E3-4979-B962-9139C3B711D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3075856"/>
        <c:axId val="323077776"/>
      </c:barChart>
      <c:catAx>
        <c:axId val="32307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323077776"/>
        <c:crosses val="autoZero"/>
        <c:auto val="1"/>
        <c:lblAlgn val="ctr"/>
        <c:lblOffset val="100"/>
        <c:noMultiLvlLbl val="0"/>
      </c:catAx>
      <c:valAx>
        <c:axId val="323077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323075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chemeClr val="tx1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2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 do emprego formal celetista, admissões, desligamentos e saldo, Pelotas, acumulado</a:t>
            </a:r>
            <a:r>
              <a:rPr lang="pt-BR" sz="2200" b="1" baseline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ano de 2022</a:t>
            </a:r>
            <a:endParaRPr lang="pt-BR" sz="2200" b="1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8289736961052529E-2"/>
          <c:y val="0.18087050920349521"/>
          <c:w val="0.7601284296076094"/>
          <c:h val="0.79563149149051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'Acumulado do ano'!$B$11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'Acumulado do ano'!$B$12</c:f>
              <c:numCache>
                <c:formatCode>#,##0</c:formatCode>
                <c:ptCount val="1"/>
                <c:pt idx="0">
                  <c:v>14935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90-4AA1-85DD-DE7B3A71F0C2}"/>
            </c:ext>
          </c:extLst>
        </c:ser>
        <c:ser>
          <c:idx val="1"/>
          <c:order val="1"/>
          <c:tx>
            <c:strRef>
              <c:f>'Acumulado do ano'!$C$11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'Acumulado do ano'!$C$12</c:f>
              <c:numCache>
                <c:formatCode>#,##0</c:formatCode>
                <c:ptCount val="1"/>
                <c:pt idx="0">
                  <c:v>13706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90-4AA1-85DD-DE7B3A71F0C2}"/>
            </c:ext>
          </c:extLst>
        </c:ser>
        <c:ser>
          <c:idx val="2"/>
          <c:order val="2"/>
          <c:tx>
            <c:strRef>
              <c:f>'Acumulado do ano'!$D$11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'Acumulado do ano'!$D$12</c:f>
              <c:numCache>
                <c:formatCode>#,##0</c:formatCode>
                <c:ptCount val="1"/>
                <c:pt idx="0">
                  <c:v>1229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90-4AA1-85DD-DE7B3A71F0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01476800"/>
        <c:axId val="1"/>
      </c:barChart>
      <c:catAx>
        <c:axId val="1501476800"/>
        <c:scaling>
          <c:orientation val="minMax"/>
        </c:scaling>
        <c:delete val="1"/>
        <c:axPos val="b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0147680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8077824"/>
        <c:axId val="132649728"/>
      </c:lineChart>
      <c:catAx>
        <c:axId val="4807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649728"/>
        <c:crosses val="autoZero"/>
        <c:auto val="1"/>
        <c:lblAlgn val="ctr"/>
        <c:lblOffset val="100"/>
        <c:noMultiLvlLbl val="0"/>
      </c:catAx>
      <c:valAx>
        <c:axId val="132649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077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2661248"/>
        <c:axId val="132662784"/>
      </c:barChart>
      <c:catAx>
        <c:axId val="132661248"/>
        <c:scaling>
          <c:orientation val="minMax"/>
        </c:scaling>
        <c:delete val="1"/>
        <c:axPos val="b"/>
        <c:majorTickMark val="none"/>
        <c:minorTickMark val="none"/>
        <c:tickLblPos val="nextTo"/>
        <c:crossAx val="132662784"/>
        <c:crosses val="autoZero"/>
        <c:auto val="1"/>
        <c:lblAlgn val="ctr"/>
        <c:lblOffset val="100"/>
        <c:noMultiLvlLbl val="0"/>
      </c:catAx>
      <c:valAx>
        <c:axId val="13266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661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2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pt-BR" sz="2200" b="1" baseline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emprego formal celetista, admissões, desligamentos e saldo, Pelotas, período de doze meses</a:t>
            </a:r>
            <a:endParaRPr lang="pt-BR" sz="2200" b="1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8452218261055398E-2"/>
          <c:y val="0.18653303111178704"/>
          <c:w val="0.74094573537323194"/>
          <c:h val="0.788647042164738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'12M'!$B$18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'12M'!$B$19</c:f>
              <c:numCache>
                <c:formatCode>#,##0</c:formatCode>
                <c:ptCount val="1"/>
                <c:pt idx="0">
                  <c:v>32610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8C-48E9-A3FD-0BA99B7ABD65}"/>
            </c:ext>
          </c:extLst>
        </c:ser>
        <c:ser>
          <c:idx val="1"/>
          <c:order val="1"/>
          <c:tx>
            <c:strRef>
              <c:f>'12M'!$C$18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'12M'!$C$19</c:f>
              <c:numCache>
                <c:formatCode>#,##0</c:formatCode>
                <c:ptCount val="1"/>
                <c:pt idx="0">
                  <c:v>29272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8C-48E9-A3FD-0BA99B7ABD65}"/>
            </c:ext>
          </c:extLst>
        </c:ser>
        <c:ser>
          <c:idx val="2"/>
          <c:order val="2"/>
          <c:tx>
            <c:strRef>
              <c:f>'12M'!$D$18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'12M'!$D$19</c:f>
              <c:numCache>
                <c:formatCode>#,##0</c:formatCode>
                <c:ptCount val="1"/>
                <c:pt idx="0">
                  <c:v>3338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8C-48E9-A3FD-0BA99B7ABD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01471232"/>
        <c:axId val="1"/>
      </c:barChart>
      <c:catAx>
        <c:axId val="1501471232"/>
        <c:scaling>
          <c:orientation val="minMax"/>
        </c:scaling>
        <c:delete val="1"/>
        <c:axPos val="b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0147123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8077824"/>
        <c:axId val="132649728"/>
      </c:lineChart>
      <c:catAx>
        <c:axId val="4807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649728"/>
        <c:crosses val="autoZero"/>
        <c:auto val="1"/>
        <c:lblAlgn val="ctr"/>
        <c:lblOffset val="100"/>
        <c:noMultiLvlLbl val="0"/>
      </c:catAx>
      <c:valAx>
        <c:axId val="132649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077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2661248"/>
        <c:axId val="132662784"/>
      </c:barChart>
      <c:catAx>
        <c:axId val="132661248"/>
        <c:scaling>
          <c:orientation val="minMax"/>
        </c:scaling>
        <c:delete val="1"/>
        <c:axPos val="b"/>
        <c:majorTickMark val="none"/>
        <c:minorTickMark val="none"/>
        <c:tickLblPos val="nextTo"/>
        <c:crossAx val="132662784"/>
        <c:crosses val="autoZero"/>
        <c:auto val="1"/>
        <c:lblAlgn val="ctr"/>
        <c:lblOffset val="100"/>
        <c:noMultiLvlLbl val="0"/>
      </c:catAx>
      <c:valAx>
        <c:axId val="13266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661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2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Evolução mensal dos saldos do emprego formal</a:t>
            </a:r>
            <a:r>
              <a:rPr lang="pt-BR" sz="2200" b="1" baseline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celetista, Pelotas, junho de 2021 a junho de 2022</a:t>
            </a:r>
            <a:endParaRPr lang="pt-BR" sz="2200" b="1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3420806632555993E-2"/>
          <c:y val="0.17750760321234166"/>
          <c:w val="0.94378242302678517"/>
          <c:h val="0.652710595390422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'12M'!$P$1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702-4C80-B82C-1DF0BF3B89B7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35C8-4B27-A16D-C6658FA7BEEB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5C8-4B27-A16D-C6658FA7BEEB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5C8-4B27-A16D-C6658FA7BEEB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702-4C80-B82C-1DF0BF3B89B7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5C8-4B27-A16D-C6658FA7BEEB}"/>
              </c:ext>
            </c:extLst>
          </c:dPt>
          <c:dLbls>
            <c:dLbl>
              <c:idx val="6"/>
              <c:tx>
                <c:rich>
                  <a:bodyPr/>
                  <a:lstStyle/>
                  <a:p>
                    <a:fld id="{61B7AD48-A18D-49BD-AA76-2832CEE1CE07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702-4C80-B82C-1DF0BF3B89B7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55C7E927-F2D3-4953-BFF2-D82B8D332932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702-4C80-B82C-1DF0BF3B89B7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04FE1D72-D61A-4ED7-88EE-34D15BE25CCD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702-4C80-B82C-1DF0BF3B89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'12M'!$O$2:$O$14</c:f>
              <c:numCache>
                <c:formatCode>mmm\-yy</c:formatCode>
                <c:ptCount val="13"/>
                <c:pt idx="0">
                  <c:v>44348</c:v>
                </c:pt>
                <c:pt idx="1">
                  <c:v>44378</c:v>
                </c:pt>
                <c:pt idx="2">
                  <c:v>44409</c:v>
                </c:pt>
                <c:pt idx="3">
                  <c:v>44440</c:v>
                </c:pt>
                <c:pt idx="4">
                  <c:v>44470</c:v>
                </c:pt>
                <c:pt idx="5">
                  <c:v>44501</c:v>
                </c:pt>
                <c:pt idx="6">
                  <c:v>44531</c:v>
                </c:pt>
                <c:pt idx="7">
                  <c:v>44562</c:v>
                </c:pt>
                <c:pt idx="8">
                  <c:v>44593</c:v>
                </c:pt>
                <c:pt idx="9">
                  <c:v>44621</c:v>
                </c:pt>
                <c:pt idx="10">
                  <c:v>44652</c:v>
                </c:pt>
                <c:pt idx="11">
                  <c:v>44682</c:v>
                </c:pt>
                <c:pt idx="12">
                  <c:v>44713</c:v>
                </c:pt>
              </c:numCache>
            </c:numRef>
          </c:cat>
          <c:val>
            <c:numRef>
              <c:f>'12M'!$P$2:$P$14</c:f>
              <c:numCache>
                <c:formatCode>General</c:formatCode>
                <c:ptCount val="13"/>
                <c:pt idx="0">
                  <c:v>381</c:v>
                </c:pt>
                <c:pt idx="1">
                  <c:v>215</c:v>
                </c:pt>
                <c:pt idx="2">
                  <c:v>341</c:v>
                </c:pt>
                <c:pt idx="3">
                  <c:v>226</c:v>
                </c:pt>
                <c:pt idx="4">
                  <c:v>434</c:v>
                </c:pt>
                <c:pt idx="5" formatCode="#,##0">
                  <c:v>1875</c:v>
                </c:pt>
                <c:pt idx="6" formatCode="#,##0">
                  <c:v>-1363</c:v>
                </c:pt>
                <c:pt idx="7">
                  <c:v>-140</c:v>
                </c:pt>
                <c:pt idx="8">
                  <c:v>414</c:v>
                </c:pt>
                <c:pt idx="9">
                  <c:v>523</c:v>
                </c:pt>
                <c:pt idx="10">
                  <c:v>195</c:v>
                </c:pt>
                <c:pt idx="11">
                  <c:v>-72</c:v>
                </c:pt>
                <c:pt idx="12">
                  <c:v>309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02-4C80-B82C-1DF0BF3B89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01477728"/>
        <c:axId val="1"/>
      </c:barChart>
      <c:dateAx>
        <c:axId val="1501477728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"/>
        <c:crosses val="autoZero"/>
        <c:auto val="1"/>
        <c:lblOffset val="100"/>
        <c:baseTimeUnit val="months"/>
      </c:date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014777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8777344"/>
        <c:axId val="138778880"/>
      </c:lineChart>
      <c:catAx>
        <c:axId val="13877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778880"/>
        <c:crosses val="autoZero"/>
        <c:auto val="1"/>
        <c:lblAlgn val="ctr"/>
        <c:lblOffset val="100"/>
        <c:noMultiLvlLbl val="0"/>
      </c:catAx>
      <c:valAx>
        <c:axId val="138778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777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0.14742</cdr:x>
      <cdr:y>0.5</cdr:y>
    </cdr:from>
    <cdr:to>
      <cdr:x>0.15598</cdr:x>
      <cdr:y>0.6107</cdr:y>
    </cdr:to>
    <cdr:cxnSp macro="">
      <cdr:nvCxnSpPr>
        <cdr:cNvPr id="3" name="Conector reto 2">
          <a:extLst xmlns:a="http://schemas.openxmlformats.org/drawingml/2006/main">
            <a:ext uri="{FF2B5EF4-FFF2-40B4-BE49-F238E27FC236}">
              <a16:creationId xmlns:a16="http://schemas.microsoft.com/office/drawing/2014/main" id="{D34C4A33-7F4B-6CF1-97D1-0A09969FFF16}"/>
            </a:ext>
          </a:extLst>
        </cdr:cNvPr>
        <cdr:cNvCxnSpPr/>
      </cdr:nvCxnSpPr>
      <cdr:spPr>
        <a:xfrm xmlns:a="http://schemas.openxmlformats.org/drawingml/2006/main">
          <a:off x="1597324" y="2838063"/>
          <a:ext cx="92741" cy="6283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0.29636</cdr:x>
      <cdr:y>0.43088</cdr:y>
    </cdr:from>
    <cdr:to>
      <cdr:x>0.29636</cdr:x>
      <cdr:y>0.55095</cdr:y>
    </cdr:to>
    <cdr:cxnSp macro="">
      <cdr:nvCxnSpPr>
        <cdr:cNvPr id="6" name="Conector reto 5">
          <a:extLst xmlns:a="http://schemas.openxmlformats.org/drawingml/2006/main">
            <a:ext uri="{FF2B5EF4-FFF2-40B4-BE49-F238E27FC236}">
              <a16:creationId xmlns:a16="http://schemas.microsoft.com/office/drawing/2014/main" id="{99BD29A1-C488-4C80-736D-EDE92AFA86E8}"/>
            </a:ext>
          </a:extLst>
        </cdr:cNvPr>
        <cdr:cNvCxnSpPr/>
      </cdr:nvCxnSpPr>
      <cdr:spPr>
        <a:xfrm xmlns:a="http://schemas.openxmlformats.org/drawingml/2006/main">
          <a:off x="3211187" y="2445729"/>
          <a:ext cx="0" cy="68153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0.58713</cdr:x>
      <cdr:y>0.29283</cdr:y>
    </cdr:from>
    <cdr:to>
      <cdr:x>0.58713</cdr:x>
      <cdr:y>0.42281</cdr:y>
    </cdr:to>
    <cdr:cxnSp macro="">
      <cdr:nvCxnSpPr>
        <cdr:cNvPr id="7" name="Conector reto 6">
          <a:extLst xmlns:a="http://schemas.openxmlformats.org/drawingml/2006/main">
            <a:ext uri="{FF2B5EF4-FFF2-40B4-BE49-F238E27FC236}">
              <a16:creationId xmlns:a16="http://schemas.microsoft.com/office/drawing/2014/main" id="{99BD29A1-C488-4C80-736D-EDE92AFA86E8}"/>
            </a:ext>
          </a:extLst>
        </cdr:cNvPr>
        <cdr:cNvCxnSpPr/>
      </cdr:nvCxnSpPr>
      <cdr:spPr>
        <a:xfrm xmlns:a="http://schemas.openxmlformats.org/drawingml/2006/main">
          <a:off x="6361804" y="1662142"/>
          <a:ext cx="0" cy="73775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0.73411</cdr:x>
      <cdr:y>0.23425</cdr:y>
    </cdr:from>
    <cdr:to>
      <cdr:x>0.73411</cdr:x>
      <cdr:y>0.33763</cdr:y>
    </cdr:to>
    <cdr:cxnSp macro="">
      <cdr:nvCxnSpPr>
        <cdr:cNvPr id="8" name="Conector reto 7">
          <a:extLst xmlns:a="http://schemas.openxmlformats.org/drawingml/2006/main">
            <a:ext uri="{FF2B5EF4-FFF2-40B4-BE49-F238E27FC236}">
              <a16:creationId xmlns:a16="http://schemas.microsoft.com/office/drawing/2014/main" id="{25B3F2D5-95FF-2C5E-85BA-40DE2ED1BCB1}"/>
            </a:ext>
          </a:extLst>
        </cdr:cNvPr>
        <cdr:cNvCxnSpPr/>
      </cdr:nvCxnSpPr>
      <cdr:spPr>
        <a:xfrm xmlns:a="http://schemas.openxmlformats.org/drawingml/2006/main">
          <a:off x="7954373" y="1329633"/>
          <a:ext cx="0" cy="58679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0.87808</cdr:x>
      <cdr:y>0.20374</cdr:y>
    </cdr:from>
    <cdr:to>
      <cdr:x>0.87808</cdr:x>
      <cdr:y>0.31846</cdr:y>
    </cdr:to>
    <cdr:cxnSp macro="">
      <cdr:nvCxnSpPr>
        <cdr:cNvPr id="9" name="Conector reto 8">
          <a:extLst xmlns:a="http://schemas.openxmlformats.org/drawingml/2006/main">
            <a:ext uri="{FF2B5EF4-FFF2-40B4-BE49-F238E27FC236}">
              <a16:creationId xmlns:a16="http://schemas.microsoft.com/office/drawing/2014/main" id="{9723841C-F8AA-6F35-62F4-A25786872504}"/>
            </a:ext>
          </a:extLst>
        </cdr:cNvPr>
        <cdr:cNvCxnSpPr/>
      </cdr:nvCxnSpPr>
      <cdr:spPr>
        <a:xfrm xmlns:a="http://schemas.openxmlformats.org/drawingml/2006/main">
          <a:off x="9514372" y="1156454"/>
          <a:ext cx="0" cy="65116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0.44585</cdr:x>
      <cdr:y>0.25256</cdr:y>
    </cdr:from>
    <cdr:to>
      <cdr:x>0.44585</cdr:x>
      <cdr:y>0.30888</cdr:y>
    </cdr:to>
    <cdr:cxnSp macro="">
      <cdr:nvCxnSpPr>
        <cdr:cNvPr id="5" name="Conector reto 4">
          <a:extLst xmlns:a="http://schemas.openxmlformats.org/drawingml/2006/main">
            <a:ext uri="{FF2B5EF4-FFF2-40B4-BE49-F238E27FC236}">
              <a16:creationId xmlns:a16="http://schemas.microsoft.com/office/drawing/2014/main" id="{AADADE1F-DE71-0439-2AE5-CF090D1B2227}"/>
            </a:ext>
          </a:extLst>
        </cdr:cNvPr>
        <cdr:cNvCxnSpPr/>
      </cdr:nvCxnSpPr>
      <cdr:spPr>
        <a:xfrm xmlns:a="http://schemas.openxmlformats.org/drawingml/2006/main">
          <a:off x="4831014" y="1433543"/>
          <a:ext cx="0" cy="31972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1A0A-B3C8-445F-809B-C96D15FD34E6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C383-D2FC-481C-8103-8E2AD79FE0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34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1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>
            <a:extLst>
              <a:ext uri="{FF2B5EF4-FFF2-40B4-BE49-F238E27FC236}">
                <a16:creationId xmlns:a16="http://schemas.microsoft.com/office/drawing/2014/main" id="{C235B846-57A9-F87D-C701-E41FEBFEE0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ço Reservado para Anotações 2">
            <a:extLst>
              <a:ext uri="{FF2B5EF4-FFF2-40B4-BE49-F238E27FC236}">
                <a16:creationId xmlns:a16="http://schemas.microsoft.com/office/drawing/2014/main" id="{78995945-E9C1-D4FA-D846-6C84A4721C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8676" name="Espaço Reservado para Número de Slide 3">
            <a:extLst>
              <a:ext uri="{FF2B5EF4-FFF2-40B4-BE49-F238E27FC236}">
                <a16:creationId xmlns:a16="http://schemas.microsoft.com/office/drawing/2014/main" id="{E9FA8472-E978-501D-E421-D62F0057A8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587215-9028-4C7B-B41C-1714B3E821FC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37141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>
            <a:extLst>
              <a:ext uri="{FF2B5EF4-FFF2-40B4-BE49-F238E27FC236}">
                <a16:creationId xmlns:a16="http://schemas.microsoft.com/office/drawing/2014/main" id="{4D77A28E-3351-8654-DE2F-629A1CD738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ço Reservado para Anotações 2">
            <a:extLst>
              <a:ext uri="{FF2B5EF4-FFF2-40B4-BE49-F238E27FC236}">
                <a16:creationId xmlns:a16="http://schemas.microsoft.com/office/drawing/2014/main" id="{779D3C4D-B9BC-AAD1-70EA-91C78086FF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2772" name="Espaço Reservado para Número de Slide 3">
            <a:extLst>
              <a:ext uri="{FF2B5EF4-FFF2-40B4-BE49-F238E27FC236}">
                <a16:creationId xmlns:a16="http://schemas.microsoft.com/office/drawing/2014/main" id="{AC0AC5FA-AFF6-2E95-FCB8-77453CC769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B5AE1E-2AA1-4BDD-B3B2-DE617590BE14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06991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71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64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>
            <a:extLst>
              <a:ext uri="{FF2B5EF4-FFF2-40B4-BE49-F238E27FC236}">
                <a16:creationId xmlns:a16="http://schemas.microsoft.com/office/drawing/2014/main" id="{35487DEE-A6BE-933F-99B7-3A7958B24F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ço Reservado para Anotações 2">
            <a:extLst>
              <a:ext uri="{FF2B5EF4-FFF2-40B4-BE49-F238E27FC236}">
                <a16:creationId xmlns:a16="http://schemas.microsoft.com/office/drawing/2014/main" id="{8653BC22-F3DF-45B2-007F-B42B7C3C90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5364" name="Espaço Reservado para Número de Slide 3">
            <a:extLst>
              <a:ext uri="{FF2B5EF4-FFF2-40B4-BE49-F238E27FC236}">
                <a16:creationId xmlns:a16="http://schemas.microsoft.com/office/drawing/2014/main" id="{72448190-05FA-9282-FF41-E52C70F0CD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F058B4A-26BC-4A38-8C2A-7FADFDB12B32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>
            <a:extLst>
              <a:ext uri="{FF2B5EF4-FFF2-40B4-BE49-F238E27FC236}">
                <a16:creationId xmlns:a16="http://schemas.microsoft.com/office/drawing/2014/main" id="{8668339C-FDAB-F4F4-AF99-4D6E4BEA90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>
            <a:extLst>
              <a:ext uri="{FF2B5EF4-FFF2-40B4-BE49-F238E27FC236}">
                <a16:creationId xmlns:a16="http://schemas.microsoft.com/office/drawing/2014/main" id="{8BF37F49-F0D2-D0E2-8C44-00FB565B18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8436" name="Espaço Reservado para Número de Slide 3">
            <a:extLst>
              <a:ext uri="{FF2B5EF4-FFF2-40B4-BE49-F238E27FC236}">
                <a16:creationId xmlns:a16="http://schemas.microsoft.com/office/drawing/2014/main" id="{6A03004C-8D6A-15BF-D526-A90599A810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5B830B7-8681-4D62-B47F-F40185353B66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>
            <a:extLst>
              <a:ext uri="{FF2B5EF4-FFF2-40B4-BE49-F238E27FC236}">
                <a16:creationId xmlns:a16="http://schemas.microsoft.com/office/drawing/2014/main" id="{8668339C-FDAB-F4F4-AF99-4D6E4BEA90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>
            <a:extLst>
              <a:ext uri="{FF2B5EF4-FFF2-40B4-BE49-F238E27FC236}">
                <a16:creationId xmlns:a16="http://schemas.microsoft.com/office/drawing/2014/main" id="{8BF37F49-F0D2-D0E2-8C44-00FB565B18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8436" name="Espaço Reservado para Número de Slide 3">
            <a:extLst>
              <a:ext uri="{FF2B5EF4-FFF2-40B4-BE49-F238E27FC236}">
                <a16:creationId xmlns:a16="http://schemas.microsoft.com/office/drawing/2014/main" id="{6A03004C-8D6A-15BF-D526-A90599A810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5B830B7-8681-4D62-B47F-F40185353B66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880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>
            <a:extLst>
              <a:ext uri="{FF2B5EF4-FFF2-40B4-BE49-F238E27FC236}">
                <a16:creationId xmlns:a16="http://schemas.microsoft.com/office/drawing/2014/main" id="{5456F1DC-BEC9-2A19-4EA4-E30AE350F2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Espaço Reservado para Anotações 2">
            <a:extLst>
              <a:ext uri="{FF2B5EF4-FFF2-40B4-BE49-F238E27FC236}">
                <a16:creationId xmlns:a16="http://schemas.microsoft.com/office/drawing/2014/main" id="{451EEC68-AE3D-C0A7-4581-7440796C0F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2532" name="Espaço Reservado para Número de Slide 3">
            <a:extLst>
              <a:ext uri="{FF2B5EF4-FFF2-40B4-BE49-F238E27FC236}">
                <a16:creationId xmlns:a16="http://schemas.microsoft.com/office/drawing/2014/main" id="{7E946606-1ADE-B56D-434F-DA2AACDDC4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4AEF9F4-DE08-4228-BE39-2D828DAF298B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233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3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766B90-8CB3-40BB-98A7-8FA071C04B7D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9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62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28/07/2023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766B90-8CB3-40BB-98A7-8FA071C04B7D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2.xml"/><Relationship Id="rId4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3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4.xml"/><Relationship Id="rId4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4EA4A6-52FD-462D-9FED-061BEF1F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7200" dirty="0"/>
              <a:t>Boletim Informativo nº 06</a:t>
            </a:r>
            <a:br>
              <a:rPr lang="pt-BR" sz="5400" dirty="0"/>
            </a:br>
            <a:r>
              <a:rPr lang="pt-BR" sz="5400" dirty="0"/>
              <a:t>junho DE 2022</a:t>
            </a:r>
            <a:br>
              <a:rPr lang="pt-BR" sz="3600" dirty="0"/>
            </a:br>
            <a:r>
              <a:rPr lang="pt-BR" sz="4800" dirty="0"/>
              <a:t>A conjuntura do emprego em pelotas-RS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53A23C-BCC6-4FDE-A599-C402C7C2C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4468031"/>
            <a:ext cx="10218198" cy="210144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600" b="1" dirty="0"/>
              <a:t>Observatório Social do Trabalho</a:t>
            </a:r>
          </a:p>
          <a:p>
            <a:pPr algn="ctr"/>
            <a:r>
              <a:rPr lang="pt-BR" sz="2600" b="1" dirty="0"/>
              <a:t>Instituto de Filosofia, Sociologia e Política (IFISP)</a:t>
            </a:r>
          </a:p>
          <a:p>
            <a:pPr algn="ctr"/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endParaRPr lang="pt-BR" dirty="0"/>
          </a:p>
          <a:p>
            <a:pPr algn="ctr"/>
            <a:r>
              <a:rPr lang="pt-BR" dirty="0"/>
              <a:t>Pelotas, julho de 2023.</a:t>
            </a:r>
          </a:p>
        </p:txBody>
      </p:sp>
    </p:spTree>
    <p:extLst>
      <p:ext uri="{BB962C8B-B14F-4D97-AF65-F5344CB8AC3E}">
        <p14:creationId xmlns:p14="http://schemas.microsoft.com/office/powerpoint/2010/main" val="982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195943"/>
            <a:ext cx="11877870" cy="1175657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conjuntura setorial do emprego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602557"/>
            <a:ext cx="11877870" cy="525544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700" dirty="0"/>
              <a:t>	</a:t>
            </a:r>
            <a:r>
              <a:rPr lang="pt-BR" sz="3200" dirty="0"/>
              <a:t>O desempenho positivo do emprego formal no mercado de trabalho de Pelotas, no mês de junho (+309</a:t>
            </a:r>
            <a:r>
              <a:rPr lang="pt-BR" sz="3200" dirty="0">
                <a:solidFill>
                  <a:srgbClr val="FF0000"/>
                </a:solidFill>
              </a:rPr>
              <a:t> </a:t>
            </a:r>
            <a:r>
              <a:rPr lang="pt-BR" sz="3200" dirty="0"/>
              <a:t>vínculos), foi puxado principalmente pelo setor de serviços (+109 vínculos), seguido pelo setor de pela construção (+91 vínculos) e pelo setor da indústria (+64 vínculos). O setor do comércio (+32 vínculos) e a agropecuária (+13 vínculos) também apresentaram saldo positivo.</a:t>
            </a:r>
            <a:endParaRPr lang="pt-BR" sz="34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1864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51554165-1BF7-AEEB-A3ED-C80CB3620C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9501825"/>
              </p:ext>
            </p:extLst>
          </p:nvPr>
        </p:nvGraphicFramePr>
        <p:xfrm>
          <a:off x="555811" y="494852"/>
          <a:ext cx="11080376" cy="5825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6733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248C56-C494-BE17-6B63-2B71B988D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2900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822627-7288-632F-FBE6-5412DD3D6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08923"/>
            <a:ext cx="11849876" cy="5281126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2800" dirty="0"/>
              <a:t>	</a:t>
            </a:r>
            <a:r>
              <a:rPr lang="pt-BR" sz="3200" dirty="0"/>
              <a:t>O desempenho positivo</a:t>
            </a:r>
            <a:r>
              <a:rPr lang="pt-BR" sz="3200" dirty="0">
                <a:solidFill>
                  <a:srgbClr val="FF0000"/>
                </a:solidFill>
              </a:rPr>
              <a:t> </a:t>
            </a:r>
            <a:r>
              <a:rPr lang="pt-BR" sz="3200" dirty="0"/>
              <a:t>do emprego formal no mercado de trabalho de Pelotas no acumulado do ano (+1.229 vínculos) foi puxado principalmente pelo setor de serviços (+1.011 vínculos), seguido pela construção (+290 vínculos) e pelo comércio (+26 vínculos). O setor da agropecuária (+17 vínculos) também apresentou saldo positivo. Já o setor da indústria (</a:t>
            </a:r>
            <a:r>
              <a:rPr lang="pt-BR" sz="3200" dirty="0">
                <a:solidFill>
                  <a:srgbClr val="FF0000"/>
                </a:solidFill>
              </a:rPr>
              <a:t>-115 </a:t>
            </a:r>
            <a:r>
              <a:rPr lang="pt-BR" sz="3200" dirty="0"/>
              <a:t>vínculos ) apresentou saldo negativo.</a:t>
            </a:r>
            <a:endParaRPr lang="pt-BR" sz="2800" dirty="0">
              <a:highlight>
                <a:srgbClr val="3FADFF"/>
              </a:highligh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5BF8AD38-433A-7E67-58A8-A7DFB25650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2390858"/>
              </p:ext>
            </p:extLst>
          </p:nvPr>
        </p:nvGraphicFramePr>
        <p:xfrm>
          <a:off x="417443" y="467139"/>
          <a:ext cx="11380305" cy="5853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3884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79E3E9-696B-4B61-AC93-D9A08CCA1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1967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400" dirty="0"/>
              <a:t>A conjuntura setorial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12D9FC-56B4-A800-0369-3CE5361CD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27584"/>
            <a:ext cx="11849875" cy="5169160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3200" dirty="0"/>
              <a:t>	</a:t>
            </a:r>
            <a:r>
              <a:rPr lang="pt-BR" sz="3100" dirty="0"/>
              <a:t>O desempenho positivo do emprego formal no mercado de trabalho de Pelotas no período de doze meses (+3.338 vínculos) foi puxado principalmente pelo setor de serviços (+1.967 vínculos), seguido pelo comércio (+1.002 vínculos) e pelo setor da construção civil (+402 vínculos). A agropecuária (+43 vínculos) também registrou saldo positivo. O setor da indústria (</a:t>
            </a:r>
            <a:r>
              <a:rPr lang="pt-BR" sz="3100" dirty="0">
                <a:solidFill>
                  <a:srgbClr val="FF0000"/>
                </a:solidFill>
              </a:rPr>
              <a:t>-76 </a:t>
            </a:r>
            <a:r>
              <a:rPr lang="pt-BR" sz="3100" dirty="0"/>
              <a:t>vínculos) foi o único que apresentou saldo negativo. </a:t>
            </a:r>
            <a:endParaRPr lang="pt-BR" sz="3100" dirty="0">
              <a:highlight>
                <a:srgbClr val="3FADFF"/>
              </a:highligh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56DB0BE1-35E5-67ED-C249-8761B6CC24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8977092"/>
              </p:ext>
            </p:extLst>
          </p:nvPr>
        </p:nvGraphicFramePr>
        <p:xfrm>
          <a:off x="477078" y="496957"/>
          <a:ext cx="11290852" cy="5823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6893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r>
              <a:rPr lang="pt-BR" dirty="0"/>
              <a:t>Nota metodológica: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4401CD-0F63-4132-8341-EE548B36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772239"/>
            <a:ext cx="11416683" cy="46168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</a:p>
          <a:p>
            <a:pPr marL="0" indent="0" algn="just">
              <a:buNone/>
            </a:pPr>
            <a:r>
              <a:rPr lang="pt-BR" altLang="pt-BR" sz="2400" dirty="0"/>
              <a:t>Dados atualizados em: 19/05/2023.</a:t>
            </a:r>
          </a:p>
          <a:p>
            <a:pPr marL="0" indent="0" algn="just">
              <a:buNone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153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C8C361-A35E-423C-899A-D133D05C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2F7130-4294-4163-9768-3D5854B9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40529"/>
            <a:ext cx="11656381" cy="528221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sz="3500" b="1" dirty="0"/>
              <a:t>OBSERVATÓRIO SOCIAL DO TRABALHO (IFISP/UFPEL)</a:t>
            </a:r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r>
              <a:rPr lang="pt-BR" sz="2800" dirty="0"/>
              <a:t>Fundador:</a:t>
            </a:r>
          </a:p>
          <a:p>
            <a:pPr marL="0" indent="0">
              <a:buNone/>
            </a:pPr>
            <a:r>
              <a:rPr lang="pt-BR" sz="2800" b="1" dirty="0"/>
              <a:t>Prof. Francisco E. Beckenkamp Vargas</a:t>
            </a:r>
          </a:p>
          <a:p>
            <a:pPr marL="0" indent="0">
              <a:buNone/>
            </a:pPr>
            <a:endParaRPr lang="pt-BR" sz="2800" b="1" dirty="0"/>
          </a:p>
          <a:p>
            <a:pPr marL="0" indent="0" eaLnBrk="1" hangingPunct="1">
              <a:spcBef>
                <a:spcPts val="1213"/>
              </a:spcBef>
              <a:spcAft>
                <a:spcPts val="13"/>
              </a:spcAft>
              <a:buFont typeface="Wingdings" panose="05000000000000000000" pitchFamily="2" charset="2"/>
              <a:buNone/>
              <a:defRPr/>
            </a:pPr>
            <a:r>
              <a:rPr lang="pt-BR" altLang="pt-BR" sz="2800" dirty="0">
                <a:solidFill>
                  <a:srgbClr val="000000"/>
                </a:solidFill>
                <a:ea typeface="Microsoft YaHei" panose="020B0503020204020204" pitchFamily="34" charset="-122"/>
              </a:rPr>
              <a:t>Coordenador:</a:t>
            </a:r>
          </a:p>
          <a:p>
            <a:pPr marL="0" indent="0" eaLnBrk="1" hangingPunct="1">
              <a:spcBef>
                <a:spcPts val="1213"/>
              </a:spcBef>
              <a:spcAft>
                <a:spcPts val="13"/>
              </a:spcAft>
              <a:buFont typeface="Wingdings" panose="05000000000000000000" pitchFamily="2" charset="2"/>
              <a:buNone/>
              <a:defRPr/>
            </a:pPr>
            <a:r>
              <a:rPr lang="pt-BR" altLang="pt-BR" sz="2800" b="1" dirty="0">
                <a:solidFill>
                  <a:srgbClr val="000000"/>
                </a:solidFill>
                <a:ea typeface="Microsoft YaHei" panose="020B0503020204020204" pitchFamily="34" charset="-122"/>
              </a:rPr>
              <a:t>Prof. Attila Magno e Silva Barbosa</a:t>
            </a:r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r>
              <a:rPr lang="pt-BR" sz="2800" dirty="0"/>
              <a:t>Coordenadora adjunta:</a:t>
            </a:r>
          </a:p>
          <a:p>
            <a:pPr marL="0" indent="0">
              <a:buNone/>
            </a:pPr>
            <a:r>
              <a:rPr lang="pt-BR" sz="2800" b="1" dirty="0"/>
              <a:t>Prof.ª Ana Paula F. D’Avila</a:t>
            </a:r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r>
              <a:rPr lang="pt-BR" sz="2800" dirty="0"/>
              <a:t>Bolsista de Iniciação Cientifica:</a:t>
            </a:r>
          </a:p>
          <a:p>
            <a:pPr marL="0" indent="0">
              <a:buNone/>
            </a:pPr>
            <a:r>
              <a:rPr lang="pt-BR" sz="2800" b="1" dirty="0"/>
              <a:t>Emerson </a:t>
            </a:r>
            <a:r>
              <a:rPr lang="pt-BR" sz="2800" b="1" dirty="0" err="1"/>
              <a:t>Goularte</a:t>
            </a:r>
            <a:r>
              <a:rPr lang="pt-BR" sz="2800" b="1" dirty="0"/>
              <a:t> Junior </a:t>
            </a:r>
            <a:endParaRPr lang="pt-BR" sz="2800" dirty="0"/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r>
              <a:rPr lang="pt-BR" sz="2800" dirty="0"/>
              <a:t>Portal na internet: </a:t>
            </a:r>
            <a:r>
              <a:rPr lang="pt-BR" sz="2800" dirty="0">
                <a:hlinkClick r:id="rId3"/>
              </a:rPr>
              <a:t>http://wp.ufpel.edu.br/observatoriosocial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86820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1113316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conjuntura do emprego em junho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376312"/>
            <a:ext cx="11792932" cy="531670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	</a:t>
            </a:r>
            <a:r>
              <a:rPr lang="pt-BR" sz="2800" dirty="0"/>
              <a:t>Segundo o Novo CAGED (Cadastro Geral de Empregados e Desempregados) da Secretaria Especial de Previdência e Trabalho do Ministério da Economia, no mês de junho de 2022 ocorreram, em Pelotas,  2.405 admissões e 2.096 desligamentos, resultando em um saldo de +309 vínculos formais de emprego celetista. Com isso, a taxa de variação do emprego formal foi de +0,50% com o estoque passando de 60.657 vínculos em maio de 2022, para  60.966 vínculos em junho de 2022. </a:t>
            </a:r>
          </a:p>
        </p:txBody>
      </p:sp>
    </p:spTree>
    <p:extLst>
      <p:ext uri="{BB962C8B-B14F-4D97-AF65-F5344CB8AC3E}">
        <p14:creationId xmlns:p14="http://schemas.microsoft.com/office/powerpoint/2010/main" val="15811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333590" y="627929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sp>
        <p:nvSpPr>
          <p:cNvPr id="2" name="AutoShape 1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2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" name="AutoShape 3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/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1F599AA8-F3C9-4680-516E-3274D900C0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7849284"/>
              </p:ext>
            </p:extLst>
          </p:nvPr>
        </p:nvGraphicFramePr>
        <p:xfrm>
          <a:off x="609599" y="457200"/>
          <a:ext cx="10990729" cy="5822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4329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BE363D-0F7C-2065-D063-51B45E127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082351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dirty="0"/>
              <a:t>A conjuntura do emprego no acumulado do ano</a:t>
            </a:r>
          </a:p>
        </p:txBody>
      </p:sp>
      <p:sp>
        <p:nvSpPr>
          <p:cNvPr id="13315" name="Espaço Reservado para Conteúdo 2">
            <a:extLst>
              <a:ext uri="{FF2B5EF4-FFF2-40B4-BE49-F238E27FC236}">
                <a16:creationId xmlns:a16="http://schemas.microsoft.com/office/drawing/2014/main" id="{ECA7EC95-4871-3C38-17E5-D942BAD923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5263" y="1604963"/>
            <a:ext cx="11752262" cy="4906962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pt-BR" altLang="pt-BR" sz="3300" dirty="0"/>
              <a:t>	No acumulado do ano, ocorreram, em Pelotas, 14.935 admissões e 13.706 desligamentos, o que resultou em um saldo de +1.229 vínculos formais de emprego. Nesse período, o estoque passou de 59.456 vínculos, em dezembro de 2021, para 60.966 vínculos, em junho de 2022, o que corresponde a uma taxa de variação de +2,06%.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76C0870-7958-5C89-2C52-539E1319EB4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D6253DC-B805-6C9D-7048-51165073F40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F7FC949-4CF7-F5D0-2929-50C2C956B85F}"/>
              </a:ext>
            </a:extLst>
          </p:cNvPr>
          <p:cNvSpPr txBox="1"/>
          <p:nvPr/>
        </p:nvSpPr>
        <p:spPr>
          <a:xfrm>
            <a:off x="4352925" y="627062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49F593F0-CD9C-2005-553A-FCD03FD87E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3496135"/>
              </p:ext>
            </p:extLst>
          </p:nvPr>
        </p:nvGraphicFramePr>
        <p:xfrm>
          <a:off x="539015" y="325437"/>
          <a:ext cx="10953549" cy="5945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41428D-A299-C352-EF90-E095AD3F3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77281"/>
            <a:ext cx="11752572" cy="103569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dirty="0"/>
              <a:t>A conjuntura do emprego Em Doze meses</a:t>
            </a:r>
          </a:p>
        </p:txBody>
      </p:sp>
      <p:sp>
        <p:nvSpPr>
          <p:cNvPr id="16387" name="Espaço Reservado para Conteúdo 2">
            <a:extLst>
              <a:ext uri="{FF2B5EF4-FFF2-40B4-BE49-F238E27FC236}">
                <a16:creationId xmlns:a16="http://schemas.microsoft.com/office/drawing/2014/main" id="{DEDD277C-C657-66A4-8A79-18128DD131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5263" y="1465263"/>
            <a:ext cx="11752262" cy="5205412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pt-BR" altLang="pt-BR" sz="3600" dirty="0"/>
              <a:t>	</a:t>
            </a:r>
            <a:r>
              <a:rPr lang="pt-BR" altLang="pt-BR" sz="3300" dirty="0"/>
              <a:t>Nos últimos doze meses, ocorreram, em Pelotas, 32.610 admissões e 29.272 desligamentos, o que resultou em um saldo de +3.338 vínculos formais de emprego. Nesse período, o estoque passou de 57.728 vínculos, em junho de 2021, para 60.966 vínculos, em junho de 2022, o que corresponde a uma taxa de variação de  +5,78%.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DBD1E6-925B-6016-0D98-905231AE29C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88684D-17E8-32D1-44CE-B6D8AAECDA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474C43A-6FE2-3448-C893-DD89D2810975}"/>
              </a:ext>
            </a:extLst>
          </p:cNvPr>
          <p:cNvSpPr txBox="1"/>
          <p:nvPr/>
        </p:nvSpPr>
        <p:spPr>
          <a:xfrm>
            <a:off x="4249738" y="6242050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7233214A-FCA5-0FC8-F987-68C1260925A5}"/>
              </a:ext>
            </a:extLst>
          </p:cNvPr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3458CEF4-9372-D3C8-2B80-D9AA45746DE4}"/>
              </a:ext>
            </a:extLst>
          </p:cNvPr>
          <p:cNvGraphicFramePr>
            <a:graphicFrameLocks/>
          </p:cNvGraphicFramePr>
          <p:nvPr/>
        </p:nvGraphicFramePr>
        <p:xfrm>
          <a:off x="637592" y="613508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88D2212F-8992-BDC1-2345-C79AEC0CAE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3538891"/>
              </p:ext>
            </p:extLst>
          </p:nvPr>
        </p:nvGraphicFramePr>
        <p:xfrm>
          <a:off x="637591" y="613507"/>
          <a:ext cx="10916817" cy="5628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DBD1E6-925B-6016-0D98-905231AE29C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88684D-17E8-32D1-44CE-B6D8AAECDA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474C43A-6FE2-3448-C893-DD89D2810975}"/>
              </a:ext>
            </a:extLst>
          </p:cNvPr>
          <p:cNvSpPr txBox="1"/>
          <p:nvPr/>
        </p:nvSpPr>
        <p:spPr>
          <a:xfrm>
            <a:off x="4249738" y="6242050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7233214A-FCA5-0FC8-F987-68C1260925A5}"/>
              </a:ext>
            </a:extLst>
          </p:cNvPr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3458CEF4-9372-D3C8-2B80-D9AA45746DE4}"/>
              </a:ext>
            </a:extLst>
          </p:cNvPr>
          <p:cNvGraphicFramePr>
            <a:graphicFrameLocks/>
          </p:cNvGraphicFramePr>
          <p:nvPr/>
        </p:nvGraphicFramePr>
        <p:xfrm>
          <a:off x="637592" y="613508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A26CD51-8F2A-67B3-BA4E-E6A7B5FF65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8613503"/>
              </p:ext>
            </p:extLst>
          </p:nvPr>
        </p:nvGraphicFramePr>
        <p:xfrm>
          <a:off x="637591" y="613507"/>
          <a:ext cx="10916817" cy="5628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51677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FDFDE01-5439-5BC5-8469-2512180C336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C7877C-50FA-BAA7-B780-99A44087E20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02772D20-3C38-69D3-4C36-E37973F4579C}"/>
              </a:ext>
            </a:extLst>
          </p:cNvPr>
          <p:cNvSpPr txBox="1"/>
          <p:nvPr/>
        </p:nvSpPr>
        <p:spPr>
          <a:xfrm>
            <a:off x="4241800" y="628967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0BB3D7CD-1C81-9477-E1E4-5ACBAFD765A8}"/>
              </a:ext>
            </a:extLst>
          </p:cNvPr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id="{BBACB35A-B473-C65B-6F89-A388A7BE6F94}"/>
              </a:ext>
            </a:extLst>
          </p:cNvPr>
          <p:cNvGraphicFramePr>
            <a:graphicFrameLocks/>
          </p:cNvGraphicFramePr>
          <p:nvPr/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AD5A75CD-E03A-1D0B-928F-DB4DBBAA42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4696278"/>
              </p:ext>
            </p:extLst>
          </p:nvPr>
        </p:nvGraphicFramePr>
        <p:xfrm>
          <a:off x="678285" y="613467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990</Words>
  <Application>Microsoft Office PowerPoint</Application>
  <PresentationFormat>Widescreen</PresentationFormat>
  <Paragraphs>128</Paragraphs>
  <Slides>17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3" baseType="lpstr">
      <vt:lpstr>Calibri</vt:lpstr>
      <vt:lpstr>Rockwell</vt:lpstr>
      <vt:lpstr>Rockwell </vt:lpstr>
      <vt:lpstr>Rockwell Condensed</vt:lpstr>
      <vt:lpstr>Wingdings</vt:lpstr>
      <vt:lpstr>Tipo de Madeira</vt:lpstr>
      <vt:lpstr>Boletim Informativo nº 06 junho DE 2022 A conjuntura do emprego em pelotas-RS</vt:lpstr>
      <vt:lpstr>A conjuntura do emprego em junho</vt:lpstr>
      <vt:lpstr>Apresentação do PowerPoint</vt:lpstr>
      <vt:lpstr>A conjuntura do emprego no acumulado do ano</vt:lpstr>
      <vt:lpstr>Apresentação do PowerPoint</vt:lpstr>
      <vt:lpstr>A conjuntura do emprego Em Doze meses</vt:lpstr>
      <vt:lpstr>Apresentação do PowerPoint</vt:lpstr>
      <vt:lpstr>Apresentação do PowerPoint</vt:lpstr>
      <vt:lpstr>Apresentação do PowerPoint</vt:lpstr>
      <vt:lpstr>A conjuntura setorial do emprego</vt:lpstr>
      <vt:lpstr>Apresentação do PowerPoint</vt:lpstr>
      <vt:lpstr>A conjuntura setorial do emprego no acumulado do ano</vt:lpstr>
      <vt:lpstr>Apresentação do PowerPoint</vt:lpstr>
      <vt:lpstr>A conjuntura setorial do emprego EM DOZE MESES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2018-01-27T01:43:35Z</dcterms:created>
  <dcterms:modified xsi:type="dcterms:W3CDTF">2023-07-28T20:25:05Z</dcterms:modified>
</cp:coreProperties>
</file>