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295" r:id="rId4"/>
    <p:sldId id="313" r:id="rId5"/>
    <p:sldId id="314" r:id="rId6"/>
    <p:sldId id="318" r:id="rId7"/>
    <p:sldId id="320" r:id="rId8"/>
    <p:sldId id="317" r:id="rId9"/>
    <p:sldId id="298" r:id="rId10"/>
    <p:sldId id="294" r:id="rId11"/>
    <p:sldId id="305" r:id="rId12"/>
    <p:sldId id="315" r:id="rId13"/>
    <p:sldId id="316" r:id="rId14"/>
    <p:sldId id="321" r:id="rId15"/>
    <p:sldId id="322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FFC2C"/>
    <a:srgbClr val="F0F0F0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02" autoAdjust="0"/>
    <p:restoredTop sz="96980" autoAdjust="0"/>
  </p:normalViewPr>
  <p:slideViewPr>
    <p:cSldViewPr snapToGrid="0">
      <p:cViewPr varScale="1">
        <p:scale>
          <a:sx n="56" d="100"/>
          <a:sy n="56" d="100"/>
        </p:scale>
        <p:origin x="75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JUNHO%202021\Dados%20junho%202021%20Pelotas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JUNHO%202021\Dados%20junho%202021%20Pelotas.xl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JUNHO%202021\Dados%20junho%202021%20Pelotas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JUNHO%202021\Dados%20junho%202021%20Pelotas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JUNHO%202021\Dados%20junho%202021%20Pelotas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JUNHO%202021\Dados%20junho%202021%20Pelotas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JUNHO%202021\Dados%20junho%202021%20Pelotas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JUNHO%202021\Dados%20junho%202021%20Pelotas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Movimentação do emprego formal celetista, admissões, desligamentos e saldo, Pelotas, junho de 2021</a:t>
            </a:r>
            <a:endParaRPr lang="pt-BR" sz="16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'adm, deslg e saldo'!$B$1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deslg e saldo'!$B$2</c:f>
              <c:numCache>
                <c:formatCode>#,##0</c:formatCode>
                <c:ptCount val="1"/>
                <c:pt idx="0">
                  <c:v>2148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BE0-491E-B0E8-91D125C9666C}"/>
            </c:ext>
          </c:extLst>
        </c:ser>
        <c:ser>
          <c:idx val="1"/>
          <c:order val="1"/>
          <c:tx>
            <c:strRef>
              <c:f>'adm, deslg e saldo'!$C$1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deslg e saldo'!$C$2</c:f>
              <c:numCache>
                <c:formatCode>#,##0</c:formatCode>
                <c:ptCount val="1"/>
                <c:pt idx="0">
                  <c:v>1767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BE0-491E-B0E8-91D125C9666C}"/>
            </c:ext>
          </c:extLst>
        </c:ser>
        <c:ser>
          <c:idx val="2"/>
          <c:order val="2"/>
          <c:tx>
            <c:strRef>
              <c:f>'adm, deslg e saldo'!$D$1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deslg e saldo'!$D$2</c:f>
              <c:numCache>
                <c:formatCode>General</c:formatCode>
                <c:ptCount val="1"/>
                <c:pt idx="0">
                  <c:v>381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BE0-491E-B0E8-91D125C9666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26965760"/>
        <c:axId val="1526967936"/>
      </c:barChart>
      <c:catAx>
        <c:axId val="15269657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26967936"/>
        <c:crosses val="autoZero"/>
        <c:auto val="1"/>
        <c:lblAlgn val="ctr"/>
        <c:lblOffset val="100"/>
        <c:noMultiLvlLbl val="0"/>
      </c:catAx>
      <c:valAx>
        <c:axId val="1526967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526965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junho 2021 Pelotas.xls]setorial dinâmica 12m!Tabela dinâmica8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Movimentação  do emprego formal celetista por setor da atividade econômica, admissões, desligamentos e saldos, Pelotas, período de doze meses</a:t>
            </a:r>
            <a:endParaRPr lang="pt-BR" sz="16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'setorial dinâmica 12m'!$B$3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1889400921658985E-2"/>
                  <c:y val="-2.92156026536474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88C-4969-BFB6-E031FE24272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1105990783410139E-2"/>
                  <c:y val="-3.59576648044890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488C-4969-BFB6-E031FE24272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2165898617511521E-3"/>
                  <c:y val="-4.4947081005611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488C-4969-BFB6-E031FE24272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953917050691243E-2"/>
                  <c:y val="-5.39364972067335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488C-4969-BFB6-E031FE24272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1889400921659072E-2"/>
                  <c:y val="-2.69682486033667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488C-4969-BFB6-E031FE24272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dinâmica 12m'!$A$4:$A$9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dinâmica 12m'!$B$4:$B$9</c:f>
              <c:numCache>
                <c:formatCode>General</c:formatCode>
                <c:ptCount val="5"/>
                <c:pt idx="0">
                  <c:v>89</c:v>
                </c:pt>
                <c:pt idx="1">
                  <c:v>8161</c:v>
                </c:pt>
                <c:pt idx="2">
                  <c:v>4054</c:v>
                </c:pt>
                <c:pt idx="3">
                  <c:v>4703</c:v>
                </c:pt>
                <c:pt idx="4">
                  <c:v>8739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88C-4969-BFB6-E031FE242723}"/>
            </c:ext>
          </c:extLst>
        </c:ser>
        <c:ser>
          <c:idx val="1"/>
          <c:order val="1"/>
          <c:tx>
            <c:strRef>
              <c:f>'setorial dinâmica 12m'!$C$3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056055388683686E-17"/>
                  <c:y val="-6.74206215084168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88C-4969-BFB6-E031FE24272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9585253456221197E-2"/>
                  <c:y val="-3.37103107542085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88C-4969-BFB6-E031FE24272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824884792626729E-2"/>
                  <c:y val="-3.59576648044890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488C-4969-BFB6-E031FE24272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433179723502304E-2"/>
                  <c:y val="-3.59576648044891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488C-4969-BFB6-E031FE24272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0737327188940093E-2"/>
                  <c:y val="-2.24735405028056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488C-4969-BFB6-E031FE24272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dinâmica 12m'!$A$4:$A$9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dinâmica 12m'!$C$4:$C$9</c:f>
              <c:numCache>
                <c:formatCode>General</c:formatCode>
                <c:ptCount val="5"/>
                <c:pt idx="0">
                  <c:v>109</c:v>
                </c:pt>
                <c:pt idx="1">
                  <c:v>7299</c:v>
                </c:pt>
                <c:pt idx="2">
                  <c:v>3126</c:v>
                </c:pt>
                <c:pt idx="3">
                  <c:v>4468</c:v>
                </c:pt>
                <c:pt idx="4">
                  <c:v>8226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88C-4969-BFB6-E031FE242723}"/>
            </c:ext>
          </c:extLst>
        </c:ser>
        <c:ser>
          <c:idx val="2"/>
          <c:order val="2"/>
          <c:tx>
            <c:strRef>
              <c:f>'setorial dinâmica 12m'!$D$3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CC44ADF7-BEA1-4D31-8140-35E7DB70A032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88C-4969-BFB6-E031FE242723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9.2165898617511521E-3"/>
                  <c:y val="-3.3710310754208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488C-4969-BFB6-E031FE24272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824884792626729E-2"/>
                  <c:y val="-3.59576648044890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488C-4969-BFB6-E031FE24272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2165898617511521E-3"/>
                  <c:y val="-3.59576648044891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488C-4969-BFB6-E031FE24272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8433179723502134E-2"/>
                  <c:y val="-4.04523729050502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488C-4969-BFB6-E031FE24272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dinâmica 12m'!$A$4:$A$9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dinâmica 12m'!$D$4:$D$9</c:f>
              <c:numCache>
                <c:formatCode>General</c:formatCode>
                <c:ptCount val="5"/>
                <c:pt idx="0">
                  <c:v>-20</c:v>
                </c:pt>
                <c:pt idx="1">
                  <c:v>862</c:v>
                </c:pt>
                <c:pt idx="2">
                  <c:v>928</c:v>
                </c:pt>
                <c:pt idx="3">
                  <c:v>235</c:v>
                </c:pt>
                <c:pt idx="4">
                  <c:v>513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88C-4969-BFB6-E031FE2427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38902832"/>
        <c:axId val="1538907728"/>
      </c:barChart>
      <c:catAx>
        <c:axId val="153890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538907728"/>
        <c:crosses val="autoZero"/>
        <c:auto val="1"/>
        <c:lblAlgn val="ctr"/>
        <c:lblOffset val="100"/>
        <c:noMultiLvlLbl val="0"/>
      </c:catAx>
      <c:valAx>
        <c:axId val="1538907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538902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Movimentação do emprego formal celetista, admissões, desligamentos e saldo, Pelotas, acumulado do ano de 2021</a:t>
            </a:r>
            <a:endParaRPr lang="pt-BR" sz="16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744468521110097E-2"/>
          <c:y val="0.16104654648522726"/>
          <c:w val="0.75316751469191867"/>
          <c:h val="0.81467618873010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'acumulado do ano'!$H$1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ano'!$H$2</c:f>
              <c:numCache>
                <c:formatCode>#,##0</c:formatCode>
                <c:ptCount val="1"/>
                <c:pt idx="0">
                  <c:v>12965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574-4017-9896-98631193BBB2}"/>
            </c:ext>
          </c:extLst>
        </c:ser>
        <c:ser>
          <c:idx val="1"/>
          <c:order val="1"/>
          <c:tx>
            <c:strRef>
              <c:f>'acumulado do ano'!$I$1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ano'!$I$2</c:f>
              <c:numCache>
                <c:formatCode>#,##0</c:formatCode>
                <c:ptCount val="1"/>
                <c:pt idx="0">
                  <c:v>12010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574-4017-9896-98631193BBB2}"/>
            </c:ext>
          </c:extLst>
        </c:ser>
        <c:ser>
          <c:idx val="2"/>
          <c:order val="2"/>
          <c:tx>
            <c:strRef>
              <c:f>'acumulado do ano'!$J$1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ano'!$J$2</c:f>
              <c:numCache>
                <c:formatCode>#,##0</c:formatCode>
                <c:ptCount val="1"/>
                <c:pt idx="0">
                  <c:v>955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574-4017-9896-98631193BBB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26974464"/>
        <c:axId val="1526972288"/>
      </c:barChart>
      <c:catAx>
        <c:axId val="15269744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26972288"/>
        <c:crosses val="autoZero"/>
        <c:auto val="1"/>
        <c:lblAlgn val="ctr"/>
        <c:lblOffset val="100"/>
        <c:noMultiLvlLbl val="0"/>
      </c:catAx>
      <c:valAx>
        <c:axId val="1526972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526974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26966304"/>
        <c:axId val="1526968480"/>
      </c:lineChart>
      <c:catAx>
        <c:axId val="152696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26968480"/>
        <c:crosses val="autoZero"/>
        <c:auto val="1"/>
        <c:lblAlgn val="ctr"/>
        <c:lblOffset val="100"/>
        <c:noMultiLvlLbl val="0"/>
      </c:catAx>
      <c:valAx>
        <c:axId val="1526968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26966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Movimentação do emprego formal celetista, admissões, desligamentos e saldo, Pelotas, período de doze meses</a:t>
            </a:r>
            <a:endParaRPr lang="pt-BR" sz="16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'12m'!$H$1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'12m'!$H$2</c:f>
              <c:numCache>
                <c:formatCode>#,##0</c:formatCode>
                <c:ptCount val="1"/>
                <c:pt idx="0">
                  <c:v>25746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FB-48EB-9BE1-0D85483D81B6}"/>
            </c:ext>
          </c:extLst>
        </c:ser>
        <c:ser>
          <c:idx val="1"/>
          <c:order val="1"/>
          <c:tx>
            <c:strRef>
              <c:f>'12m'!$I$1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'12m'!$I$2</c:f>
              <c:numCache>
                <c:formatCode>#,##0</c:formatCode>
                <c:ptCount val="1"/>
                <c:pt idx="0">
                  <c:v>23228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EFB-48EB-9BE1-0D85483D81B6}"/>
            </c:ext>
          </c:extLst>
        </c:ser>
        <c:ser>
          <c:idx val="2"/>
          <c:order val="2"/>
          <c:tx>
            <c:strRef>
              <c:f>'12m'!$J$1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'12m'!$J$2</c:f>
              <c:numCache>
                <c:formatCode>#,##0</c:formatCode>
                <c:ptCount val="1"/>
                <c:pt idx="0">
                  <c:v>2518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EFB-48EB-9BE1-0D85483D81B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75967376"/>
        <c:axId val="1211354944"/>
      </c:barChart>
      <c:catAx>
        <c:axId val="14759673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11354944"/>
        <c:crosses val="autoZero"/>
        <c:auto val="1"/>
        <c:lblAlgn val="ctr"/>
        <c:lblOffset val="100"/>
        <c:noMultiLvlLbl val="0"/>
      </c:catAx>
      <c:valAx>
        <c:axId val="1211354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475967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2000" b="1" i="0" baseline="0" dirty="0" err="1">
                <a:solidFill>
                  <a:schemeClr val="tx1"/>
                </a:solidFill>
                <a:effectLst/>
              </a:rPr>
              <a:t>Evolução</a:t>
            </a:r>
            <a:r>
              <a:rPr lang="en-US" sz="2000" b="1" i="0" baseline="0" dirty="0">
                <a:solidFill>
                  <a:schemeClr val="tx1"/>
                </a:solidFill>
                <a:effectLst/>
              </a:rPr>
              <a:t> mensal dos </a:t>
            </a:r>
            <a:r>
              <a:rPr lang="en-US" sz="2000" b="1" i="0" baseline="0" dirty="0" err="1">
                <a:solidFill>
                  <a:schemeClr val="tx1"/>
                </a:solidFill>
                <a:effectLst/>
              </a:rPr>
              <a:t>saldos</a:t>
            </a:r>
            <a:r>
              <a:rPr lang="en-US" sz="2000" b="1" i="0" baseline="0" dirty="0">
                <a:solidFill>
                  <a:schemeClr val="tx1"/>
                </a:solidFill>
                <a:effectLst/>
              </a:rPr>
              <a:t> do </a:t>
            </a:r>
            <a:r>
              <a:rPr lang="en-US" sz="2000" b="1" i="0" baseline="0" dirty="0" err="1">
                <a:solidFill>
                  <a:schemeClr val="tx1"/>
                </a:solidFill>
                <a:effectLst/>
              </a:rPr>
              <a:t>emprego</a:t>
            </a:r>
            <a:r>
              <a:rPr lang="en-US" sz="2000" b="1" i="0" baseline="0" dirty="0">
                <a:solidFill>
                  <a:schemeClr val="tx1"/>
                </a:solidFill>
                <a:effectLst/>
              </a:rPr>
              <a:t> formal </a:t>
            </a:r>
            <a:r>
              <a:rPr lang="en-US" sz="2000" b="1" i="0" baseline="0" dirty="0" err="1">
                <a:solidFill>
                  <a:schemeClr val="tx1"/>
                </a:solidFill>
                <a:effectLst/>
              </a:rPr>
              <a:t>celetista</a:t>
            </a:r>
            <a:r>
              <a:rPr lang="en-US" sz="2000" b="1" i="0" baseline="0" dirty="0">
                <a:solidFill>
                  <a:schemeClr val="tx1"/>
                </a:solidFill>
                <a:effectLst/>
              </a:rPr>
              <a:t>, Pelotas, </a:t>
            </a:r>
            <a:r>
              <a:rPr lang="en-US" sz="2000" b="1" i="0" baseline="0" dirty="0" err="1">
                <a:solidFill>
                  <a:schemeClr val="tx1"/>
                </a:solidFill>
                <a:effectLst/>
              </a:rPr>
              <a:t>junho</a:t>
            </a:r>
            <a:r>
              <a:rPr lang="en-US" sz="2000" b="1" i="0" baseline="0" dirty="0">
                <a:solidFill>
                  <a:schemeClr val="tx1"/>
                </a:solidFill>
                <a:effectLst/>
              </a:rPr>
              <a:t> de 2020 a </a:t>
            </a:r>
            <a:r>
              <a:rPr lang="en-US" sz="2000" b="1" i="0" baseline="0" dirty="0" err="1">
                <a:solidFill>
                  <a:schemeClr val="tx1"/>
                </a:solidFill>
                <a:effectLst/>
              </a:rPr>
              <a:t>junho</a:t>
            </a:r>
            <a:r>
              <a:rPr lang="en-US" sz="2000" b="1" i="0" baseline="0" dirty="0">
                <a:solidFill>
                  <a:schemeClr val="tx1"/>
                </a:solidFill>
                <a:effectLst/>
              </a:rPr>
              <a:t> de 2021</a:t>
            </a:r>
            <a:endParaRPr lang="pt-BR" sz="1600" b="1" dirty="0">
              <a:solidFill>
                <a:schemeClr val="tx1"/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2697487261922754E-2"/>
          <c:y val="0.18394272025377598"/>
          <c:w val="0.94471891558757293"/>
          <c:h val="0.632313214746504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'12m'!$B$20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C6E-452A-B70A-9111A8E9E9B0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C6E-452A-B70A-9111A8E9E9B0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C6E-452A-B70A-9111A8E9E9B0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C6E-452A-B70A-9111A8E9E9B0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C6E-452A-B70A-9111A8E9E9B0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C6E-452A-B70A-9111A8E9E9B0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483FF865-4D2E-4248-9968-8747AED2E401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2C6E-452A-B70A-9111A8E9E9B0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946AC33A-8D20-4516-9842-629BF3E0A1F3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2C6E-452A-B70A-9111A8E9E9B0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C2AE823B-06F3-4531-AAFD-7BD152FF5591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2C6E-452A-B70A-9111A8E9E9B0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2294A3C4-61CA-48B7-9941-8E9681C15F89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C6E-452A-B70A-9111A8E9E9B0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'12m'!$A$21:$A$33</c:f>
              <c:numCache>
                <c:formatCode>mmm\-yy</c:formatCode>
                <c:ptCount val="13"/>
                <c:pt idx="0">
                  <c:v>43983</c:v>
                </c:pt>
                <c:pt idx="1">
                  <c:v>44013</c:v>
                </c:pt>
                <c:pt idx="2">
                  <c:v>44044</c:v>
                </c:pt>
                <c:pt idx="3">
                  <c:v>44075</c:v>
                </c:pt>
                <c:pt idx="4">
                  <c:v>44105</c:v>
                </c:pt>
                <c:pt idx="5">
                  <c:v>44136</c:v>
                </c:pt>
                <c:pt idx="6">
                  <c:v>44166</c:v>
                </c:pt>
                <c:pt idx="7">
                  <c:v>44197</c:v>
                </c:pt>
                <c:pt idx="8">
                  <c:v>44228</c:v>
                </c:pt>
                <c:pt idx="9">
                  <c:v>44256</c:v>
                </c:pt>
                <c:pt idx="10">
                  <c:v>44287</c:v>
                </c:pt>
                <c:pt idx="11">
                  <c:v>44317</c:v>
                </c:pt>
                <c:pt idx="12">
                  <c:v>44348</c:v>
                </c:pt>
              </c:numCache>
            </c:numRef>
          </c:cat>
          <c:val>
            <c:numRef>
              <c:f>'12m'!$B$21:$B$33</c:f>
              <c:numCache>
                <c:formatCode>General</c:formatCode>
                <c:ptCount val="13"/>
                <c:pt idx="0">
                  <c:v>-162</c:v>
                </c:pt>
                <c:pt idx="1">
                  <c:v>-15</c:v>
                </c:pt>
                <c:pt idx="2">
                  <c:v>147</c:v>
                </c:pt>
                <c:pt idx="3">
                  <c:v>272</c:v>
                </c:pt>
                <c:pt idx="4">
                  <c:v>384</c:v>
                </c:pt>
                <c:pt idx="5" formatCode="#,##0">
                  <c:v>1393</c:v>
                </c:pt>
                <c:pt idx="6">
                  <c:v>-456</c:v>
                </c:pt>
                <c:pt idx="7">
                  <c:v>-452</c:v>
                </c:pt>
                <c:pt idx="8">
                  <c:v>626</c:v>
                </c:pt>
                <c:pt idx="9">
                  <c:v>280</c:v>
                </c:pt>
                <c:pt idx="10">
                  <c:v>75</c:v>
                </c:pt>
                <c:pt idx="11">
                  <c:v>45</c:v>
                </c:pt>
                <c:pt idx="12">
                  <c:v>381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2C6E-452A-B70A-9111A8E9E9B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38912080"/>
        <c:axId val="1538902288"/>
      </c:barChart>
      <c:dateAx>
        <c:axId val="153891208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538902288"/>
        <c:crosses val="autoZero"/>
        <c:auto val="1"/>
        <c:lblOffset val="100"/>
        <c:baseTimeUnit val="months"/>
      </c:dateAx>
      <c:valAx>
        <c:axId val="1538902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538912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38903376"/>
        <c:axId val="1538901200"/>
      </c:lineChart>
      <c:catAx>
        <c:axId val="1538903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38901200"/>
        <c:crosses val="autoZero"/>
        <c:auto val="1"/>
        <c:lblAlgn val="ctr"/>
        <c:lblOffset val="100"/>
        <c:noMultiLvlLbl val="0"/>
      </c:catAx>
      <c:valAx>
        <c:axId val="1538901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38903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2000" b="1" i="0" baseline="0" dirty="0" err="1">
                <a:effectLst/>
              </a:rPr>
              <a:t>Evolução</a:t>
            </a:r>
            <a:r>
              <a:rPr lang="en-US" sz="2000" b="1" i="0" baseline="0" dirty="0">
                <a:effectLst/>
              </a:rPr>
              <a:t> mensal dos estoques de </a:t>
            </a:r>
            <a:r>
              <a:rPr lang="en-US" sz="2000" b="1" i="0" baseline="0" dirty="0" err="1">
                <a:effectLst/>
              </a:rPr>
              <a:t>emprego</a:t>
            </a:r>
            <a:r>
              <a:rPr lang="en-US" sz="2000" b="1" i="0" baseline="0" dirty="0">
                <a:effectLst/>
              </a:rPr>
              <a:t> formal </a:t>
            </a:r>
            <a:r>
              <a:rPr lang="en-US" sz="2000" b="1" i="0" baseline="0" dirty="0" err="1">
                <a:effectLst/>
              </a:rPr>
              <a:t>celetista</a:t>
            </a:r>
            <a:r>
              <a:rPr lang="en-US" sz="2000" b="1" i="0" baseline="0" dirty="0">
                <a:effectLst/>
              </a:rPr>
              <a:t>, Pelotas, </a:t>
            </a:r>
            <a:r>
              <a:rPr lang="en-US" sz="2000" b="1" i="0" baseline="0" dirty="0" err="1">
                <a:effectLst/>
              </a:rPr>
              <a:t>junho</a:t>
            </a:r>
            <a:r>
              <a:rPr lang="en-US" sz="2000" b="1" i="0" baseline="0" dirty="0">
                <a:effectLst/>
              </a:rPr>
              <a:t> de 2020 a </a:t>
            </a:r>
            <a:r>
              <a:rPr lang="en-US" sz="2000" b="1" i="0" baseline="0" dirty="0" err="1">
                <a:effectLst/>
              </a:rPr>
              <a:t>junho</a:t>
            </a:r>
            <a:r>
              <a:rPr lang="en-US" sz="2000" b="1" i="0" baseline="0" dirty="0">
                <a:effectLst/>
              </a:rPr>
              <a:t> de 2021</a:t>
            </a:r>
            <a:endParaRPr lang="pt-BR" sz="16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7923770486976082E-2"/>
          <c:y val="0.20060059382216588"/>
          <c:w val="0.93941902811357414"/>
          <c:h val="0.61663743857760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'12m'!$B$36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1D5-4304-B998-80C52510D2F6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1D5-4304-B998-80C52510D2F6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1D5-4304-B998-80C52510D2F6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1D5-4304-B998-80C52510D2F6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1D5-4304-B998-80C52510D2F6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1D5-4304-B998-80C52510D2F6}"/>
              </c:ext>
            </c:extLst>
          </c:dPt>
          <c:dLbls>
            <c:dLbl>
              <c:idx val="1"/>
              <c:layout>
                <c:manualLayout>
                  <c:x val="4.6026186907089858E-3"/>
                  <c:y val="-9.92308092997413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11D5-4304-B998-80C52510D2F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1506546726772518E-2"/>
                  <c:y val="-9.04102929175420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11D5-4304-B998-80C52510D2F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506546726772475E-2"/>
                  <c:y val="-2.64615491465976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11D5-4304-B998-80C52510D2F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8766366816931295E-2"/>
                  <c:y val="-1.76410327643984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11D5-4304-B998-80C52510D2F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3013093453545038E-3"/>
                  <c:y val="-2.42564200510478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11D5-4304-B998-80C52510D2F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3368985507640302E-2"/>
                  <c:y val="-5.51282273887451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1D5-4304-B998-80C52510D2F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8766819830581955E-3"/>
                  <c:y val="-3.08717205215911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1D5-4304-B998-80C52510D2F6}"/>
                </c:ext>
                <c:ext xmlns:c15="http://schemas.microsoft.com/office/drawing/2012/chart" uri="{CE6537A1-D6FC-4f65-9D91-7224C49458BB}">
                  <c15:layout>
                    <c:manualLayout>
                      <c:w val="0.10550932551250565"/>
                      <c:h val="6.8767037660826827E-2"/>
                    </c:manualLayout>
                  </c15:layout>
                </c:ext>
              </c:extLst>
            </c:dLbl>
            <c:dLbl>
              <c:idx val="10"/>
              <c:layout>
                <c:manualLayout>
                  <c:x val="1.1506546726772519E-3"/>
                  <c:y val="-0.1102564547774903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1D5-4304-B998-80C52510D2F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2.3013093453545038E-3"/>
                  <c:y val="-3.74871946243467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11D5-4304-B998-80C52510D2F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'12m'!$A$37:$A$49</c:f>
              <c:numCache>
                <c:formatCode>mmm\-yy</c:formatCode>
                <c:ptCount val="13"/>
                <c:pt idx="0">
                  <c:v>43983</c:v>
                </c:pt>
                <c:pt idx="1">
                  <c:v>44013</c:v>
                </c:pt>
                <c:pt idx="2">
                  <c:v>44044</c:v>
                </c:pt>
                <c:pt idx="3">
                  <c:v>44075</c:v>
                </c:pt>
                <c:pt idx="4">
                  <c:v>44105</c:v>
                </c:pt>
                <c:pt idx="5">
                  <c:v>44136</c:v>
                </c:pt>
                <c:pt idx="6">
                  <c:v>44166</c:v>
                </c:pt>
                <c:pt idx="7">
                  <c:v>44197</c:v>
                </c:pt>
                <c:pt idx="8">
                  <c:v>44228</c:v>
                </c:pt>
                <c:pt idx="9">
                  <c:v>44256</c:v>
                </c:pt>
                <c:pt idx="10">
                  <c:v>44287</c:v>
                </c:pt>
                <c:pt idx="11">
                  <c:v>44317</c:v>
                </c:pt>
                <c:pt idx="12">
                  <c:v>44348</c:v>
                </c:pt>
              </c:numCache>
            </c:numRef>
          </c:cat>
          <c:val>
            <c:numRef>
              <c:f>'12m'!$B$37:$B$49</c:f>
              <c:numCache>
                <c:formatCode>#,##0</c:formatCode>
                <c:ptCount val="13"/>
                <c:pt idx="0">
                  <c:v>55056</c:v>
                </c:pt>
                <c:pt idx="1">
                  <c:v>55041</c:v>
                </c:pt>
                <c:pt idx="2">
                  <c:v>55188</c:v>
                </c:pt>
                <c:pt idx="3">
                  <c:v>55460</c:v>
                </c:pt>
                <c:pt idx="4">
                  <c:v>55844</c:v>
                </c:pt>
                <c:pt idx="5">
                  <c:v>57237</c:v>
                </c:pt>
                <c:pt idx="6">
                  <c:v>56781</c:v>
                </c:pt>
                <c:pt idx="7">
                  <c:v>56332</c:v>
                </c:pt>
                <c:pt idx="8">
                  <c:v>56958</c:v>
                </c:pt>
                <c:pt idx="9">
                  <c:v>57238</c:v>
                </c:pt>
                <c:pt idx="10">
                  <c:v>57313</c:v>
                </c:pt>
                <c:pt idx="11">
                  <c:v>57358</c:v>
                </c:pt>
                <c:pt idx="12">
                  <c:v>57728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11D5-4304-B998-80C52510D2F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38910992"/>
        <c:axId val="1538909904"/>
      </c:barChart>
      <c:dateAx>
        <c:axId val="153891099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538909904"/>
        <c:crosses val="autoZero"/>
        <c:auto val="1"/>
        <c:lblOffset val="100"/>
        <c:baseTimeUnit val="months"/>
      </c:dateAx>
      <c:valAx>
        <c:axId val="1538909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538910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Movimentação do emprego formal celetista por setor da atividade econômica, admissões, desligamentos e saldos, Pelotas, junho de 2021</a:t>
            </a:r>
            <a:endParaRPr lang="pt-BR" sz="1600" dirty="0">
              <a:effectLst/>
            </a:endParaRPr>
          </a:p>
        </c:rich>
      </c:tx>
      <c:layout>
        <c:manualLayout>
          <c:xMode val="edge"/>
          <c:yMode val="edge"/>
          <c:x val="0.10023312394939396"/>
          <c:y val="1.07239547648388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2875431301424403E-2"/>
          <c:y val="0.15007102297915517"/>
          <c:w val="0.76371803945855088"/>
          <c:h val="0.758571690819771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'junho setorial'!$B$1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5730337078651686E-2"/>
                  <c:y val="-2.144790952967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FBE-4C72-BD68-0798D9CC55D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4606741573033709E-2"/>
                  <c:y val="-2.35927004826455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7FBE-4C72-BD68-0798D9CC55D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606741573033748E-2"/>
                  <c:y val="-3.43166552474843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FBE-4C72-BD68-0798D9CC55D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5730337078651686E-2"/>
                  <c:y val="-6.43437285890333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7FBE-4C72-BD68-0798D9CC55D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6853932584269662E-2"/>
                  <c:y val="-3.00270733415488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7FBE-4C72-BD68-0798D9CC55D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'junho setorial'!$A$2:$A$6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'junho setorial'!$B$2:$B$6</c:f>
              <c:numCache>
                <c:formatCode>General</c:formatCode>
                <c:ptCount val="5"/>
                <c:pt idx="0">
                  <c:v>5</c:v>
                </c:pt>
                <c:pt idx="1">
                  <c:v>774</c:v>
                </c:pt>
                <c:pt idx="2">
                  <c:v>380</c:v>
                </c:pt>
                <c:pt idx="3" formatCode="#,##0">
                  <c:v>304</c:v>
                </c:pt>
                <c:pt idx="4" formatCode="#,##0">
                  <c:v>685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FBE-4C72-BD68-0798D9CC55DF}"/>
            </c:ext>
          </c:extLst>
        </c:ser>
        <c:ser>
          <c:idx val="1"/>
          <c:order val="1"/>
          <c:tx>
            <c:strRef>
              <c:f>'junho setorial'!$C$1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5.36197738241943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7FBE-4C72-BD68-0798D9CC55D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853932584269621E-2"/>
                  <c:y val="-1.93031185767100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FBE-4C72-BD68-0798D9CC55D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595505617977446E-2"/>
                  <c:y val="-2.35927004826455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FBE-4C72-BD68-0798D9CC55DF}"/>
                </c:ext>
                <c:ext xmlns:c15="http://schemas.microsoft.com/office/drawing/2012/chart" uri="{CE6537A1-D6FC-4f65-9D91-7224C49458BB}">
                  <c15:layout>
                    <c:manualLayout>
                      <c:w val="5.4741573033707865E-2"/>
                      <c:h val="6.6885390308888737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2.8089887640449437E-2"/>
                  <c:y val="-4.71854009652911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7FBE-4C72-BD68-0798D9CC55D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9887640449439025E-3"/>
                  <c:y val="-1.93031185767100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7FBE-4C72-BD68-0798D9CC55D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'junho setorial'!$A$2:$A$6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'junho setorial'!$C$2:$C$6</c:f>
              <c:numCache>
                <c:formatCode>#,##0</c:formatCode>
                <c:ptCount val="5"/>
                <c:pt idx="0" formatCode="General">
                  <c:v>5</c:v>
                </c:pt>
                <c:pt idx="1">
                  <c:v>562</c:v>
                </c:pt>
                <c:pt idx="2" formatCode="General">
                  <c:v>331</c:v>
                </c:pt>
                <c:pt idx="3">
                  <c:v>263</c:v>
                </c:pt>
                <c:pt idx="4" formatCode="General">
                  <c:v>606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FBE-4C72-BD68-0798D9CC55DF}"/>
            </c:ext>
          </c:extLst>
        </c:ser>
        <c:ser>
          <c:idx val="2"/>
          <c:order val="2"/>
          <c:tx>
            <c:strRef>
              <c:f>'junho setorial'!$D$1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6.7415730337078653E-3"/>
                  <c:y val="-1.93031185767099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FBE-4C72-BD68-0798D9CC55D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2471910112359553E-3"/>
                  <c:y val="-1.71583276237421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FBE-4C72-BD68-0798D9CC55D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112359550561797E-2"/>
                  <c:y val="-3.64614462004523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7FBE-4C72-BD68-0798D9CC55D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3483146067415566E-2"/>
                  <c:y val="-3.86062371534199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7FBE-4C72-BD68-0798D9CC55D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'junho setorial'!$A$2:$A$6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'junho setorial'!$D$2:$D$6</c:f>
              <c:numCache>
                <c:formatCode>General</c:formatCode>
                <c:ptCount val="5"/>
                <c:pt idx="0">
                  <c:v>0</c:v>
                </c:pt>
                <c:pt idx="1">
                  <c:v>212</c:v>
                </c:pt>
                <c:pt idx="2">
                  <c:v>49</c:v>
                </c:pt>
                <c:pt idx="3">
                  <c:v>41</c:v>
                </c:pt>
                <c:pt idx="4">
                  <c:v>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FBE-4C72-BD68-0798D9CC55D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38912624"/>
        <c:axId val="1538909360"/>
      </c:barChart>
      <c:catAx>
        <c:axId val="1538912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538909360"/>
        <c:crosses val="autoZero"/>
        <c:auto val="1"/>
        <c:lblAlgn val="ctr"/>
        <c:lblOffset val="100"/>
        <c:noMultiLvlLbl val="0"/>
      </c:catAx>
      <c:valAx>
        <c:axId val="1538909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53891262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junho 2021 Pelotas.xls]acumulado do ano setorial dinâm!Tabela dinâmica9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Movimentação do emprego formal celetista por setor da atividade econômica, admissões, desligamentos e saldos, Pelotas, acumulado do ano de 2021</a:t>
            </a:r>
            <a:endParaRPr lang="pt-BR" sz="16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2339814308164553E-2"/>
          <c:y val="0.17125160199195252"/>
          <c:w val="0.76364503429848574"/>
          <c:h val="0.744983232264929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'acumulado do ano setorial dinâm'!$B$3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8150088008276166E-2"/>
                  <c:y val="-2.89652425860997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13BD-4CF8-A233-31DA145ED74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9284468508793434E-2"/>
                  <c:y val="-3.78776249202842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3BD-4CF8-A233-31DA145ED74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2478185505689897E-2"/>
                  <c:y val="-6.68428675063838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3BD-4CF8-A233-31DA145ED74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0750440041381612E-3"/>
                  <c:y val="-5.34742940051069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3BD-4CF8-A233-31DA145ED74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7225132012414232E-2"/>
                  <c:y val="-4.45619116709225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13BD-4CF8-A233-31DA145ED74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'acumulado do ano setorial dinâm'!$A$4:$A$9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'acumulado do ano setorial dinâm'!$B$4:$B$9</c:f>
              <c:numCache>
                <c:formatCode>General</c:formatCode>
                <c:ptCount val="5"/>
                <c:pt idx="0">
                  <c:v>33</c:v>
                </c:pt>
                <c:pt idx="1">
                  <c:v>3906</c:v>
                </c:pt>
                <c:pt idx="2">
                  <c:v>2325</c:v>
                </c:pt>
                <c:pt idx="3">
                  <c:v>1813</c:v>
                </c:pt>
                <c:pt idx="4">
                  <c:v>4888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3BD-4CF8-A233-31DA145ED746}"/>
            </c:ext>
          </c:extLst>
        </c:ser>
        <c:ser>
          <c:idx val="1"/>
          <c:order val="1"/>
          <c:tx>
            <c:strRef>
              <c:f>'acumulado do ano setorial dinâm'!$C$3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2687610010345195E-3"/>
                  <c:y val="-4.67900072544686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13BD-4CF8-A233-31DA145ED74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3821990510862454E-2"/>
                  <c:y val="-4.45619116709226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3BD-4CF8-A233-31DA145ED74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209424504655337E-2"/>
                  <c:y val="-7.12990586734761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3BD-4CF8-A233-31DA145ED74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359512512931492E-2"/>
                  <c:y val="-8.46676321747528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13BD-4CF8-A233-31DA145ED74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821990510862454E-2"/>
                  <c:y val="-2.45090514190074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13BD-4CF8-A233-31DA145ED74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'acumulado do ano setorial dinâm'!$A$4:$A$9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'acumulado do ano setorial dinâm'!$C$4:$C$9</c:f>
              <c:numCache>
                <c:formatCode>General</c:formatCode>
                <c:ptCount val="5"/>
                <c:pt idx="0">
                  <c:v>62</c:v>
                </c:pt>
                <c:pt idx="1">
                  <c:v>3912</c:v>
                </c:pt>
                <c:pt idx="2">
                  <c:v>1703</c:v>
                </c:pt>
                <c:pt idx="3">
                  <c:v>2154</c:v>
                </c:pt>
                <c:pt idx="4">
                  <c:v>4179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3BD-4CF8-A233-31DA145ED746}"/>
            </c:ext>
          </c:extLst>
        </c:ser>
        <c:ser>
          <c:idx val="2"/>
          <c:order val="2"/>
          <c:tx>
            <c:strRef>
              <c:f>'acumulado do ano setorial dinâm'!$D$3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F0D4945E-0EB0-4E9D-BADD-B00F0078AF81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13BD-4CF8-A233-31DA145ED746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C96C19F6-90E9-4BA2-AD8F-CBD32B66685C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13BD-4CF8-A233-31DA145ED746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1.0209424504655337E-2"/>
                  <c:y val="-2.67371470025534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3BD-4CF8-A233-31DA145ED74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DD58ED82-AAD6-46DA-834F-08CCF2017DF1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13BD-4CF8-A233-31DA145ED746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2.1553229509827933E-2"/>
                  <c:y val="-2.45090514190073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13BD-4CF8-A233-31DA145ED74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'acumulado do ano setorial dinâm'!$A$4:$A$9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'acumulado do ano setorial dinâm'!$D$4:$D$9</c:f>
              <c:numCache>
                <c:formatCode>General</c:formatCode>
                <c:ptCount val="5"/>
                <c:pt idx="0">
                  <c:v>-29</c:v>
                </c:pt>
                <c:pt idx="1">
                  <c:v>-6</c:v>
                </c:pt>
                <c:pt idx="2">
                  <c:v>622</c:v>
                </c:pt>
                <c:pt idx="3">
                  <c:v>-341</c:v>
                </c:pt>
                <c:pt idx="4">
                  <c:v>709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3BD-4CF8-A233-31DA145ED7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38907184"/>
        <c:axId val="1538914256"/>
      </c:barChart>
      <c:catAx>
        <c:axId val="1538907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538914256"/>
        <c:crosses val="autoZero"/>
        <c:auto val="1"/>
        <c:lblAlgn val="ctr"/>
        <c:lblOffset val="100"/>
        <c:noMultiLvlLbl val="0"/>
      </c:catAx>
      <c:valAx>
        <c:axId val="1538914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538907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756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869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18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9729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154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787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92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9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0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06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sz="5400" dirty="0"/>
              <a:t>junho DE 2021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4400" dirty="0"/>
              <a:t>A conjuntura do emprego em Pelotas-RS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i="1" dirty="0"/>
              <a:t>Pelotas, dezembro de 2022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195943"/>
            <a:ext cx="11877870" cy="1184988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setorial do emprego EM junho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602558"/>
            <a:ext cx="11877870" cy="5059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300" dirty="0"/>
              <a:t>O desempenho positivo do emprego formal no mercado de trabalho de Pelotas, no mês de junho (+381 vínculos), foi puxado principalmente pelo setor do comércio (+212</a:t>
            </a:r>
            <a:r>
              <a:rPr lang="pt-BR" sz="3300" b="1" dirty="0"/>
              <a:t> </a:t>
            </a:r>
            <a:r>
              <a:rPr lang="pt-BR" sz="3300" dirty="0"/>
              <a:t>vínculos), seguido pelo setor de serviços (+79 vínculos) e pela construção (+49 vínculos). A indústria (+41 vínculos) também apresentou saldo positivo. A agropecuária (</a:t>
            </a:r>
            <a:r>
              <a:rPr lang="pt-BR" sz="3300" dirty="0">
                <a:solidFill>
                  <a:srgbClr val="FF0000"/>
                </a:solidFill>
              </a:rPr>
              <a:t>+0 </a:t>
            </a:r>
            <a:r>
              <a:rPr lang="pt-BR" sz="3300" dirty="0"/>
              <a:t>vínculos) apresentou saldo zero.</a:t>
            </a:r>
            <a:endParaRPr lang="pt-BR" sz="33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4727601-1DA4-4A2F-B7EC-617BDABD69C9}"/>
              </a:ext>
            </a:extLst>
          </p:cNvPr>
          <p:cNvSpPr txBox="1"/>
          <p:nvPr/>
        </p:nvSpPr>
        <p:spPr>
          <a:xfrm>
            <a:off x="4246504" y="632772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0799F3C3-B99D-3DF7-B40E-A9D8D48BF0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6716318"/>
              </p:ext>
            </p:extLst>
          </p:nvPr>
        </p:nvGraphicFramePr>
        <p:xfrm>
          <a:off x="533400" y="406400"/>
          <a:ext cx="11303000" cy="5921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259632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632857"/>
            <a:ext cx="11849876" cy="505719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positivo do emprego formal no mercado de trabalho de Pelotas, no acumulado do ano (+955 vínculos), foi puxado principalmente pelo setor de serviços (+709 vínculos), seguido pela construção civil (+622</a:t>
            </a:r>
            <a:r>
              <a:rPr lang="pt-BR" sz="3200" b="1" dirty="0"/>
              <a:t> </a:t>
            </a:r>
            <a:r>
              <a:rPr lang="pt-BR" sz="3200" dirty="0"/>
              <a:t>vínculos). A indústria (</a:t>
            </a:r>
            <a:r>
              <a:rPr lang="pt-BR" sz="3200" dirty="0">
                <a:solidFill>
                  <a:srgbClr val="FF0000"/>
                </a:solidFill>
              </a:rPr>
              <a:t>-341</a:t>
            </a:r>
            <a:r>
              <a:rPr lang="pt-BR" sz="3200" b="1" dirty="0">
                <a:solidFill>
                  <a:srgbClr val="FF0000"/>
                </a:solidFill>
              </a:rPr>
              <a:t> </a:t>
            </a:r>
            <a:r>
              <a:rPr lang="pt-BR" sz="3200" dirty="0"/>
              <a:t>vínculos), a agropecuária (</a:t>
            </a:r>
            <a:r>
              <a:rPr lang="pt-BR" sz="3200" dirty="0">
                <a:solidFill>
                  <a:srgbClr val="FF0000"/>
                </a:solidFill>
              </a:rPr>
              <a:t>-29 </a:t>
            </a:r>
            <a:r>
              <a:rPr lang="pt-BR" sz="3200" dirty="0"/>
              <a:t>vínculos) e o comércio (</a:t>
            </a:r>
            <a:r>
              <a:rPr lang="pt-BR" sz="3200" dirty="0">
                <a:solidFill>
                  <a:srgbClr val="FF0000"/>
                </a:solidFill>
              </a:rPr>
              <a:t>-6 </a:t>
            </a:r>
            <a:r>
              <a:rPr lang="pt-BR" sz="3200" dirty="0"/>
              <a:t>vínculos) apresentaram saldos negativos. 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7832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4727601-1DA4-4A2F-B7EC-617BDABD69C9}"/>
              </a:ext>
            </a:extLst>
          </p:cNvPr>
          <p:cNvSpPr txBox="1"/>
          <p:nvPr/>
        </p:nvSpPr>
        <p:spPr>
          <a:xfrm>
            <a:off x="4249614" y="628609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8AADFB86-287F-9D0E-56F8-7A8DC9CCA7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5360838"/>
              </p:ext>
            </p:extLst>
          </p:nvPr>
        </p:nvGraphicFramePr>
        <p:xfrm>
          <a:off x="562708" y="586154"/>
          <a:ext cx="11195538" cy="5699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6558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259632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539551"/>
            <a:ext cx="11849876" cy="515049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positivo do emprego formal no mercado de trabalho de Pelotas, no período de doze meses (+2.518 vínculos), foi puxado principalmente pelo setor da construção (+928 vínculos), seguido pelo comércio (+862 vínculos) e pelo setor de serviços (+513 vínculos). A indústria também apresentou saldo positivo (+235 vínculos). O setor da agropecuária (</a:t>
            </a:r>
            <a:r>
              <a:rPr lang="pt-BR" sz="3200" dirty="0">
                <a:solidFill>
                  <a:srgbClr val="FF0000"/>
                </a:solidFill>
              </a:rPr>
              <a:t>-20 </a:t>
            </a:r>
            <a:r>
              <a:rPr lang="pt-BR" sz="3200" dirty="0"/>
              <a:t>vínculos) apresentou saldo negativo.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2518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4727601-1DA4-4A2F-B7EC-617BDABD69C9}"/>
              </a:ext>
            </a:extLst>
          </p:cNvPr>
          <p:cNvSpPr txBox="1"/>
          <p:nvPr/>
        </p:nvSpPr>
        <p:spPr>
          <a:xfrm>
            <a:off x="4249614" y="628609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E310A01B-D2B7-E4DA-87B5-E52B72AADC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1018574"/>
              </p:ext>
            </p:extLst>
          </p:nvPr>
        </p:nvGraphicFramePr>
        <p:xfrm>
          <a:off x="711200" y="635000"/>
          <a:ext cx="11023600" cy="5651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1093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r>
              <a:rPr lang="pt-BR" sz="3200" dirty="0"/>
              <a:t>Dados coletados em 09/12/2022.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Fundador: </a:t>
            </a:r>
          </a:p>
          <a:p>
            <a:pPr marL="0" indent="0">
              <a:buNone/>
            </a:pPr>
            <a:r>
              <a:rPr lang="pt-BR" sz="2300" b="1" dirty="0"/>
              <a:t>Prof. Francisco E. Beckenkamp </a:t>
            </a:r>
            <a:r>
              <a:rPr lang="pt-BR" sz="2300" b="1" dirty="0" smtClean="0"/>
              <a:t>Vargas</a:t>
            </a:r>
          </a:p>
          <a:p>
            <a:pPr marL="0" indent="0">
              <a:buNone/>
            </a:pPr>
            <a:endParaRPr lang="pt-BR" sz="2300" b="1" dirty="0"/>
          </a:p>
          <a:p>
            <a:pPr marL="0" indent="0">
              <a:buNone/>
            </a:pPr>
            <a:r>
              <a:rPr lang="pt-BR" sz="2300" dirty="0" smtClean="0"/>
              <a:t>Coordenador:</a:t>
            </a:r>
          </a:p>
          <a:p>
            <a:pPr marL="0" indent="0">
              <a:buNone/>
            </a:pPr>
            <a:r>
              <a:rPr lang="pt-BR" sz="2300" b="1" dirty="0" err="1" smtClean="0"/>
              <a:t>Attila</a:t>
            </a:r>
            <a:r>
              <a:rPr lang="pt-BR" sz="2300" b="1" dirty="0" smtClean="0"/>
              <a:t> Magno e Silva Barbosa</a:t>
            </a:r>
          </a:p>
          <a:p>
            <a:pPr marL="0" indent="0">
              <a:buNone/>
            </a:pPr>
            <a:endParaRPr lang="pt-BR" sz="2300" dirty="0" smtClean="0"/>
          </a:p>
          <a:p>
            <a:pPr marL="0" indent="0">
              <a:buNone/>
            </a:pPr>
            <a:r>
              <a:rPr lang="pt-BR" sz="2300" dirty="0" smtClean="0"/>
              <a:t>Coordenadora </a:t>
            </a:r>
            <a:r>
              <a:rPr lang="pt-BR" sz="2300" dirty="0"/>
              <a:t>adjunta:</a:t>
            </a:r>
          </a:p>
          <a:p>
            <a:pPr marL="0" indent="0">
              <a:buNone/>
            </a:pPr>
            <a:r>
              <a:rPr lang="pt-BR" sz="2300" b="1" dirty="0"/>
              <a:t>Prof.ª Ana Paula F.  D’Avila</a:t>
            </a:r>
          </a:p>
          <a:p>
            <a:pPr marL="0" indent="0">
              <a:buNone/>
            </a:pPr>
            <a:endParaRPr lang="pt-BR" sz="2300" b="1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</a:t>
            </a:r>
            <a:r>
              <a:rPr lang="pt-BR" sz="4800" dirty="0" smtClean="0"/>
              <a:t>junho</a:t>
            </a:r>
            <a:endParaRPr lang="pt-BR" sz="4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06286"/>
            <a:ext cx="11792932" cy="538673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junho de 2021 ocorreram, em Pelotas, 2.148 admissões e 1.767 desligamentos, resultando em um saldo de +381 vínculos formais de emprego celetista. Com isso, a taxa de variação do emprego formal foi de +0,66%, com o estoque passando de 57.358 vínculos, em maio, para 57.728 vínculos, em junho de 2021. 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4727601-1DA4-4A2F-B7EC-617BDABD69C9}"/>
              </a:ext>
            </a:extLst>
          </p:cNvPr>
          <p:cNvSpPr txBox="1"/>
          <p:nvPr/>
        </p:nvSpPr>
        <p:spPr>
          <a:xfrm>
            <a:off x="4454888" y="6298164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7576175A-D7F0-B983-029C-D5B8A0D0AA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7604812"/>
              </p:ext>
            </p:extLst>
          </p:nvPr>
        </p:nvGraphicFramePr>
        <p:xfrm>
          <a:off x="492369" y="504092"/>
          <a:ext cx="11183816" cy="5794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4329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194319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614196"/>
            <a:ext cx="11752571" cy="489757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300" dirty="0"/>
              <a:t>	No acumulado do ano, ocorreram, em Pelotas,  12.965  admissões e 12.010 desligamentos, o que resultou em um saldo de +955 vínculos formais de emprego. Nesse período, o estoque passou de 56.781 vínculos, em dezembro de 2020, para 57.728 vínculos, em junho de 2021, o que corresponde a uma taxa de variação de +1,68%. </a:t>
            </a:r>
          </a:p>
        </p:txBody>
      </p:sp>
    </p:spTree>
    <p:extLst>
      <p:ext uri="{BB962C8B-B14F-4D97-AF65-F5344CB8AC3E}">
        <p14:creationId xmlns:p14="http://schemas.microsoft.com/office/powerpoint/2010/main" val="156593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4727601-1DA4-4A2F-B7EC-617BDABD69C9}"/>
              </a:ext>
            </a:extLst>
          </p:cNvPr>
          <p:cNvSpPr txBox="1"/>
          <p:nvPr/>
        </p:nvSpPr>
        <p:spPr>
          <a:xfrm>
            <a:off x="4352250" y="627017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75C9AB81-8B63-D93C-0618-E98791C95F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5141266"/>
              </p:ext>
            </p:extLst>
          </p:nvPr>
        </p:nvGraphicFramePr>
        <p:xfrm>
          <a:off x="597877" y="515815"/>
          <a:ext cx="11148646" cy="5754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1525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35698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427584"/>
            <a:ext cx="11752571" cy="524380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600" dirty="0"/>
              <a:t>	</a:t>
            </a:r>
            <a:r>
              <a:rPr lang="pt-BR" sz="3400" dirty="0"/>
              <a:t>Nos últimos doze meses, ocorreram, em Pelotas, 25.746 admissões e 23.228 desligamentos, o que resultou em um saldo de +2.518</a:t>
            </a:r>
            <a:r>
              <a:rPr lang="pt-BR" sz="3400" b="1" dirty="0"/>
              <a:t> </a:t>
            </a:r>
            <a:r>
              <a:rPr lang="pt-BR" sz="3400" dirty="0"/>
              <a:t>vínculos formais de emprego. Nesse período, o estoque passou de 55.056 vínculos, em junho de 2020, para 57.728 vínculos, em junho de 2021, o que corresponde a uma taxa de variação de</a:t>
            </a:r>
            <a:r>
              <a:rPr lang="pt-BR" sz="3400" dirty="0">
                <a:solidFill>
                  <a:srgbClr val="FF0000"/>
                </a:solidFill>
              </a:rPr>
              <a:t> </a:t>
            </a:r>
            <a:r>
              <a:rPr lang="pt-BR" sz="3400" dirty="0"/>
              <a:t>+4,57%. </a:t>
            </a:r>
          </a:p>
        </p:txBody>
      </p:sp>
    </p:spTree>
    <p:extLst>
      <p:ext uri="{BB962C8B-B14F-4D97-AF65-F5344CB8AC3E}">
        <p14:creationId xmlns:p14="http://schemas.microsoft.com/office/powerpoint/2010/main" val="282132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46503" y="628839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5388039C-7DF9-5E65-2AF4-F32B835D6B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6348079"/>
              </p:ext>
            </p:extLst>
          </p:nvPr>
        </p:nvGraphicFramePr>
        <p:xfrm>
          <a:off x="678287" y="441293"/>
          <a:ext cx="11037195" cy="5847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40620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17367" y="6279503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BE3039B9-7120-C652-08DE-993E45D391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933858"/>
              </p:ext>
            </p:extLst>
          </p:nvPr>
        </p:nvGraphicFramePr>
        <p:xfrm>
          <a:off x="679938" y="550985"/>
          <a:ext cx="11101754" cy="5728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2586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684323"/>
              </p:ext>
            </p:extLst>
          </p:nvPr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C5E2D6AE-3CFB-06B2-69A9-0150A7EFA8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4631183"/>
              </p:ext>
            </p:extLst>
          </p:nvPr>
        </p:nvGraphicFramePr>
        <p:xfrm>
          <a:off x="678287" y="485191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73754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414</Words>
  <Application>Microsoft Office PowerPoint</Application>
  <PresentationFormat>Widescreen</PresentationFormat>
  <Paragraphs>124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Calibri</vt:lpstr>
      <vt:lpstr>Rockwell</vt:lpstr>
      <vt:lpstr>Rockwell Condensed</vt:lpstr>
      <vt:lpstr>Wingdings</vt:lpstr>
      <vt:lpstr>Tipo de Madeira</vt:lpstr>
      <vt:lpstr>Boletim Informativo nº 06 junho DE 2021 A conjuntura do emprego em Pelotas-RS</vt:lpstr>
      <vt:lpstr>A conjuntura do emprego em junho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 EM junho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2023-03-14T20:01:14Z</dcterms:modified>
</cp:coreProperties>
</file>