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14" r:id="rId6"/>
    <p:sldId id="318" r:id="rId7"/>
    <p:sldId id="320" r:id="rId8"/>
    <p:sldId id="317" r:id="rId9"/>
    <p:sldId id="298" r:id="rId10"/>
    <p:sldId id="294" r:id="rId11"/>
    <p:sldId id="305" r:id="rId12"/>
    <p:sldId id="315" r:id="rId13"/>
    <p:sldId id="316" r:id="rId14"/>
    <p:sldId id="321" r:id="rId15"/>
    <p:sldId id="322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2" autoAdjust="0"/>
    <p:restoredTop sz="96980" autoAdjust="0"/>
  </p:normalViewPr>
  <p:slideViewPr>
    <p:cSldViewPr snapToGrid="0">
      <p:cViewPr varScale="1">
        <p:scale>
          <a:sx n="56" d="100"/>
          <a:sy n="56" d="100"/>
        </p:scale>
        <p:origin x="75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MAIO%202021\Dados%20Maio%20RG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MAIO%202021\Dados%20Maio%20RG%20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MAIO%202021\Dados%20Maio%20RG%20202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MAIO%202021\Dados%20Maio%20RG%202021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MAIO%202021\Dados%20Maio%20RG%202021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MAIO%202021\Dados%20Maio%20RG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MAIO%202021\Dados%20Maio%20RG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MAIO%202021\Dados%20Maio%20RG%20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/>
              <a:t>Movimentação</a:t>
            </a:r>
            <a:r>
              <a:rPr lang="pt-BR" sz="2000" b="1" baseline="0" dirty="0"/>
              <a:t> do emprego formal celetista, admissões, desligamentos e saldo, Rio Grande, maio de 2021</a:t>
            </a:r>
            <a:endParaRPr lang="pt-BR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'adm, des e saldo + acumulado an'!$H$1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 e saldo + acumulado an'!$H$2</c:f>
              <c:numCache>
                <c:formatCode>#,##0</c:formatCode>
                <c:ptCount val="1"/>
                <c:pt idx="0">
                  <c:v>1747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CF-4508-B3D5-4A9AB90CA2CE}"/>
            </c:ext>
          </c:extLst>
        </c:ser>
        <c:ser>
          <c:idx val="1"/>
          <c:order val="1"/>
          <c:tx>
            <c:strRef>
              <c:f>'adm, des e saldo + acumulado an'!$I$1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 e saldo + acumulado an'!$I$2</c:f>
              <c:numCache>
                <c:formatCode>#,##0</c:formatCode>
                <c:ptCount val="1"/>
                <c:pt idx="0">
                  <c:v>1478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CF-4508-B3D5-4A9AB90CA2CE}"/>
            </c:ext>
          </c:extLst>
        </c:ser>
        <c:ser>
          <c:idx val="2"/>
          <c:order val="2"/>
          <c:tx>
            <c:strRef>
              <c:f>'adm, des e saldo + acumulado an'!$J$1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 e saldo + acumulado an'!$J$2</c:f>
              <c:numCache>
                <c:formatCode>#,##0</c:formatCode>
                <c:ptCount val="1"/>
                <c:pt idx="0">
                  <c:v>269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CF-4508-B3D5-4A9AB90CA2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137392752"/>
        <c:axId val="-2137391664"/>
      </c:barChart>
      <c:catAx>
        <c:axId val="-21373927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137391664"/>
        <c:crosses val="autoZero"/>
        <c:auto val="1"/>
        <c:lblAlgn val="ctr"/>
        <c:lblOffset val="100"/>
        <c:noMultiLvlLbl val="0"/>
      </c:catAx>
      <c:valAx>
        <c:axId val="-213739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137392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000" b="1" dirty="0" err="1"/>
              <a:t>Evolução</a:t>
            </a:r>
            <a:r>
              <a:rPr lang="en-US" sz="2000" b="1" dirty="0"/>
              <a:t> mensal dos estoques de </a:t>
            </a:r>
            <a:r>
              <a:rPr lang="en-US" sz="2000" b="1" dirty="0" err="1"/>
              <a:t>emprego</a:t>
            </a:r>
            <a:r>
              <a:rPr lang="en-US" sz="2000" b="1" dirty="0"/>
              <a:t> formal </a:t>
            </a:r>
            <a:r>
              <a:rPr lang="en-US" sz="2000" b="1" dirty="0" err="1"/>
              <a:t>celetista</a:t>
            </a:r>
            <a:r>
              <a:rPr lang="en-US" sz="2000" b="1" dirty="0"/>
              <a:t>,</a:t>
            </a:r>
            <a:r>
              <a:rPr lang="en-US" sz="2000" b="1" baseline="0" dirty="0"/>
              <a:t> Rio Grande, </a:t>
            </a:r>
            <a:r>
              <a:rPr lang="en-US" sz="2000" b="1" baseline="0" dirty="0" err="1"/>
              <a:t>maio</a:t>
            </a:r>
            <a:r>
              <a:rPr lang="en-US" sz="2000" b="1" baseline="0" dirty="0"/>
              <a:t> de 2020 a </a:t>
            </a:r>
            <a:r>
              <a:rPr lang="en-US" sz="2000" b="1" baseline="0" dirty="0" err="1"/>
              <a:t>maio</a:t>
            </a:r>
            <a:r>
              <a:rPr lang="en-US" sz="2000" b="1" baseline="0" dirty="0"/>
              <a:t> de 2021</a:t>
            </a:r>
            <a:endParaRPr lang="en-US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'12m'!$B$41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94E-4C99-B83D-3D0CC887675A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94E-4C99-B83D-3D0CC887675A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94E-4C99-B83D-3D0CC887675A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94E-4C99-B83D-3D0CC887675A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94E-4C99-B83D-3D0CC887675A}"/>
              </c:ext>
            </c:extLst>
          </c:dPt>
          <c:dLbls>
            <c:dLbl>
              <c:idx val="0"/>
              <c:layout>
                <c:manualLayout>
                  <c:x val="2.3441623481935689E-3"/>
                  <c:y val="-5.31743558187421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94E-4C99-B83D-3D0CC887675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548730566871082E-2"/>
                  <c:y val="-3.96923237198965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94E-4C99-B83D-3D0CC887675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571116578977464E-2"/>
                  <c:y val="-9.70256802041915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94E-4C99-B83D-3D0CC887675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7581217611451812E-2"/>
                  <c:y val="-3.52820655287969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94E-4C99-B83D-3D0CC887675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7581217611451812E-2"/>
                  <c:y val="-3.96923237198965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94E-4C99-B83D-3D0CC887675A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3441623481934831E-3"/>
                  <c:y val="-3.52820655287969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94E-4C99-B83D-3D0CC887675A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0548730566871061E-2"/>
                  <c:y val="-7.49743892486934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94E-4C99-B83D-3D0CC887675A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8.2045682186774067E-3"/>
                  <c:y val="-6.83590019620440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94E-4C99-B83D-3D0CC887675A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1720811740969564E-3"/>
                  <c:y val="-8.82051638219922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94E-4C99-B83D-3D0CC887675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'12m'!$A$42:$A$54</c:f>
              <c:strCache>
                <c:ptCount val="13"/>
                <c:pt idx="0">
                  <c:v>mai/20</c:v>
                </c:pt>
                <c:pt idx="1">
                  <c:v>jun/20</c:v>
                </c:pt>
                <c:pt idx="2">
                  <c:v>jul/20</c:v>
                </c:pt>
                <c:pt idx="3">
                  <c:v>ago/20</c:v>
                </c:pt>
                <c:pt idx="4">
                  <c:v>set/20</c:v>
                </c:pt>
                <c:pt idx="5">
                  <c:v>out/20</c:v>
                </c:pt>
                <c:pt idx="6">
                  <c:v>nov/20</c:v>
                </c:pt>
                <c:pt idx="7">
                  <c:v>dez/20</c:v>
                </c:pt>
                <c:pt idx="8">
                  <c:v>jan/21</c:v>
                </c:pt>
                <c:pt idx="9">
                  <c:v>fev/21</c:v>
                </c:pt>
                <c:pt idx="10">
                  <c:v>mar/21</c:v>
                </c:pt>
                <c:pt idx="11">
                  <c:v>abr/21</c:v>
                </c:pt>
                <c:pt idx="12">
                  <c:v>mai/21</c:v>
                </c:pt>
              </c:strCache>
            </c:strRef>
          </c:cat>
          <c:val>
            <c:numRef>
              <c:f>'12m'!$B$42:$B$54</c:f>
              <c:numCache>
                <c:formatCode>#,##0</c:formatCode>
                <c:ptCount val="13"/>
                <c:pt idx="0">
                  <c:v>34162</c:v>
                </c:pt>
                <c:pt idx="1">
                  <c:v>34139</c:v>
                </c:pt>
                <c:pt idx="2">
                  <c:v>34226</c:v>
                </c:pt>
                <c:pt idx="3">
                  <c:v>34393</c:v>
                </c:pt>
                <c:pt idx="4">
                  <c:v>34604</c:v>
                </c:pt>
                <c:pt idx="5">
                  <c:v>34854</c:v>
                </c:pt>
                <c:pt idx="6">
                  <c:v>34993</c:v>
                </c:pt>
                <c:pt idx="7">
                  <c:v>34801</c:v>
                </c:pt>
                <c:pt idx="8">
                  <c:v>34821</c:v>
                </c:pt>
                <c:pt idx="9">
                  <c:v>34816</c:v>
                </c:pt>
                <c:pt idx="10">
                  <c:v>35028</c:v>
                </c:pt>
                <c:pt idx="11">
                  <c:v>35032</c:v>
                </c:pt>
                <c:pt idx="12">
                  <c:v>35301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4E-4C99-B83D-3D0CC88767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137387856"/>
        <c:axId val="-2137382416"/>
      </c:barChart>
      <c:catAx>
        <c:axId val="-213738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137382416"/>
        <c:crosses val="autoZero"/>
        <c:auto val="1"/>
        <c:lblAlgn val="ctr"/>
        <c:lblOffset val="100"/>
        <c:noMultiLvlLbl val="0"/>
      </c:catAx>
      <c:valAx>
        <c:axId val="-2137382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137387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137393296"/>
        <c:axId val="-2137387312"/>
      </c:barChart>
      <c:catAx>
        <c:axId val="-2137393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37387312"/>
        <c:crosses val="autoZero"/>
        <c:auto val="1"/>
        <c:lblAlgn val="ctr"/>
        <c:lblOffset val="100"/>
        <c:noMultiLvlLbl val="0"/>
      </c:catAx>
      <c:valAx>
        <c:axId val="-2137387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37393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/>
              <a:t>Movimentação</a:t>
            </a:r>
            <a:r>
              <a:rPr lang="pt-BR" sz="2000" b="1" baseline="0" dirty="0"/>
              <a:t> do emprego formal celetista por setor da atividade econômica, admissões, desligamentos e saldos, Rio Grande, maio de 2021</a:t>
            </a:r>
            <a:endParaRPr lang="pt-BR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9453682575534277E-2"/>
          <c:y val="0.20104004424081845"/>
          <c:w val="0.76072375724966068"/>
          <c:h val="0.704290904381731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'SETORIAL MAIO'!$B$1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3.5050069161790013E-3"/>
                  <c:y val="-1.33352467020640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724-4850-AC40-33B20469FA0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5188363303442341E-2"/>
                  <c:y val="-2.22254111701067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724-4850-AC40-33B20469FA0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0515020748537005E-2"/>
                  <c:y val="-4.66733634572239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3724-4850-AC40-33B20469FA03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3366712774527533E-3"/>
                  <c:y val="-2.44479522871173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3724-4850-AC40-33B20469FA0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MAIO'!$A$2:$A$6</c:f>
              <c:strCache>
                <c:ptCount val="5"/>
                <c:pt idx="0">
                  <c:v>Serviços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Agropecuária</c:v>
                </c:pt>
              </c:strCache>
            </c:strRef>
          </c:cat>
          <c:val>
            <c:numRef>
              <c:f>'SETORIAL MAIO'!$B$2:$B$6</c:f>
              <c:numCache>
                <c:formatCode>General</c:formatCode>
                <c:ptCount val="5"/>
                <c:pt idx="0" formatCode="#,##0">
                  <c:v>1044</c:v>
                </c:pt>
                <c:pt idx="1">
                  <c:v>215</c:v>
                </c:pt>
                <c:pt idx="2">
                  <c:v>75</c:v>
                </c:pt>
                <c:pt idx="3">
                  <c:v>397</c:v>
                </c:pt>
                <c:pt idx="4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24-4850-AC40-33B20469FA03}"/>
            </c:ext>
          </c:extLst>
        </c:ser>
        <c:ser>
          <c:idx val="1"/>
          <c:order val="1"/>
          <c:tx>
            <c:strRef>
              <c:f>'SETORIAL MAIO'!$C$1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3366712774526678E-3"/>
                  <c:y val="-0.1244623025525972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724-4850-AC40-33B20469FA0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85169202598963E-2"/>
                  <c:y val="-2.44479522871173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724-4850-AC40-33B20469FA0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2.00028700530959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724-4850-AC40-33B20469FA0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851692025989672E-2"/>
                  <c:y val="-2.44479522871173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3724-4850-AC40-33B20469FA03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6733425549052498E-3"/>
                  <c:y val="-3.5560657872170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3724-4850-AC40-33B20469FA0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MAIO'!$A$2:$A$6</c:f>
              <c:strCache>
                <c:ptCount val="5"/>
                <c:pt idx="0">
                  <c:v>Serviços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Agropecuária</c:v>
                </c:pt>
              </c:strCache>
            </c:strRef>
          </c:cat>
          <c:val>
            <c:numRef>
              <c:f>'SETORIAL MAIO'!$C$2:$C$6</c:f>
              <c:numCache>
                <c:formatCode>General</c:formatCode>
                <c:ptCount val="5"/>
                <c:pt idx="0">
                  <c:v>437</c:v>
                </c:pt>
                <c:pt idx="1">
                  <c:v>289</c:v>
                </c:pt>
                <c:pt idx="2">
                  <c:v>394</c:v>
                </c:pt>
                <c:pt idx="3">
                  <c:v>305</c:v>
                </c:pt>
                <c:pt idx="4">
                  <c:v>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724-4850-AC40-33B20469FA03}"/>
            </c:ext>
          </c:extLst>
        </c:ser>
        <c:ser>
          <c:idx val="2"/>
          <c:order val="2"/>
          <c:tx>
            <c:strRef>
              <c:f>'SETORIAL MAIO'!$D$1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3.8555076077968993E-2"/>
                  <c:y val="-4.44508223402132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724-4850-AC40-33B20469FA0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fld id="{5CA764B1-0F03-4507-A675-B1A5DBE09EE2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724-4850-AC40-33B20469FA03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E9559DA-E337-4F98-8003-8E614EC56421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724-4850-AC40-33B20469FA03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1.1683356387263338E-2"/>
                  <c:y val="-2.66704934041278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3724-4850-AC40-33B20469FA03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fld id="{89FFA8B0-AE7D-4B71-9225-6EE78B541FC1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724-4850-AC40-33B20469FA03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MAIO'!$A$2:$A$6</c:f>
              <c:strCache>
                <c:ptCount val="5"/>
                <c:pt idx="0">
                  <c:v>Serviços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Agropecuária</c:v>
                </c:pt>
              </c:strCache>
            </c:strRef>
          </c:cat>
          <c:val>
            <c:numRef>
              <c:f>'SETORIAL MAIO'!$D$2:$D$6</c:f>
              <c:numCache>
                <c:formatCode>General</c:formatCode>
                <c:ptCount val="5"/>
                <c:pt idx="0">
                  <c:v>607</c:v>
                </c:pt>
                <c:pt idx="1">
                  <c:v>-74</c:v>
                </c:pt>
                <c:pt idx="2">
                  <c:v>-319</c:v>
                </c:pt>
                <c:pt idx="3">
                  <c:v>92</c:v>
                </c:pt>
                <c:pt idx="4">
                  <c:v>-37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724-4850-AC40-33B20469FA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137396016"/>
        <c:axId val="-2137386768"/>
      </c:barChart>
      <c:catAx>
        <c:axId val="-213739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137386768"/>
        <c:crosses val="autoZero"/>
        <c:auto val="1"/>
        <c:lblAlgn val="ctr"/>
        <c:lblOffset val="100"/>
        <c:noMultiLvlLbl val="0"/>
      </c:catAx>
      <c:valAx>
        <c:axId val="-213738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137396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137389488"/>
        <c:axId val="-2137388944"/>
      </c:barChart>
      <c:catAx>
        <c:axId val="-213738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37388944"/>
        <c:crosses val="autoZero"/>
        <c:auto val="1"/>
        <c:lblAlgn val="ctr"/>
        <c:lblOffset val="100"/>
        <c:noMultiLvlLbl val="0"/>
      </c:catAx>
      <c:valAx>
        <c:axId val="-2137388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37389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Maio RG 2021.xlsx]dinâmica set acumulado ano!Tabela dinâmica2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 por setor da atividade econômica, admissões, desligamentos e saldos, Rio Grande, acumulado do ano de 2021</a:t>
            </a:r>
            <a:endParaRPr lang="pt-BR" sz="1600" dirty="0">
              <a:effectLst/>
            </a:endParaRPr>
          </a:p>
        </c:rich>
      </c:tx>
      <c:layout>
        <c:manualLayout>
          <c:xMode val="edge"/>
          <c:yMode val="edge"/>
          <c:x val="0.10699997557242338"/>
          <c:y val="3.80976574215250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369466635387078E-2"/>
          <c:y val="0.22375106266249944"/>
          <c:w val="0.74203363723389493"/>
          <c:h val="0.688530366328262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'dinâmica set acumulado ano'!$B$3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8.1947606074446958E-3"/>
                  <c:y val="-2.47474809207905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9F3-4EBB-980B-7FD79C38D01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8632442863667828E-2"/>
                  <c:y val="-4.72451908487819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9F3-4EBB-980B-7FD79C38D01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3413601735556275E-2"/>
                  <c:y val="-2.47474809207906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79F3-4EBB-980B-7FD79C38D01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5754961909111987E-2"/>
                  <c:y val="-5.39945038271794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79F3-4EBB-980B-7FD79C38D01D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6827203471111693E-3"/>
                  <c:y val="-2.24977099279913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79F3-4EBB-980B-7FD79C38D01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set acumulado ano'!$A$4:$A$9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set acumulado ano'!$B$4:$B$9</c:f>
              <c:numCache>
                <c:formatCode>General</c:formatCode>
                <c:ptCount val="5"/>
                <c:pt idx="0">
                  <c:v>154</c:v>
                </c:pt>
                <c:pt idx="1">
                  <c:v>1903</c:v>
                </c:pt>
                <c:pt idx="2">
                  <c:v>578</c:v>
                </c:pt>
                <c:pt idx="3">
                  <c:v>1264</c:v>
                </c:pt>
                <c:pt idx="4">
                  <c:v>3434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F3-4EBB-980B-7FD79C38D01D}"/>
            </c:ext>
          </c:extLst>
        </c:ser>
        <c:ser>
          <c:idx val="1"/>
          <c:order val="1"/>
          <c:tx>
            <c:strRef>
              <c:f>'dinâmica set acumulado ano'!$C$3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4.6827203471112655E-3"/>
                  <c:y val="-8.32415267335682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9F3-4EBB-980B-7FD79C38D01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9267002169445343E-2"/>
                  <c:y val="-3.82461068775854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9F3-4EBB-980B-7FD79C38D01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0240805206668389E-3"/>
                  <c:y val="-3.14967938991880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79F3-4EBB-980B-7FD79C38D01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536120781000323E-2"/>
                  <c:y val="-4.72451908487819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79F3-4EBB-980B-7FD79C38D01D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8096322082667529E-2"/>
                  <c:y val="-2.92470229063888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79F3-4EBB-980B-7FD79C38D01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set acumulado ano'!$A$4:$A$9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set acumulado ano'!$C$4:$C$9</c:f>
              <c:numCache>
                <c:formatCode>General</c:formatCode>
                <c:ptCount val="5"/>
                <c:pt idx="0">
                  <c:v>165</c:v>
                </c:pt>
                <c:pt idx="1">
                  <c:v>1801</c:v>
                </c:pt>
                <c:pt idx="2">
                  <c:v>1163</c:v>
                </c:pt>
                <c:pt idx="3">
                  <c:v>944</c:v>
                </c:pt>
                <c:pt idx="4">
                  <c:v>2766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9F3-4EBB-980B-7FD79C38D01D}"/>
            </c:ext>
          </c:extLst>
        </c:ser>
        <c:ser>
          <c:idx val="2"/>
          <c:order val="2"/>
          <c:tx>
            <c:strRef>
              <c:f>'dinâmica set acumulado ano'!$D$3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DA69F4B-5306-4D63-BBDC-65B2E697EF12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9F3-4EBB-980B-7FD79C38D01D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4.6827203471112551E-3"/>
                  <c:y val="-4.04958778703845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9F3-4EBB-980B-7FD79C38D01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fld id="{A2F17ACC-9287-44D2-91AD-1AB397875218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9F3-4EBB-980B-7FD79C38D01D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1.1706800867778137E-2"/>
                  <c:y val="-2.92470229063888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79F3-4EBB-980B-7FD79C38D01D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706800867778051E-2"/>
                  <c:y val="-1.57483969495940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79F3-4EBB-980B-7FD79C38D01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set acumulado ano'!$A$4:$A$9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set acumulado ano'!$D$4:$D$9</c:f>
              <c:numCache>
                <c:formatCode>General</c:formatCode>
                <c:ptCount val="5"/>
                <c:pt idx="0">
                  <c:v>-11</c:v>
                </c:pt>
                <c:pt idx="1">
                  <c:v>102</c:v>
                </c:pt>
                <c:pt idx="2">
                  <c:v>-585</c:v>
                </c:pt>
                <c:pt idx="3">
                  <c:v>320</c:v>
                </c:pt>
                <c:pt idx="4">
                  <c:v>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9F3-4EBB-980B-7FD79C38D0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137385680"/>
        <c:axId val="-2137386224"/>
      </c:barChart>
      <c:catAx>
        <c:axId val="-213738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137386224"/>
        <c:crosses val="autoZero"/>
        <c:auto val="1"/>
        <c:lblAlgn val="ctr"/>
        <c:lblOffset val="100"/>
        <c:noMultiLvlLbl val="0"/>
      </c:catAx>
      <c:valAx>
        <c:axId val="-2137386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137385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137384592"/>
        <c:axId val="-2136906592"/>
      </c:barChart>
      <c:catAx>
        <c:axId val="-213738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36906592"/>
        <c:crosses val="autoZero"/>
        <c:auto val="1"/>
        <c:lblAlgn val="ctr"/>
        <c:lblOffset val="100"/>
        <c:noMultiLvlLbl val="0"/>
      </c:catAx>
      <c:valAx>
        <c:axId val="-213690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37384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Maio RG 2021.xlsx]dinâmica set 12m!Tabela dinâmica3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 por setor da atividade econômica, admissões, desligamentos e saldos, Rio Grande período de doze meses</a:t>
            </a:r>
            <a:endParaRPr lang="pt-BR" sz="1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369466635387078E-2"/>
          <c:y val="0.20140085551345796"/>
          <c:w val="0.75491111818845091"/>
          <c:h val="0.71178674120691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'dinâmica set 12m'!$B$3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0536120781000328E-2"/>
                  <c:y val="-3.56244794171331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8ADA-4A1B-8CE8-029771BA663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224292164877846E-2"/>
                  <c:y val="-3.33979494535622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8ADA-4A1B-8CE8-029771BA663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6925641995889715E-2"/>
                  <c:y val="-4.67571292349870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ADA-4A1B-8CE8-029771BA663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1947606074447808E-3"/>
                  <c:y val="-2.67183595628497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ADA-4A1B-8CE8-029771BA663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5218841128111492E-2"/>
                  <c:y val="-2.44918295992789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ADA-4A1B-8CE8-029771BA663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set 12m'!$A$4:$A$9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set 12m'!$B$4:$B$9</c:f>
              <c:numCache>
                <c:formatCode>General</c:formatCode>
                <c:ptCount val="5"/>
                <c:pt idx="0">
                  <c:v>424</c:v>
                </c:pt>
                <c:pt idx="1">
                  <c:v>4386</c:v>
                </c:pt>
                <c:pt idx="2">
                  <c:v>1572</c:v>
                </c:pt>
                <c:pt idx="3">
                  <c:v>2903</c:v>
                </c:pt>
                <c:pt idx="4">
                  <c:v>6689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DA-4A1B-8CE8-029771BA663B}"/>
            </c:ext>
          </c:extLst>
        </c:ser>
        <c:ser>
          <c:idx val="1"/>
          <c:order val="1"/>
          <c:tx>
            <c:strRef>
              <c:f>'dinâmica set 12m'!$C$3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7.0240805206668823E-3"/>
                  <c:y val="-6.01163090164120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8ADA-4A1B-8CE8-029771BA663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4584281822334086E-2"/>
                  <c:y val="-3.33978617949021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8ADA-4A1B-8CE8-029771BA663B}"/>
                </c:ext>
                <c:ext xmlns:c15="http://schemas.microsoft.com/office/drawing/2012/chart" uri="{CE6537A1-D6FC-4f65-9D91-7224C49458BB}">
                  <c15:layout>
                    <c:manualLayout>
                      <c:w val="7.8388738610642411E-2"/>
                      <c:h val="6.94344245726158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8.1947606074446958E-3"/>
                  <c:y val="-5.34367191256995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ADA-4A1B-8CE8-029771BA663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224292164877846E-2"/>
                  <c:y val="-2.44918295992789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ADA-4A1B-8CE8-029771BA663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8730881388444847E-2"/>
                  <c:y val="-1.55857097449956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ADA-4A1B-8CE8-029771BA663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set 12m'!$A$4:$A$9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set 12m'!$C$4:$C$9</c:f>
              <c:numCache>
                <c:formatCode>General</c:formatCode>
                <c:ptCount val="5"/>
                <c:pt idx="0">
                  <c:v>426</c:v>
                </c:pt>
                <c:pt idx="1">
                  <c:v>3858</c:v>
                </c:pt>
                <c:pt idx="2">
                  <c:v>2435</c:v>
                </c:pt>
                <c:pt idx="3">
                  <c:v>2440</c:v>
                </c:pt>
                <c:pt idx="4">
                  <c:v>6009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ADA-4A1B-8CE8-029771BA663B}"/>
            </c:ext>
          </c:extLst>
        </c:ser>
        <c:ser>
          <c:idx val="2"/>
          <c:order val="2"/>
          <c:tx>
            <c:strRef>
              <c:f>'dinâmica set 12m'!$D$3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64FFEA4-F38C-4A43-9074-224C26B1511B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8ADA-4A1B-8CE8-029771BA663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4048161041333765E-2"/>
                  <c:y val="-1.78122397085665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8ADA-4A1B-8CE8-029771BA663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fld id="{89A8093F-EA56-4A88-ACC4-985ED610C969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8ADA-4A1B-8CE8-029771BA663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1.0536120781000238E-2"/>
                  <c:y val="-2.003868201347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8ADA-4A1B-8CE8-029771BA663B}"/>
                </c:ext>
                <c:ext xmlns:c15="http://schemas.microsoft.com/office/drawing/2012/chart" uri="{CE6537A1-D6FC-4f65-9D91-7224C49458BB}">
                  <c15:layout>
                    <c:manualLayout>
                      <c:w val="6.2888934261704152E-2"/>
                      <c:h val="6.943442457261581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1.4048161041333678E-2"/>
                  <c:y val="-4.45305992714162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8ADA-4A1B-8CE8-029771BA663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set 12m'!$A$4:$A$9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set 12m'!$D$4:$D$9</c:f>
              <c:numCache>
                <c:formatCode>General</c:formatCode>
                <c:ptCount val="5"/>
                <c:pt idx="0">
                  <c:v>-2</c:v>
                </c:pt>
                <c:pt idx="1">
                  <c:v>528</c:v>
                </c:pt>
                <c:pt idx="2">
                  <c:v>-863</c:v>
                </c:pt>
                <c:pt idx="3">
                  <c:v>463</c:v>
                </c:pt>
                <c:pt idx="4">
                  <c:v>680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ADA-4A1B-8CE8-029771BA66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136904960"/>
        <c:axId val="-2136903328"/>
      </c:barChart>
      <c:catAx>
        <c:axId val="-213690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136903328"/>
        <c:crosses val="autoZero"/>
        <c:auto val="1"/>
        <c:lblAlgn val="ctr"/>
        <c:lblOffset val="100"/>
        <c:noMultiLvlLbl val="0"/>
      </c:catAx>
      <c:valAx>
        <c:axId val="-213690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136904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/>
              <a:t>Movimentação do emprego formal celetista, admissões, desligamentos e saldo, Rio Grande,</a:t>
            </a:r>
            <a:r>
              <a:rPr lang="pt-BR" sz="2000" b="1" baseline="0" dirty="0"/>
              <a:t> acumulado do ano de 2021</a:t>
            </a:r>
            <a:endParaRPr lang="pt-BR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1277957677735663E-2"/>
          <c:y val="0.1623194740333492"/>
          <c:w val="0.75549116224330226"/>
          <c:h val="0.814177640428058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'adm, des e saldo + acumulado an'!$B$9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 e saldo + acumulado an'!$B$10</c:f>
              <c:numCache>
                <c:formatCode>#,##0</c:formatCode>
                <c:ptCount val="1"/>
                <c:pt idx="0">
                  <c:v>7333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79-4D63-AEDF-F9AB7C2EADD6}"/>
            </c:ext>
          </c:extLst>
        </c:ser>
        <c:ser>
          <c:idx val="1"/>
          <c:order val="1"/>
          <c:tx>
            <c:strRef>
              <c:f>'adm, des e saldo + acumulado an'!$C$9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 e saldo + acumulado an'!$C$10</c:f>
              <c:numCache>
                <c:formatCode>#,##0</c:formatCode>
                <c:ptCount val="1"/>
                <c:pt idx="0">
                  <c:v>6839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879-4D63-AEDF-F9AB7C2EADD6}"/>
            </c:ext>
          </c:extLst>
        </c:ser>
        <c:ser>
          <c:idx val="2"/>
          <c:order val="2"/>
          <c:tx>
            <c:strRef>
              <c:f>'adm, des e saldo + acumulado an'!$D$9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 e saldo + acumulado an'!$D$10</c:f>
              <c:numCache>
                <c:formatCode>#,##0</c:formatCode>
                <c:ptCount val="1"/>
                <c:pt idx="0">
                  <c:v>494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879-4D63-AEDF-F9AB7C2EAD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137394384"/>
        <c:axId val="-2137383504"/>
      </c:barChart>
      <c:catAx>
        <c:axId val="-2137394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137383504"/>
        <c:crosses val="autoZero"/>
        <c:auto val="1"/>
        <c:lblAlgn val="ctr"/>
        <c:lblOffset val="100"/>
        <c:noMultiLvlLbl val="0"/>
      </c:catAx>
      <c:valAx>
        <c:axId val="-213738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137394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137393840"/>
        <c:axId val="-2137394928"/>
      </c:lineChart>
      <c:catAx>
        <c:axId val="-213739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37394928"/>
        <c:crosses val="autoZero"/>
        <c:auto val="1"/>
        <c:lblAlgn val="ctr"/>
        <c:lblOffset val="100"/>
        <c:noMultiLvlLbl val="0"/>
      </c:catAx>
      <c:valAx>
        <c:axId val="-2137394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37393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137382960"/>
        <c:axId val="-2137385136"/>
      </c:barChart>
      <c:catAx>
        <c:axId val="-2137382960"/>
        <c:scaling>
          <c:orientation val="minMax"/>
        </c:scaling>
        <c:delete val="1"/>
        <c:axPos val="b"/>
        <c:majorTickMark val="none"/>
        <c:minorTickMark val="none"/>
        <c:tickLblPos val="nextTo"/>
        <c:crossAx val="-2137385136"/>
        <c:crosses val="autoZero"/>
        <c:auto val="1"/>
        <c:lblAlgn val="ctr"/>
        <c:lblOffset val="100"/>
        <c:noMultiLvlLbl val="0"/>
      </c:catAx>
      <c:valAx>
        <c:axId val="-2137385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37382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/>
              <a:t>Movimentação</a:t>
            </a:r>
            <a:r>
              <a:rPr lang="pt-BR" sz="2000" b="1" baseline="0" dirty="0"/>
              <a:t> do emprego formal celetista, admissões, desligamentos e saldo, Rio Grande, período de doze meses</a:t>
            </a:r>
            <a:endParaRPr lang="pt-BR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'12m'!$H$2</c:f>
              <c:numCache>
                <c:formatCode>#,##0</c:formatCode>
                <c:ptCount val="1"/>
                <c:pt idx="0">
                  <c:v>15974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38-4723-B4D0-1797A25FA658}"/>
            </c:ext>
          </c:extLst>
        </c:ser>
        <c:ser>
          <c:idx val="1"/>
          <c:order val="1"/>
          <c:tx>
            <c:strRef>
              <c:f>'12m'!$I$1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'12m'!$I$2</c:f>
              <c:numCache>
                <c:formatCode>#,##0</c:formatCode>
                <c:ptCount val="1"/>
                <c:pt idx="0">
                  <c:v>15168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B38-4723-B4D0-1797A25FA658}"/>
            </c:ext>
          </c:extLst>
        </c:ser>
        <c:ser>
          <c:idx val="2"/>
          <c:order val="2"/>
          <c:tx>
            <c:strRef>
              <c:f>'12m'!$J$1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'12m'!$J$2</c:f>
              <c:numCache>
                <c:formatCode>#,##0</c:formatCode>
                <c:ptCount val="1"/>
                <c:pt idx="0">
                  <c:v>806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B38-4723-B4D0-1797A25FA6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137390576"/>
        <c:axId val="-2137391120"/>
      </c:barChart>
      <c:catAx>
        <c:axId val="-21373905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137391120"/>
        <c:crosses val="autoZero"/>
        <c:auto val="1"/>
        <c:lblAlgn val="ctr"/>
        <c:lblOffset val="100"/>
        <c:noMultiLvlLbl val="0"/>
      </c:catAx>
      <c:valAx>
        <c:axId val="-2137391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137390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137381872"/>
        <c:axId val="-2137390032"/>
      </c:barChart>
      <c:catAx>
        <c:axId val="-2137381872"/>
        <c:scaling>
          <c:orientation val="minMax"/>
        </c:scaling>
        <c:delete val="1"/>
        <c:axPos val="b"/>
        <c:majorTickMark val="none"/>
        <c:minorTickMark val="none"/>
        <c:tickLblPos val="nextTo"/>
        <c:crossAx val="-2137390032"/>
        <c:crosses val="autoZero"/>
        <c:auto val="1"/>
        <c:lblAlgn val="ctr"/>
        <c:lblOffset val="100"/>
        <c:noMultiLvlLbl val="0"/>
      </c:catAx>
      <c:valAx>
        <c:axId val="-2137390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37381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000" b="1"/>
              <a:t>Evolução mensal dos saldos do</a:t>
            </a:r>
            <a:r>
              <a:rPr lang="en-US" sz="2000" b="1" baseline="0"/>
              <a:t> emprego formal celetista, Rio Grande, maio de 2020 a maio de 2021</a:t>
            </a:r>
            <a:endParaRPr lang="en-US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7743697429726761E-2"/>
          <c:y val="0.18670684138227195"/>
          <c:w val="0.96225630257027328"/>
          <c:h val="0.629339175768750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'12m'!$B$21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E2C2-4B9E-9210-760B65FCBF57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2C2-4B9E-9210-760B65FCBF57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2C2-4B9E-9210-760B65FCBF57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2C2-4B9E-9210-760B65FCBF57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2C2-4B9E-9210-760B65FCBF5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FEB08F32-28A7-4A66-B235-2C14DAA807A0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2C2-4B9E-9210-760B65FCBF57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B84210D-27CD-4186-A4EA-B10578E1678E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E2C2-4B9E-9210-760B65FCBF57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5963347B-308F-4D0A-9987-78785ADA550F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2C2-4B9E-9210-760B65FCBF57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19FD4449-38EC-4F56-AFB7-395629266674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E2C2-4B9E-9210-760B65FCBF57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'12m'!$A$22:$A$34</c:f>
              <c:strCache>
                <c:ptCount val="13"/>
                <c:pt idx="0">
                  <c:v>mai/20</c:v>
                </c:pt>
                <c:pt idx="1">
                  <c:v>jun/20</c:v>
                </c:pt>
                <c:pt idx="2">
                  <c:v>jul/20</c:v>
                </c:pt>
                <c:pt idx="3">
                  <c:v>ago/20</c:v>
                </c:pt>
                <c:pt idx="4">
                  <c:v>set/20</c:v>
                </c:pt>
                <c:pt idx="5">
                  <c:v>out/20</c:v>
                </c:pt>
                <c:pt idx="6">
                  <c:v>nov/20</c:v>
                </c:pt>
                <c:pt idx="7">
                  <c:v>dez/20</c:v>
                </c:pt>
                <c:pt idx="8">
                  <c:v>jan/21</c:v>
                </c:pt>
                <c:pt idx="9">
                  <c:v>fev/21</c:v>
                </c:pt>
                <c:pt idx="10">
                  <c:v>mar/21</c:v>
                </c:pt>
                <c:pt idx="11">
                  <c:v>abr/21</c:v>
                </c:pt>
                <c:pt idx="12">
                  <c:v>mai/21</c:v>
                </c:pt>
              </c:strCache>
            </c:strRef>
          </c:cat>
          <c:val>
            <c:numRef>
              <c:f>'12m'!$B$22:$B$34</c:f>
              <c:numCache>
                <c:formatCode>General</c:formatCode>
                <c:ptCount val="13"/>
                <c:pt idx="0" formatCode="#,##0">
                  <c:v>-327</c:v>
                </c:pt>
                <c:pt idx="1">
                  <c:v>-23</c:v>
                </c:pt>
                <c:pt idx="2">
                  <c:v>87</c:v>
                </c:pt>
                <c:pt idx="3">
                  <c:v>167</c:v>
                </c:pt>
                <c:pt idx="4" formatCode="#,##0">
                  <c:v>211</c:v>
                </c:pt>
                <c:pt idx="5" formatCode="#,##0">
                  <c:v>250</c:v>
                </c:pt>
                <c:pt idx="6" formatCode="#,##0">
                  <c:v>139</c:v>
                </c:pt>
                <c:pt idx="7" formatCode="#,##0">
                  <c:v>-192</c:v>
                </c:pt>
                <c:pt idx="8" formatCode="#,##0">
                  <c:v>14</c:v>
                </c:pt>
                <c:pt idx="9" formatCode="#,##0">
                  <c:v>-5</c:v>
                </c:pt>
                <c:pt idx="10" formatCode="#,##0">
                  <c:v>212</c:v>
                </c:pt>
                <c:pt idx="11" formatCode="#,##0">
                  <c:v>4</c:v>
                </c:pt>
                <c:pt idx="12" formatCode="#,##0">
                  <c:v>269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2C2-4B9E-9210-760B65FCBF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137392208"/>
        <c:axId val="-2137397104"/>
      </c:barChart>
      <c:catAx>
        <c:axId val="-213739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137397104"/>
        <c:crosses val="autoZero"/>
        <c:auto val="1"/>
        <c:lblAlgn val="ctr"/>
        <c:lblOffset val="100"/>
        <c:noMultiLvlLbl val="0"/>
      </c:catAx>
      <c:valAx>
        <c:axId val="-213739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13739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137396560"/>
        <c:axId val="-2137395472"/>
      </c:lineChart>
      <c:catAx>
        <c:axId val="-213739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37395472"/>
        <c:crosses val="autoZero"/>
        <c:auto val="1"/>
        <c:lblAlgn val="ctr"/>
        <c:lblOffset val="100"/>
        <c:noMultiLvlLbl val="0"/>
      </c:catAx>
      <c:valAx>
        <c:axId val="-2137395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37396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7388400"/>
        <c:axId val="-2137384048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-213738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37384048"/>
        <c:crosses val="autoZero"/>
        <c:auto val="1"/>
        <c:lblAlgn val="ctr"/>
        <c:lblOffset val="100"/>
        <c:noMultiLvlLbl val="0"/>
      </c:catAx>
      <c:valAx>
        <c:axId val="-213738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3738840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972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15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787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05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/>
              <a:t>Maio DE 2021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4400" dirty="0"/>
              <a:t>A conjuntura do emprego em RIO GRANDE-RS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dezembro de 2022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65314"/>
            <a:ext cx="11877870" cy="1194319"/>
          </a:xfrm>
        </p:spPr>
        <p:txBody>
          <a:bodyPr>
            <a:normAutofit/>
          </a:bodyPr>
          <a:lstStyle/>
          <a:p>
            <a:pPr algn="ctr"/>
            <a:r>
              <a:rPr lang="pt-BR" sz="4400" dirty="0"/>
              <a:t>A</a:t>
            </a:r>
            <a:r>
              <a:rPr lang="pt-BR" sz="4800" dirty="0"/>
              <a:t> </a:t>
            </a:r>
            <a:r>
              <a:rPr lang="pt-BR" sz="4400" dirty="0"/>
              <a:t>conjuntura setorial do emprego EM MAIO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492898"/>
            <a:ext cx="11877870" cy="51691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300" dirty="0"/>
              <a:t>O desempenho positivo do emprego formal no mercado de trabalho de Rio Grande no mês de maio (+269 vínculos) foi puxado principalmente pelo setor de serviços (+607</a:t>
            </a:r>
            <a:r>
              <a:rPr lang="pt-BR" sz="3300" b="1" dirty="0"/>
              <a:t> </a:t>
            </a:r>
            <a:r>
              <a:rPr lang="pt-BR" sz="3300" dirty="0"/>
              <a:t>vínculos), seguido pelo comércio (+92 vínculos). A construção civil (</a:t>
            </a:r>
            <a:r>
              <a:rPr lang="pt-BR" sz="3300" dirty="0">
                <a:solidFill>
                  <a:srgbClr val="FF0000"/>
                </a:solidFill>
              </a:rPr>
              <a:t>-319</a:t>
            </a:r>
            <a:r>
              <a:rPr lang="pt-BR" sz="3300" b="1" dirty="0">
                <a:solidFill>
                  <a:srgbClr val="FF0000"/>
                </a:solidFill>
              </a:rPr>
              <a:t> </a:t>
            </a:r>
            <a:r>
              <a:rPr lang="pt-BR" sz="3300" dirty="0"/>
              <a:t>vínculos), a indústria (</a:t>
            </a:r>
            <a:r>
              <a:rPr lang="pt-BR" sz="3300" dirty="0">
                <a:solidFill>
                  <a:srgbClr val="FF0000"/>
                </a:solidFill>
              </a:rPr>
              <a:t>-74 </a:t>
            </a:r>
            <a:r>
              <a:rPr lang="pt-BR" sz="3300" dirty="0"/>
              <a:t>vínculos) e a agropecuária (</a:t>
            </a:r>
            <a:r>
              <a:rPr lang="pt-BR" sz="3300" dirty="0">
                <a:solidFill>
                  <a:srgbClr val="FF0000"/>
                </a:solidFill>
              </a:rPr>
              <a:t>-37 </a:t>
            </a:r>
            <a:r>
              <a:rPr lang="pt-BR" sz="3300" dirty="0"/>
              <a:t>vínculos) apresentaram saldos negativos. </a:t>
            </a:r>
            <a:endParaRPr lang="pt-BR" sz="33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5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="" xmlns:a16="http://schemas.microsoft.com/office/drawing/2014/main" id="{B770453A-B719-4B4A-A3B8-4EA9CD69E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397714"/>
              </p:ext>
            </p:extLst>
          </p:nvPr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="" xmlns:a16="http://schemas.microsoft.com/office/drawing/2014/main" id="{FCB603F1-9682-3BA9-9940-285A156E13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8011031"/>
              </p:ext>
            </p:extLst>
          </p:nvPr>
        </p:nvGraphicFramePr>
        <p:xfrm>
          <a:off x="671802" y="606491"/>
          <a:ext cx="10870164" cy="5714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29003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08923"/>
            <a:ext cx="11849876" cy="528112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Rio Grande no acumulado do ano (+494 vínculos) foi puxado principalmente pelo setor de serviços (+668 vínculos), seguido pelo setor da indústria (+320 vínculos) e pelo comércio (+102 vínculos). O setor da construção (</a:t>
            </a:r>
            <a:r>
              <a:rPr lang="pt-BR" sz="3200" dirty="0">
                <a:solidFill>
                  <a:srgbClr val="FF0000"/>
                </a:solidFill>
              </a:rPr>
              <a:t>-585 </a:t>
            </a:r>
            <a:r>
              <a:rPr lang="pt-BR" sz="3200" dirty="0"/>
              <a:t>vínculos) e da agropecuária (</a:t>
            </a:r>
            <a:r>
              <a:rPr lang="pt-BR" sz="3200" dirty="0">
                <a:solidFill>
                  <a:srgbClr val="FF0000"/>
                </a:solidFill>
              </a:rPr>
              <a:t>-11 </a:t>
            </a:r>
            <a:r>
              <a:rPr lang="pt-BR" sz="3200" dirty="0"/>
              <a:t>vínculos) apresentaram saldos negativos.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8609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="" xmlns:a16="http://schemas.microsoft.com/office/drawing/2014/main" id="{71655EBF-94A8-26B3-AE64-40162BB802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782485"/>
              </p:ext>
            </p:extLst>
          </p:nvPr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="" xmlns:a16="http://schemas.microsoft.com/office/drawing/2014/main" id="{BC86253B-5BC4-2455-70CF-BE721581AD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344729"/>
              </p:ext>
            </p:extLst>
          </p:nvPr>
        </p:nvGraphicFramePr>
        <p:xfrm>
          <a:off x="671801" y="606489"/>
          <a:ext cx="10848395" cy="5645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19672"/>
          </a:xfrm>
        </p:spPr>
        <p:txBody>
          <a:bodyPr>
            <a:normAutofit/>
          </a:bodyPr>
          <a:lstStyle/>
          <a:p>
            <a:pPr algn="ctr"/>
            <a:r>
              <a:rPr lang="pt-BR" sz="44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27584"/>
            <a:ext cx="11849876" cy="51691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</a:t>
            </a:r>
            <a:r>
              <a:rPr lang="pt-BR" sz="3200" dirty="0" smtClean="0"/>
              <a:t>positi</a:t>
            </a:r>
            <a:r>
              <a:rPr lang="pt-BR" sz="3200" dirty="0" smtClean="0"/>
              <a:t>vo </a:t>
            </a:r>
            <a:r>
              <a:rPr lang="pt-BR" sz="3200" dirty="0"/>
              <a:t>do emprego formal no mercado de trabalho de Rio Grande no período de doze meses (+</a:t>
            </a:r>
            <a:r>
              <a:rPr lang="pt-BR" sz="3200" dirty="0" smtClean="0"/>
              <a:t>806 </a:t>
            </a:r>
            <a:r>
              <a:rPr lang="pt-BR" sz="3200" dirty="0"/>
              <a:t>vínculos) foi puxado principalmente pelo setor de serviços (+680 vínculos), seguido pelo comércio (+528 vínculos) e pela a indústria (+</a:t>
            </a:r>
            <a:r>
              <a:rPr lang="pt-BR" sz="3200" dirty="0" smtClean="0"/>
              <a:t>463 </a:t>
            </a:r>
            <a:r>
              <a:rPr lang="pt-BR" sz="3200" dirty="0"/>
              <a:t>vínculos). A construção  (</a:t>
            </a:r>
            <a:r>
              <a:rPr lang="pt-BR" sz="3200" dirty="0">
                <a:solidFill>
                  <a:srgbClr val="FF0000"/>
                </a:solidFill>
              </a:rPr>
              <a:t>-863</a:t>
            </a:r>
            <a:r>
              <a:rPr lang="pt-BR" sz="3200" dirty="0"/>
              <a:t> vínculos) e a agropecuária (</a:t>
            </a:r>
            <a:r>
              <a:rPr lang="pt-BR" sz="3200" dirty="0">
                <a:solidFill>
                  <a:srgbClr val="FF0000"/>
                </a:solidFill>
              </a:rPr>
              <a:t>-2 </a:t>
            </a:r>
            <a:r>
              <a:rPr lang="pt-BR" sz="3200" dirty="0"/>
              <a:t>vínculos) apresentaram saldos negativos. </a:t>
            </a:r>
            <a:endParaRPr lang="pt-BR" sz="33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2518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10434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="" xmlns:a16="http://schemas.microsoft.com/office/drawing/2014/main" id="{EB27B534-14E4-1D35-4564-BAA9DD61D6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782485"/>
              </p:ext>
            </p:extLst>
          </p:nvPr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="" xmlns:a16="http://schemas.microsoft.com/office/drawing/2014/main" id="{1F9F08C2-5118-D205-5B43-63829B2192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5477591"/>
              </p:ext>
            </p:extLst>
          </p:nvPr>
        </p:nvGraphicFramePr>
        <p:xfrm>
          <a:off x="671802" y="606490"/>
          <a:ext cx="10848395" cy="5703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1093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>
              <a:buNone/>
            </a:pPr>
            <a:r>
              <a:rPr lang="pt-BR" sz="3200" dirty="0"/>
              <a:t>Dados coletados em 09/12/2022.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Fundador:</a:t>
            </a:r>
          </a:p>
          <a:p>
            <a:pPr marL="0" indent="0">
              <a:buNone/>
            </a:pPr>
            <a:r>
              <a:rPr lang="pt-BR" sz="2300" b="1" dirty="0"/>
              <a:t>Prof. Francisco E. </a:t>
            </a:r>
            <a:r>
              <a:rPr lang="pt-BR" sz="2300" b="1" dirty="0" err="1"/>
              <a:t>Beckenkamp</a:t>
            </a:r>
            <a:r>
              <a:rPr lang="pt-BR" sz="2300" b="1" dirty="0"/>
              <a:t> Vargas</a:t>
            </a:r>
          </a:p>
          <a:p>
            <a:pPr marL="0" indent="0">
              <a:buNone/>
            </a:pPr>
            <a:endParaRPr lang="pt-BR" sz="2300" dirty="0" smtClean="0"/>
          </a:p>
          <a:p>
            <a:pPr marL="0" indent="0">
              <a:buNone/>
            </a:pPr>
            <a:r>
              <a:rPr lang="pt-BR" sz="2400" dirty="0"/>
              <a:t>Coordenador: </a:t>
            </a:r>
          </a:p>
          <a:p>
            <a:pPr marL="0" indent="0">
              <a:buNone/>
            </a:pPr>
            <a:r>
              <a:rPr lang="pt-BR" sz="2400" b="1" dirty="0" err="1"/>
              <a:t>Attila</a:t>
            </a:r>
            <a:r>
              <a:rPr lang="pt-BR" sz="2400" b="1" dirty="0"/>
              <a:t> Magno e Silva Barbosa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Coordenadora adjunta:</a:t>
            </a:r>
          </a:p>
          <a:p>
            <a:pPr marL="0" indent="0">
              <a:buNone/>
            </a:pPr>
            <a:r>
              <a:rPr lang="pt-BR" sz="2300" b="1" dirty="0"/>
              <a:t>Prof.ª Ana Paula F. D’Avila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maio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06286"/>
            <a:ext cx="11792932" cy="53867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maio de 2021 ocorreram, em Rio Grande, 1.747 admissões e 1.478 desligamentos, resultando em um saldo de +269 vínculos formais de emprego celetista. Com isso, a taxa de variação do emprego formal foi de +0,76%, com o estoque passando de 35.032 vínculos, em abril, para 35.301 vínculos, em maio de 2021.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454888" y="6298164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="" xmlns:a16="http://schemas.microsoft.com/office/drawing/2014/main" id="{05D8F4C1-E34B-876D-8167-B8822396D7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3654367"/>
              </p:ext>
            </p:extLst>
          </p:nvPr>
        </p:nvGraphicFramePr>
        <p:xfrm>
          <a:off x="515815" y="574431"/>
          <a:ext cx="11265878" cy="5723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82351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604865"/>
            <a:ext cx="11752571" cy="490690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 acumulado do ano, ocorreram, em Rio Grande, 7.333 admissões e 6.839 desligamentos, o que resultou em um saldo de +494 vínculos formais de emprego. Nesse período, o estoque passou de 34.801 vínculos, em dezembro de 2020, para 35.301 vínculos, em maio de 2021, o que corresponde a uma taxa de variação de +1,41%.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352250" y="627017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="" xmlns:a16="http://schemas.microsoft.com/office/drawing/2014/main" id="{F234968F-2CAE-F68F-6CDD-80F013842F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181035"/>
              </p:ext>
            </p:extLst>
          </p:nvPr>
        </p:nvGraphicFramePr>
        <p:xfrm>
          <a:off x="480646" y="326219"/>
          <a:ext cx="11312769" cy="5943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1525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77281"/>
            <a:ext cx="11752572" cy="1035698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464906"/>
            <a:ext cx="11752571" cy="520648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Nos últimos doze meses, ocorreram, em Rio Grande, 15.974 admissões e 15.168 desligamentos, o que resultou em um saldo positivo de +806 vínculos formais de emprego. Nesse período, o estoque passou de 34.162 vínculos, em maio de 2020, para 35.301 vínculos, em maio de 2021, o que corresponde a uma taxa de variação de +2,35%.</a:t>
            </a:r>
          </a:p>
        </p:txBody>
      </p:sp>
    </p:spTree>
    <p:extLst>
      <p:ext uri="{BB962C8B-B14F-4D97-AF65-F5344CB8AC3E}">
        <p14:creationId xmlns:p14="http://schemas.microsoft.com/office/powerpoint/2010/main" val="282132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9614" y="62420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="" xmlns:a16="http://schemas.microsoft.com/office/drawing/2014/main" id="{B3CED1A6-7D86-434E-9C2E-AF10BD93E3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614107"/>
              </p:ext>
            </p:extLst>
          </p:nvPr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="" xmlns:a16="http://schemas.microsoft.com/office/drawing/2014/main" id="{01DCEA2C-0373-9428-6D7A-D3091DB3D9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069501"/>
              </p:ext>
            </p:extLst>
          </p:nvPr>
        </p:nvGraphicFramePr>
        <p:xfrm>
          <a:off x="596897" y="613507"/>
          <a:ext cx="10916816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062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161384" y="6335486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="" xmlns:a16="http://schemas.microsoft.com/office/drawing/2014/main" id="{3B4878FB-DF37-C46C-6740-3B8A2940B4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974401"/>
              </p:ext>
            </p:extLst>
          </p:nvPr>
        </p:nvGraphicFramePr>
        <p:xfrm>
          <a:off x="789992" y="627201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="" xmlns:a16="http://schemas.microsoft.com/office/drawing/2014/main" id="{D14B7DCE-1A39-158D-F5C4-B765EEF07A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910221"/>
              </p:ext>
            </p:extLst>
          </p:nvPr>
        </p:nvGraphicFramePr>
        <p:xfrm>
          <a:off x="789992" y="613507"/>
          <a:ext cx="10916816" cy="5644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62586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684323"/>
              </p:ext>
            </p:extLst>
          </p:nvPr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0318310"/>
              </p:ext>
            </p:extLst>
          </p:nvPr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="" xmlns:a16="http://schemas.microsoft.com/office/drawing/2014/main" id="{E3189771-B6C1-EF93-F044-80A85DB67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761502"/>
              </p:ext>
            </p:extLst>
          </p:nvPr>
        </p:nvGraphicFramePr>
        <p:xfrm>
          <a:off x="678285" y="613507"/>
          <a:ext cx="10835427" cy="5630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381</Words>
  <Application>Microsoft Office PowerPoint</Application>
  <PresentationFormat>Widescreen</PresentationFormat>
  <Paragraphs>82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05 Maio DE 2021 A conjuntura do emprego em RIO GRANDE-RS</vt:lpstr>
      <vt:lpstr>A conjuntura do emprego em maio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MAIO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2023-03-14T19:08:24Z</dcterms:modified>
</cp:coreProperties>
</file>