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02" autoAdjust="0"/>
    <p:restoredTop sz="96980" autoAdjust="0"/>
  </p:normalViewPr>
  <p:slideViewPr>
    <p:cSldViewPr snapToGrid="0">
      <p:cViewPr>
        <p:scale>
          <a:sx n="40" d="100"/>
          <a:sy n="40" d="100"/>
        </p:scale>
        <p:origin x="1350" y="3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2022.2\Observat&#243;rio%20Social%20do%20Trabalho\Observat&#243;rio%20Social%20do%20Trabalho\BOLETINS%20-%20ANA\Boletins%20Pelotas\2021\MAIO%202021\Dados%20MAIO%202021%20Pelotas%20%20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2022.2\Observat&#243;rio%20Social%20do%20Trabalho\Observat&#243;rio%20Social%20do%20Trabalho\BOLETINS%20-%20ANA\Boletins%20Pelotas\2021\MAIO%202021\Dados%20MAIO%202021%20Pelotas%20%20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2022.2\Observat&#243;rio%20Social%20do%20Trabalho\Observat&#243;rio%20Social%20do%20Trabalho\BOLETINS%20-%20ANA\Boletins%20Pelotas\2021\MAIO%202021\Dados%20MAIO%202021%20Pelotas%20%20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2022.2\Observat&#243;rio%20Social%20do%20Trabalho\Observat&#243;rio%20Social%20do%20Trabalho\BOLETINS%20-%20ANA\Boletins%20Pelotas\2021\MAIO%202021\Dados%20MAIO%202021%20Pelotas%20%20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2022.2\Observat&#243;rio%20Social%20do%20Trabalho\Observat&#243;rio%20Social%20do%20Trabalho\BOLETINS%20-%20ANA\Boletins%20Pelotas\2021\MAIO%202021\Dados%20MAIO%202021%20Pelotas%20%20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E:\2022\2022.2\Observat&#243;rio%20Social%20do%20Trabalho\Observat&#243;rio%20Social%20do%20Trabalho\BOLETINS%20-%20ANA\Boletins%20Pelotas\2021\MAIO%202021\Dados%20MAIO%202021%20Pelotas%20%20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2022.2\Observat&#243;rio%20Social%20do%20Trabalho\Observat&#243;rio%20Social%20do%20Trabalho\BOLETINS%20-%20ANA\Boletins%20Pelotas\2021\MAIO%202021\Dados%20MAIO%202021%20Pelotas%20%20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022\2022.2\Observat&#243;rio%20Social%20do%20Trabalho\Observat&#243;rio%20Social%20do%20Trabalho\BOLETINS%20-%20ANA\Boletins%20Pelotas\2021\MAIO%202021\Dados%20MAIO%202021%20Pelotas%20%20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/>
              <a:t>Movimentação do emprego formal celetista, admissões, desligamentos e saldo, Pelotas, maio de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saldo'!$B$2</c:f>
              <c:numCache>
                <c:formatCode>#,##0</c:formatCode>
                <c:ptCount val="1"/>
                <c:pt idx="0">
                  <c:v>2033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9E-4396-BD5B-091FDB53CF5A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saldo'!$C$2</c:f>
              <c:numCache>
                <c:formatCode>#,##0</c:formatCode>
                <c:ptCount val="1"/>
                <c:pt idx="0">
                  <c:v>1988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9E-4396-BD5B-091FDB53CF5A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desl e saldo'!$D$2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39E-4396-BD5B-091FDB53CF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00136080"/>
        <c:axId val="-1000147504"/>
      </c:barChart>
      <c:catAx>
        <c:axId val="-1000136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000147504"/>
        <c:crosses val="autoZero"/>
        <c:auto val="1"/>
        <c:lblAlgn val="ctr"/>
        <c:lblOffset val="100"/>
        <c:noMultiLvlLbl val="0"/>
      </c:catAx>
      <c:valAx>
        <c:axId val="-100014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00013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MAIO 2021 Pelotas  .xls]Planilha2!Tabela dinâmica2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 do emprego formal celetista por setor da atividade econômica, admissões, desligamentos e saldos, Pelotas, período de doze meses</a:t>
            </a:r>
            <a:endParaRPr lang="pt-B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2472011813605451E-2"/>
          <c:y val="0.17703279783379305"/>
          <c:w val="0.7606312189809753"/>
          <c:h val="0.743068825532887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Planilha2!$B$3:$B$4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8206757986579874E-2"/>
                  <c:y val="-2.12524166256818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482602734902367E-2"/>
                  <c:y val="-2.55028999508182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310136979869837E-2"/>
                  <c:y val="-2.12524166256818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655068489934981E-2"/>
                  <c:y val="-2.97533832759546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137671224837324E-2"/>
                  <c:y val="-1.70019333005454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Planilha2!$B$5:$B$10</c:f>
              <c:numCache>
                <c:formatCode>General</c:formatCode>
                <c:ptCount val="5"/>
                <c:pt idx="0">
                  <c:v>91</c:v>
                </c:pt>
                <c:pt idx="1">
                  <c:v>7681</c:v>
                </c:pt>
                <c:pt idx="2">
                  <c:v>3809</c:v>
                </c:pt>
                <c:pt idx="3">
                  <c:v>4573</c:v>
                </c:pt>
                <c:pt idx="4">
                  <c:v>8372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DD-4D9C-BADF-A89178444F40}"/>
            </c:ext>
          </c:extLst>
        </c:ser>
        <c:ser>
          <c:idx val="1"/>
          <c:order val="1"/>
          <c:tx>
            <c:strRef>
              <c:f>Planilha2!$C$3:$C$4</c:f>
              <c:strCache>
                <c:ptCount val="1"/>
                <c:pt idx="0">
                  <c:v>Desligamentos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5516894966449659E-3"/>
                  <c:y val="-4.03795915887956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310136979869754E-2"/>
                  <c:y val="-2.55028999508182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413515973159727E-2"/>
                  <c:y val="-3.18786249385227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585981728192195E-2"/>
                  <c:y val="-3.40038666010909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585981728192195E-2"/>
                  <c:y val="-2.33776582882500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Planilha2!$C$5:$C$10</c:f>
              <c:numCache>
                <c:formatCode>General</c:formatCode>
                <c:ptCount val="5"/>
                <c:pt idx="0">
                  <c:v>139</c:v>
                </c:pt>
                <c:pt idx="1">
                  <c:v>7397</c:v>
                </c:pt>
                <c:pt idx="2">
                  <c:v>3011</c:v>
                </c:pt>
                <c:pt idx="3">
                  <c:v>4515</c:v>
                </c:pt>
                <c:pt idx="4">
                  <c:v>8252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DD-4D9C-BADF-A89178444F40}"/>
            </c:ext>
          </c:extLst>
        </c:ser>
        <c:ser>
          <c:idx val="2"/>
          <c:order val="2"/>
          <c:tx>
            <c:strRef>
              <c:f>Planilha2!$D$3:$D$4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F531CC96-A16B-4B52-B485-174AE7FCE9DE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5DD-4D9C-BADF-A89178444F4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2758447483224788E-2"/>
                  <c:y val="-3.18786249385227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241301367451173E-2"/>
                  <c:y val="-2.33776582882500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9654566191286903E-3"/>
                  <c:y val="-2.33776582882501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103378993290015E-3"/>
                  <c:y val="-1.48766916379772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55DD-4D9C-BADF-A89178444F4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Planilha2!$A$5:$A$10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Planilha2!$D$5:$D$10</c:f>
              <c:numCache>
                <c:formatCode>General</c:formatCode>
                <c:ptCount val="5"/>
                <c:pt idx="0">
                  <c:v>-48</c:v>
                </c:pt>
                <c:pt idx="1">
                  <c:v>284</c:v>
                </c:pt>
                <c:pt idx="2">
                  <c:v>798</c:v>
                </c:pt>
                <c:pt idx="3">
                  <c:v>58</c:v>
                </c:pt>
                <c:pt idx="4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DD-4D9C-BADF-A89178444F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987445168"/>
        <c:axId val="-987443536"/>
      </c:barChart>
      <c:catAx>
        <c:axId val="-98744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43536"/>
        <c:crosses val="autoZero"/>
        <c:auto val="1"/>
        <c:lblAlgn val="ctr"/>
        <c:lblOffset val="100"/>
        <c:noMultiLvlLbl val="0"/>
      </c:catAx>
      <c:valAx>
        <c:axId val="-98744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4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 do emprego formal celetista, admissões, desligamentos e saldo, Pelotas, acumulado do ano de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7837039483572978E-2"/>
          <c:y val="0.17264442173248545"/>
          <c:w val="0.74423484558395669"/>
          <c:h val="0.80299892007773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ano'!$G$1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ano'!$G$2</c:f>
              <c:numCache>
                <c:formatCode>#,##0</c:formatCode>
                <c:ptCount val="1"/>
                <c:pt idx="0">
                  <c:v>10817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97-4D80-98E4-5535BF9B58AC}"/>
            </c:ext>
          </c:extLst>
        </c:ser>
        <c:ser>
          <c:idx val="1"/>
          <c:order val="1"/>
          <c:tx>
            <c:strRef>
              <c:f>'acumulado do ano'!$H$1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10243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97-4D80-98E4-5535BF9B58AC}"/>
            </c:ext>
          </c:extLst>
        </c:ser>
        <c:ser>
          <c:idx val="2"/>
          <c:order val="2"/>
          <c:tx>
            <c:strRef>
              <c:f>'acumulado do ano'!$I$1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574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97-4D80-98E4-5535BF9B58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000139888"/>
        <c:axId val="-1000146960"/>
      </c:barChart>
      <c:catAx>
        <c:axId val="-1000139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000146960"/>
        <c:crosses val="autoZero"/>
        <c:auto val="1"/>
        <c:lblAlgn val="ctr"/>
        <c:lblOffset val="100"/>
        <c:noMultiLvlLbl val="0"/>
      </c:catAx>
      <c:valAx>
        <c:axId val="-100014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000139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000145328"/>
        <c:axId val="-1317738928"/>
      </c:lineChart>
      <c:catAx>
        <c:axId val="-100014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317738928"/>
        <c:crosses val="autoZero"/>
        <c:auto val="1"/>
        <c:lblAlgn val="ctr"/>
        <c:lblOffset val="100"/>
        <c:noMultiLvlLbl val="0"/>
      </c:catAx>
      <c:valAx>
        <c:axId val="-131773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00014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</a:t>
            </a:r>
            <a:r>
              <a:rPr lang="pt-BR" sz="2000" b="1" baseline="0" dirty="0"/>
              <a:t> do emprego formal celetista, admissões, desligamentos e saldo, Pelotas, período de doze meses</a:t>
            </a:r>
            <a:endParaRPr lang="pt-BR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24526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F4-4DEA-B68F-309FABA0EAA5}"/>
            </c:ext>
          </c:extLst>
        </c:ser>
        <c:ser>
          <c:idx val="1"/>
          <c:order val="1"/>
          <c:tx>
            <c:strRef>
              <c:f>'12m'!$I$1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23314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F4-4DEA-B68F-309FABA0EAA5}"/>
            </c:ext>
          </c:extLst>
        </c:ser>
        <c:ser>
          <c:idx val="2"/>
          <c:order val="2"/>
          <c:tx>
            <c:strRef>
              <c:f>'12m'!$J$1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'12m'!$J$2</c:f>
              <c:numCache>
                <c:formatCode>#,##0</c:formatCode>
                <c:ptCount val="1"/>
                <c:pt idx="0">
                  <c:v>1212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F4-4DEA-B68F-309FABA0EA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987446800"/>
        <c:axId val="-987444080"/>
      </c:barChart>
      <c:catAx>
        <c:axId val="-987446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987444080"/>
        <c:crosses val="autoZero"/>
        <c:auto val="1"/>
        <c:lblAlgn val="ctr"/>
        <c:lblOffset val="100"/>
        <c:noMultiLvlLbl val="0"/>
      </c:catAx>
      <c:valAx>
        <c:axId val="-98744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46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000" b="1" baseline="0" dirty="0" err="1">
                <a:solidFill>
                  <a:sysClr val="windowText" lastClr="000000"/>
                </a:solidFill>
              </a:rPr>
              <a:t>Evolução</a:t>
            </a:r>
            <a:r>
              <a:rPr lang="en-US" sz="2000" b="1" baseline="0" dirty="0">
                <a:solidFill>
                  <a:sysClr val="windowText" lastClr="000000"/>
                </a:solidFill>
              </a:rPr>
              <a:t> mensal dos </a:t>
            </a:r>
            <a:r>
              <a:rPr lang="en-US" sz="2000" b="1" baseline="0" dirty="0" err="1">
                <a:solidFill>
                  <a:sysClr val="windowText" lastClr="000000"/>
                </a:solidFill>
              </a:rPr>
              <a:t>saldos</a:t>
            </a:r>
            <a:r>
              <a:rPr lang="en-US" sz="2000" b="1" baseline="0" dirty="0">
                <a:solidFill>
                  <a:sysClr val="windowText" lastClr="000000"/>
                </a:solidFill>
              </a:rPr>
              <a:t> do </a:t>
            </a:r>
            <a:r>
              <a:rPr lang="en-US" sz="2000" b="1" baseline="0" dirty="0" err="1">
                <a:solidFill>
                  <a:sysClr val="windowText" lastClr="000000"/>
                </a:solidFill>
              </a:rPr>
              <a:t>emprego</a:t>
            </a:r>
            <a:r>
              <a:rPr lang="en-US" sz="2000" b="1" baseline="0" dirty="0">
                <a:solidFill>
                  <a:sysClr val="windowText" lastClr="000000"/>
                </a:solidFill>
              </a:rPr>
              <a:t> formal </a:t>
            </a:r>
            <a:r>
              <a:rPr lang="en-US" sz="2000" b="1" baseline="0" dirty="0" err="1">
                <a:solidFill>
                  <a:sysClr val="windowText" lastClr="000000"/>
                </a:solidFill>
              </a:rPr>
              <a:t>celetista</a:t>
            </a:r>
            <a:r>
              <a:rPr lang="en-US" sz="2000" b="1" baseline="0" dirty="0">
                <a:solidFill>
                  <a:sysClr val="windowText" lastClr="000000"/>
                </a:solidFill>
              </a:rPr>
              <a:t>, Pelotas, </a:t>
            </a:r>
            <a:r>
              <a:rPr lang="en-US" sz="2000" b="1" baseline="0" dirty="0" err="1">
                <a:solidFill>
                  <a:sysClr val="windowText" lastClr="000000"/>
                </a:solidFill>
              </a:rPr>
              <a:t>maio</a:t>
            </a:r>
            <a:r>
              <a:rPr lang="en-US" sz="2000" b="1" baseline="0" dirty="0">
                <a:solidFill>
                  <a:sysClr val="windowText" lastClr="000000"/>
                </a:solidFill>
              </a:rPr>
              <a:t> de 2020 a </a:t>
            </a:r>
            <a:r>
              <a:rPr lang="en-US" sz="2000" b="1" baseline="0" dirty="0" err="1">
                <a:solidFill>
                  <a:sysClr val="windowText" lastClr="000000"/>
                </a:solidFill>
              </a:rPr>
              <a:t>maio</a:t>
            </a:r>
            <a:r>
              <a:rPr lang="en-US" sz="2000" b="1" baseline="0" dirty="0">
                <a:solidFill>
                  <a:sysClr val="windowText" lastClr="000000"/>
                </a:solidFill>
              </a:rPr>
              <a:t> de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'12m'!$B$23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BF4-44F2-81CA-C8553911ACEE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BF4-44F2-81CA-C8553911ACEE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BF4-44F2-81CA-C8553911ACEE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BF4-44F2-81CA-C8553911ACEE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BF4-44F2-81CA-C8553911ACE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fld id="{6B631986-DE36-4AA0-B7D0-A650C696336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BF4-44F2-81CA-C8553911ACE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'12m'!$A$24:$A$36</c:f>
              <c:numCache>
                <c:formatCode>mmm\-yy</c:formatCode>
                <c:ptCount val="13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  <c:pt idx="6">
                  <c:v>44136</c:v>
                </c:pt>
                <c:pt idx="7">
                  <c:v>44166</c:v>
                </c:pt>
                <c:pt idx="8">
                  <c:v>44197</c:v>
                </c:pt>
                <c:pt idx="9">
                  <c:v>44228</c:v>
                </c:pt>
                <c:pt idx="10">
                  <c:v>44256</c:v>
                </c:pt>
                <c:pt idx="11">
                  <c:v>44287</c:v>
                </c:pt>
                <c:pt idx="12">
                  <c:v>44317</c:v>
                </c:pt>
              </c:numCache>
            </c:numRef>
          </c:cat>
          <c:val>
            <c:numRef>
              <c:f>'12m'!$B$24:$B$36</c:f>
              <c:numCache>
                <c:formatCode>General</c:formatCode>
                <c:ptCount val="13"/>
                <c:pt idx="0">
                  <c:v>-925</c:v>
                </c:pt>
                <c:pt idx="1">
                  <c:v>-162</c:v>
                </c:pt>
                <c:pt idx="2">
                  <c:v>-15</c:v>
                </c:pt>
                <c:pt idx="3">
                  <c:v>147</c:v>
                </c:pt>
                <c:pt idx="4">
                  <c:v>272</c:v>
                </c:pt>
                <c:pt idx="5">
                  <c:v>384</c:v>
                </c:pt>
                <c:pt idx="6" formatCode="#,##0">
                  <c:v>1393</c:v>
                </c:pt>
                <c:pt idx="7">
                  <c:v>-456</c:v>
                </c:pt>
                <c:pt idx="8">
                  <c:v>-452</c:v>
                </c:pt>
                <c:pt idx="9">
                  <c:v>626</c:v>
                </c:pt>
                <c:pt idx="10">
                  <c:v>280</c:v>
                </c:pt>
                <c:pt idx="11">
                  <c:v>75</c:v>
                </c:pt>
                <c:pt idx="12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BF4-44F2-81CA-C8553911AC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987441360"/>
        <c:axId val="-987437008"/>
      </c:barChart>
      <c:dateAx>
        <c:axId val="-98744136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37008"/>
        <c:crosses val="autoZero"/>
        <c:auto val="1"/>
        <c:lblOffset val="100"/>
        <c:baseTimeUnit val="months"/>
      </c:dateAx>
      <c:valAx>
        <c:axId val="-987437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4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987439184"/>
        <c:axId val="-987440272"/>
      </c:lineChart>
      <c:catAx>
        <c:axId val="-98743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87440272"/>
        <c:crosses val="autoZero"/>
        <c:auto val="1"/>
        <c:lblAlgn val="ctr"/>
        <c:lblOffset val="100"/>
        <c:noMultiLvlLbl val="0"/>
      </c:catAx>
      <c:valAx>
        <c:axId val="-98744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98743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en-US" sz="2000" b="1" dirty="0" err="1"/>
              <a:t>Evolução</a:t>
            </a:r>
            <a:r>
              <a:rPr lang="en-US" sz="2000" b="1" dirty="0"/>
              <a:t> mensal dos estoques de </a:t>
            </a:r>
            <a:r>
              <a:rPr lang="en-US" sz="2000" b="1" dirty="0" err="1"/>
              <a:t>emprego</a:t>
            </a:r>
            <a:r>
              <a:rPr lang="en-US" sz="2000" b="1" dirty="0"/>
              <a:t> formal</a:t>
            </a:r>
            <a:r>
              <a:rPr lang="en-US" sz="2000" b="1" baseline="0" dirty="0"/>
              <a:t> </a:t>
            </a:r>
            <a:r>
              <a:rPr lang="en-US" sz="2000" b="1" baseline="0" dirty="0" err="1"/>
              <a:t>celetista</a:t>
            </a:r>
            <a:r>
              <a:rPr lang="en-US" sz="2000" b="1" baseline="0" dirty="0"/>
              <a:t>, Pelotas, </a:t>
            </a:r>
            <a:r>
              <a:rPr lang="en-US" sz="2000" b="1" baseline="0" dirty="0" err="1"/>
              <a:t>maio</a:t>
            </a:r>
            <a:r>
              <a:rPr lang="en-US" sz="2000" b="1" baseline="0" dirty="0"/>
              <a:t> de 2020 a </a:t>
            </a:r>
            <a:r>
              <a:rPr lang="en-US" sz="2000" b="1" baseline="0" dirty="0" err="1"/>
              <a:t>maio</a:t>
            </a:r>
            <a:r>
              <a:rPr lang="en-US" sz="2000" b="1" baseline="0" dirty="0"/>
              <a:t> de 2021</a:t>
            </a:r>
            <a:endParaRPr lang="en-US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'12m'!$B$41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159628925635070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F5C-4A75-9B20-D9125E1ABB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299973912186419E-3"/>
                  <c:y val="-8.53311850939014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F5C-4A75-9B20-D9125E1ABB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9099817385303479E-3"/>
                  <c:y val="-5.68874567292676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F5C-4A75-9B20-D9125E1ABB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2865518086496091E-17"/>
                  <c:y val="-0.1028350179336759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F5C-4A75-9B20-D9125E1ABB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824993478046553E-2"/>
                  <c:y val="-8.53311850939013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F5C-4A75-9B20-D9125E1ABB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7.87672477789858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F5C-4A75-9B20-D9125E1ABB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-9.18951224088168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F5C-4A75-9B20-D9125E1ABB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'12m'!$A$42:$A$54</c:f>
              <c:numCache>
                <c:formatCode>mmm\-yy</c:formatCode>
                <c:ptCount val="13"/>
                <c:pt idx="0">
                  <c:v>43952</c:v>
                </c:pt>
                <c:pt idx="1">
                  <c:v>43983</c:v>
                </c:pt>
                <c:pt idx="2">
                  <c:v>44013</c:v>
                </c:pt>
                <c:pt idx="3">
                  <c:v>44044</c:v>
                </c:pt>
                <c:pt idx="4">
                  <c:v>44075</c:v>
                </c:pt>
                <c:pt idx="5">
                  <c:v>44105</c:v>
                </c:pt>
                <c:pt idx="6">
                  <c:v>44136</c:v>
                </c:pt>
                <c:pt idx="7">
                  <c:v>44166</c:v>
                </c:pt>
                <c:pt idx="8">
                  <c:v>44197</c:v>
                </c:pt>
                <c:pt idx="9">
                  <c:v>44228</c:v>
                </c:pt>
                <c:pt idx="10">
                  <c:v>44256</c:v>
                </c:pt>
                <c:pt idx="11">
                  <c:v>44287</c:v>
                </c:pt>
                <c:pt idx="12">
                  <c:v>44317</c:v>
                </c:pt>
              </c:numCache>
            </c:numRef>
          </c:cat>
          <c:val>
            <c:numRef>
              <c:f>'12m'!$B$42:$B$54</c:f>
              <c:numCache>
                <c:formatCode>#,##0</c:formatCode>
                <c:ptCount val="13"/>
                <c:pt idx="0">
                  <c:v>55218</c:v>
                </c:pt>
                <c:pt idx="1">
                  <c:v>55056</c:v>
                </c:pt>
                <c:pt idx="2">
                  <c:v>55041</c:v>
                </c:pt>
                <c:pt idx="3">
                  <c:v>55188</c:v>
                </c:pt>
                <c:pt idx="4">
                  <c:v>55460</c:v>
                </c:pt>
                <c:pt idx="5">
                  <c:v>55844</c:v>
                </c:pt>
                <c:pt idx="6">
                  <c:v>57237</c:v>
                </c:pt>
                <c:pt idx="7">
                  <c:v>56781</c:v>
                </c:pt>
                <c:pt idx="8">
                  <c:v>56332</c:v>
                </c:pt>
                <c:pt idx="9">
                  <c:v>56958</c:v>
                </c:pt>
                <c:pt idx="10">
                  <c:v>57238</c:v>
                </c:pt>
                <c:pt idx="11">
                  <c:v>57313</c:v>
                </c:pt>
                <c:pt idx="12">
                  <c:v>57358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5C-4A75-9B20-D9125E1ABB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987448976"/>
        <c:axId val="-987446256"/>
      </c:barChart>
      <c:dateAx>
        <c:axId val="-9874489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46256"/>
        <c:crosses val="autoZero"/>
        <c:auto val="1"/>
        <c:lblOffset val="100"/>
        <c:baseTimeUnit val="months"/>
      </c:dateAx>
      <c:valAx>
        <c:axId val="-98744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4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 baseline="0">
          <a:solidFill>
            <a:schemeClr val="tx1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</a:t>
            </a:r>
            <a:r>
              <a:rPr lang="pt-BR" sz="2000" b="1" baseline="0" dirty="0"/>
              <a:t> do emprego formal celetista por setor da atividade econômica, admissões, desligamentos e saldos, Pelotas, maio de 2021</a:t>
            </a:r>
            <a:endParaRPr lang="pt-BR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742119512675577E-2"/>
          <c:y val="0.20393210281717175"/>
          <c:w val="0.76761706741656588"/>
          <c:h val="0.704103720908013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maio'!$B$1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9607844918021724E-2"/>
                  <c:y val="-2.59084666114836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0F9-425E-87EE-267BC9D556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994234349075403E-2"/>
                  <c:y val="-3.45446221486448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0F9-425E-87EE-267BC9D556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4581883333547834E-17"/>
                  <c:y val="-6.04530887601285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0F9-425E-87EE-267BC9D556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6908884551570306E-2"/>
                  <c:y val="-2.15903888429030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0F9-425E-87EE-267BC9D556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maio'!$A$2:$A$6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maio'!$B$2:$B$6</c:f>
              <c:numCache>
                <c:formatCode>General</c:formatCode>
                <c:ptCount val="5"/>
                <c:pt idx="0">
                  <c:v>6</c:v>
                </c:pt>
                <c:pt idx="1">
                  <c:v>620</c:v>
                </c:pt>
                <c:pt idx="2">
                  <c:v>315</c:v>
                </c:pt>
                <c:pt idx="3" formatCode="#,##0">
                  <c:v>340</c:v>
                </c:pt>
                <c:pt idx="4" formatCode="#,##0">
                  <c:v>752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F9-425E-87EE-267BC9D556AA}"/>
            </c:ext>
          </c:extLst>
        </c:ser>
        <c:ser>
          <c:idx val="1"/>
          <c:order val="1"/>
          <c:tx>
            <c:strRef>
              <c:f>'setorial maio'!$C$1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534026422365695E-3"/>
                  <c:y val="-4.7498855454386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0F9-425E-87EE-267BC9D556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45444227578507E-2"/>
                  <c:y val="-2.5908466611483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0F9-425E-87EE-267BC9D556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76124756025825E-2"/>
                  <c:y val="-4.10217388015158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0F9-425E-87EE-267BC9D556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068052844731388E-2"/>
                  <c:y val="-3.02265443800643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0F9-425E-87EE-267BC9D556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681663413677667E-2"/>
                  <c:y val="-1.94313499586127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0F9-425E-87EE-267BC9D556A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maio'!$A$2:$A$6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maio'!$C$2:$C$6</c:f>
              <c:numCache>
                <c:formatCode>#,##0</c:formatCode>
                <c:ptCount val="5"/>
                <c:pt idx="0" formatCode="General">
                  <c:v>10</c:v>
                </c:pt>
                <c:pt idx="1">
                  <c:v>643</c:v>
                </c:pt>
                <c:pt idx="2" formatCode="General">
                  <c:v>306</c:v>
                </c:pt>
                <c:pt idx="3">
                  <c:v>319</c:v>
                </c:pt>
                <c:pt idx="4" formatCode="General">
                  <c:v>710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F9-425E-87EE-267BC9D556AA}"/>
            </c:ext>
          </c:extLst>
        </c:ser>
        <c:ser>
          <c:idx val="2"/>
          <c:order val="2"/>
          <c:tx>
            <c:strRef>
              <c:f>'setorial maio'!$D$1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fld id="{8A26D8DB-49BB-4EDC-9589-141E72598CB8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0F9-425E-87EE-267BC9D556A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maio'!$A$2:$A$6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maio'!$D$2:$D$6</c:f>
              <c:numCache>
                <c:formatCode>General</c:formatCode>
                <c:ptCount val="5"/>
                <c:pt idx="0">
                  <c:v>-4</c:v>
                </c:pt>
                <c:pt idx="1">
                  <c:v>-23</c:v>
                </c:pt>
                <c:pt idx="2">
                  <c:v>9</c:v>
                </c:pt>
                <c:pt idx="3">
                  <c:v>21</c:v>
                </c:pt>
                <c:pt idx="4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0F9-425E-87EE-267BC9D556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987447344"/>
        <c:axId val="-987447888"/>
      </c:barChart>
      <c:catAx>
        <c:axId val="-98744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47888"/>
        <c:crosses val="autoZero"/>
        <c:auto val="1"/>
        <c:lblAlgn val="ctr"/>
        <c:lblOffset val="100"/>
        <c:noMultiLvlLbl val="0"/>
      </c:catAx>
      <c:valAx>
        <c:axId val="-98744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4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MAIO 2021 Pelotas  .xls]Planilha6!Tabela dinâmica7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</a:t>
            </a:r>
            <a:r>
              <a:rPr lang="pt-BR" sz="2000" b="1" baseline="0" dirty="0"/>
              <a:t> do emprego formal celetista por setor da atividade econômica, admissões, desligamentos e saldos, Pelotas, acumulado do ano de 2021</a:t>
            </a:r>
            <a:endParaRPr lang="pt-BR" sz="20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Planilha6!$B$3</c:f>
              <c:strCache>
                <c:ptCount val="1"/>
                <c:pt idx="0">
                  <c:v>Admissões 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9.1189685225951615E-3"/>
                  <c:y val="-2.19736413195812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1811877115436892E-2"/>
                  <c:y val="-1.53815489237068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958194914541531E-2"/>
                  <c:y val="-4.6144646771120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1189685225951615E-3"/>
                  <c:y val="-9.8881385938115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958194914541531E-2"/>
                  <c:y val="-2.85657337154555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Planilha6!$A$4:$A$9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Planilha6!$B$4:$B$9</c:f>
              <c:numCache>
                <c:formatCode>General</c:formatCode>
                <c:ptCount val="5"/>
                <c:pt idx="0">
                  <c:v>28</c:v>
                </c:pt>
                <c:pt idx="1">
                  <c:v>3132</c:v>
                </c:pt>
                <c:pt idx="2">
                  <c:v>1945</c:v>
                </c:pt>
                <c:pt idx="3">
                  <c:v>1509</c:v>
                </c:pt>
                <c:pt idx="4">
                  <c:v>4203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F5-4FA2-8C66-A08E07324F77}"/>
            </c:ext>
          </c:extLst>
        </c:ser>
        <c:ser>
          <c:idx val="1"/>
          <c:order val="1"/>
          <c:tx>
            <c:strRef>
              <c:f>Planilha6!$C$3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0763097847413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237937045190323E-2"/>
                  <c:y val="-2.63683695834974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818323849217137E-2"/>
                  <c:y val="-5.0539375035036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4454971547651413E-2"/>
                  <c:y val="-6.81182880907017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356905567785486E-2"/>
                  <c:y val="-1.97762771876231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Planilha6!$A$4:$A$9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Planilha6!$C$4:$C$9</c:f>
              <c:numCache>
                <c:formatCode>General</c:formatCode>
                <c:ptCount val="5"/>
                <c:pt idx="0">
                  <c:v>57</c:v>
                </c:pt>
                <c:pt idx="1">
                  <c:v>3350</c:v>
                </c:pt>
                <c:pt idx="2">
                  <c:v>1372</c:v>
                </c:pt>
                <c:pt idx="3">
                  <c:v>1891</c:v>
                </c:pt>
                <c:pt idx="4">
                  <c:v>3573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F5-4FA2-8C66-A08E07324F77}"/>
            </c:ext>
          </c:extLst>
        </c:ser>
        <c:ser>
          <c:idx val="2"/>
          <c:order val="2"/>
          <c:tx>
            <c:strRef>
              <c:f>Planilha6!$D$3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3.1916389829082979E-2"/>
                  <c:y val="-2.63683695834974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258839587919472E-2"/>
                  <c:y val="-1.75789130556650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Rockwell" panose="02060603020205020403" pitchFamily="18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F5-4FA2-8C66-A08E07324F7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Planilha6!$A$4:$A$9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Planilha6!$D$4:$D$9</c:f>
              <c:numCache>
                <c:formatCode>General</c:formatCode>
                <c:ptCount val="5"/>
                <c:pt idx="0">
                  <c:v>-29</c:v>
                </c:pt>
                <c:pt idx="1">
                  <c:v>-218</c:v>
                </c:pt>
                <c:pt idx="2">
                  <c:v>573</c:v>
                </c:pt>
                <c:pt idx="3">
                  <c:v>-382</c:v>
                </c:pt>
                <c:pt idx="4">
                  <c:v>630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DF5-4FA2-8C66-A08E07324F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987439728"/>
        <c:axId val="-987445712"/>
      </c:barChart>
      <c:catAx>
        <c:axId val="-98743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45712"/>
        <c:crosses val="autoZero"/>
        <c:auto val="1"/>
        <c:lblAlgn val="ctr"/>
        <c:lblOffset val="100"/>
        <c:noMultiLvlLbl val="0"/>
      </c:catAx>
      <c:valAx>
        <c:axId val="-98744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98743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14/03/2023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05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MAIO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</a:t>
            </a:r>
            <a:r>
              <a:rPr lang="pt-BR" i="1" dirty="0" smtClean="0"/>
              <a:t>deze</a:t>
            </a:r>
            <a:r>
              <a:rPr lang="pt-BR" i="1" dirty="0" smtClean="0"/>
              <a:t>mbro </a:t>
            </a:r>
            <a:r>
              <a:rPr lang="pt-BR" i="1" dirty="0"/>
              <a:t>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maio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300" dirty="0"/>
              <a:t>O desempenho positivo do emprego formal no mercado de trabalho de Pelotas, no mês de maio (+45 vínculos), foi puxado principalmente pelo setor de serviços (+42</a:t>
            </a:r>
            <a:r>
              <a:rPr lang="pt-BR" sz="3300" b="1" dirty="0"/>
              <a:t> </a:t>
            </a:r>
            <a:r>
              <a:rPr lang="pt-BR" sz="3300" dirty="0"/>
              <a:t>vínculos), seguido pelo setor da indústria (+21 vínculos) e pela construção (+9 vínculos). O comércio (</a:t>
            </a:r>
            <a:r>
              <a:rPr lang="pt-BR" sz="3300" dirty="0">
                <a:solidFill>
                  <a:srgbClr val="FF0000"/>
                </a:solidFill>
              </a:rPr>
              <a:t>-23 </a:t>
            </a:r>
            <a:r>
              <a:rPr lang="pt-BR" sz="3300" dirty="0"/>
              <a:t>vínculos) e a agropecuária (</a:t>
            </a:r>
            <a:r>
              <a:rPr lang="pt-BR" sz="3300" dirty="0">
                <a:solidFill>
                  <a:srgbClr val="FF0000"/>
                </a:solidFill>
              </a:rPr>
              <a:t>-4 </a:t>
            </a:r>
            <a:r>
              <a:rPr lang="pt-BR" sz="3300" dirty="0"/>
              <a:t>vínculos) apresentaram saldo negativo.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6504" y="632772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8D40580C-1A3B-B385-56BF-D14BFE974E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151737"/>
              </p:ext>
            </p:extLst>
          </p:nvPr>
        </p:nvGraphicFramePr>
        <p:xfrm>
          <a:off x="596900" y="445477"/>
          <a:ext cx="11010899" cy="588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32857"/>
            <a:ext cx="11849876" cy="50571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acumulado do ano (+574 vínculos), foi puxado principalmente pelo setor de serviços (+630 vínculos), seguido pela construção civil (+573</a:t>
            </a:r>
            <a:r>
              <a:rPr lang="pt-BR" sz="3200" b="1" dirty="0"/>
              <a:t> </a:t>
            </a:r>
            <a:r>
              <a:rPr lang="pt-BR" sz="3200" dirty="0"/>
              <a:t>vínculos). A indústria (</a:t>
            </a:r>
            <a:r>
              <a:rPr lang="pt-BR" sz="3200" dirty="0">
                <a:solidFill>
                  <a:srgbClr val="FF0000"/>
                </a:solidFill>
              </a:rPr>
              <a:t>-382</a:t>
            </a: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vínculos), o comércio (</a:t>
            </a:r>
            <a:r>
              <a:rPr lang="pt-BR" sz="3200" dirty="0">
                <a:solidFill>
                  <a:srgbClr val="FF0000"/>
                </a:solidFill>
              </a:rPr>
              <a:t>-218</a:t>
            </a:r>
            <a:r>
              <a:rPr lang="pt-BR" sz="3200" dirty="0"/>
              <a:t> vínculos) e a agropecuária (</a:t>
            </a:r>
            <a:r>
              <a:rPr lang="pt-BR" sz="3200" dirty="0">
                <a:solidFill>
                  <a:srgbClr val="FF0000"/>
                </a:solidFill>
              </a:rPr>
              <a:t>-29 </a:t>
            </a:r>
            <a:r>
              <a:rPr lang="pt-BR" sz="3200" dirty="0"/>
              <a:t>vínculos) apresentaram saldos negativos.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DEB13A4A-CBF6-C5AF-7288-9F091593E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381489"/>
              </p:ext>
            </p:extLst>
          </p:nvPr>
        </p:nvGraphicFramePr>
        <p:xfrm>
          <a:off x="548640" y="506438"/>
          <a:ext cx="11141611" cy="5779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período de doze meses (+1.212 vínculos), foi puxado principalmente pelo setor da construção (+798 vínculos), seguido pelo comércio (+284 vínculos) e pelo setor de serviços (+120 vínculos). A indústria também apresentou saldo positivo (+58 vínculos). O setor da agropecuária (</a:t>
            </a:r>
            <a:r>
              <a:rPr lang="pt-BR" sz="3200" dirty="0">
                <a:solidFill>
                  <a:srgbClr val="FF0000"/>
                </a:solidFill>
              </a:rPr>
              <a:t>-48 </a:t>
            </a:r>
            <a:r>
              <a:rPr lang="pt-BR" sz="3200" dirty="0"/>
              <a:t>vínculos) apresentou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12AC7106-4960-5DAF-FF48-A1F24E49A2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441265"/>
              </p:ext>
            </p:extLst>
          </p:nvPr>
        </p:nvGraphicFramePr>
        <p:xfrm>
          <a:off x="588723" y="310299"/>
          <a:ext cx="11160691" cy="5975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</a:t>
            </a:r>
            <a:r>
              <a:rPr lang="pt-BR" sz="3200" dirty="0" smtClean="0"/>
              <a:t>).</a:t>
            </a:r>
          </a:p>
          <a:p>
            <a:pPr marL="0" indent="0" algn="just">
              <a:buNone/>
            </a:pPr>
            <a:r>
              <a:rPr lang="pt-BR" sz="3200" dirty="0" smtClean="0"/>
              <a:t>Dados atualizados em 09/12/22.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600" dirty="0"/>
              <a:t>Fundador: </a:t>
            </a:r>
          </a:p>
          <a:p>
            <a:pPr marL="0" indent="0">
              <a:buNone/>
            </a:pPr>
            <a:r>
              <a:rPr lang="pt-BR" sz="2600" b="1" dirty="0"/>
              <a:t>Prof. Francisco E. Beckenkamp Vargas</a:t>
            </a:r>
          </a:p>
          <a:p>
            <a:pPr marL="0" indent="0">
              <a:buNone/>
            </a:pPr>
            <a:endParaRPr lang="pt-BR" sz="2600" b="1" dirty="0" smtClean="0"/>
          </a:p>
          <a:p>
            <a:pPr marL="0" indent="0">
              <a:buNone/>
            </a:pPr>
            <a:r>
              <a:rPr lang="pt-BR" sz="2600" dirty="0"/>
              <a:t>Coordenador: </a:t>
            </a:r>
          </a:p>
          <a:p>
            <a:pPr marL="0" indent="0">
              <a:buNone/>
            </a:pPr>
            <a:r>
              <a:rPr lang="pt-BR" sz="2600" b="1" dirty="0" err="1"/>
              <a:t>Attila</a:t>
            </a:r>
            <a:r>
              <a:rPr lang="pt-BR" sz="2600" b="1" dirty="0"/>
              <a:t> Magno e Silva Barbosa</a:t>
            </a:r>
          </a:p>
          <a:p>
            <a:pPr marL="0" indent="0">
              <a:buNone/>
            </a:pPr>
            <a:endParaRPr lang="pt-BR" sz="2600" b="1" dirty="0"/>
          </a:p>
          <a:p>
            <a:pPr marL="0" indent="0">
              <a:buNone/>
            </a:pPr>
            <a:r>
              <a:rPr lang="pt-BR" sz="2600" dirty="0"/>
              <a:t>Coordenadora adjunta:</a:t>
            </a:r>
          </a:p>
          <a:p>
            <a:pPr marL="0" indent="0">
              <a:buNone/>
            </a:pPr>
            <a:r>
              <a:rPr lang="pt-BR" sz="2600" b="1" dirty="0"/>
              <a:t>Prof.ª Ana Paula F.  D’Avila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MAIO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maio de 2021 ocorreram, em Pelotas, 2.033 admissões e 1.988 desligamentos, resultando em um saldo de +45 vínculos formais de emprego celetista. Com isso, a taxa de variação do emprego formal foi de +0,07%, com o estoque passando de 57.313 vínculos, em abril, para 57.358 vínculos, em maio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454888" y="629816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9B79131D-4801-B1F6-843C-97E7A770C0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35728"/>
              </p:ext>
            </p:extLst>
          </p:nvPr>
        </p:nvGraphicFramePr>
        <p:xfrm>
          <a:off x="759655" y="534573"/>
          <a:ext cx="10761785" cy="576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14196"/>
            <a:ext cx="11752571" cy="48975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Pelotas,  10.817  admissões e 10.243 desligamentos, o que resultou em um saldo de +574 vínculos formais de emprego. Nesse período, o estoque passou de 56.781 vínculos, em dezembro de 2020, para 57.358 vínculos, em maio de 2021, o que corresponde a uma taxa de variação de +</a:t>
            </a:r>
            <a:r>
              <a:rPr lang="pt-BR" sz="3300" dirty="0" smtClean="0"/>
              <a:t>1,01%. 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352250" y="62701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B878A47F-2357-7A88-61EF-0DD52AAA04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129718"/>
              </p:ext>
            </p:extLst>
          </p:nvPr>
        </p:nvGraphicFramePr>
        <p:xfrm>
          <a:off x="633046" y="534572"/>
          <a:ext cx="11057206" cy="573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27584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Pelotas, 24.526 admissões e 23.314 desligamentos, o que resultou em um saldo de +1.212</a:t>
            </a:r>
            <a:r>
              <a:rPr lang="pt-BR" sz="3400" b="1" dirty="0"/>
              <a:t> </a:t>
            </a:r>
            <a:r>
              <a:rPr lang="pt-BR" sz="3400" dirty="0"/>
              <a:t>vínculos formais de emprego. Nesse período, o estoque passou de 55.218 vínculos, em maio de 2020, para 57.358 vínculos, em maio de 2021, o que corresponde a uma taxa de variação de</a:t>
            </a:r>
            <a:r>
              <a:rPr lang="pt-BR" sz="3400" dirty="0">
                <a:solidFill>
                  <a:srgbClr val="FF0000"/>
                </a:solidFill>
              </a:rPr>
              <a:t> </a:t>
            </a:r>
            <a:r>
              <a:rPr lang="pt-BR" sz="3400" dirty="0"/>
              <a:t>+</a:t>
            </a:r>
            <a:r>
              <a:rPr lang="pt-BR" sz="3400" dirty="0" smtClean="0"/>
              <a:t>2,19%. </a:t>
            </a: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6503" y="62883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49629D75-14DA-5F14-74D1-E473B6E1BA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670369"/>
              </p:ext>
            </p:extLst>
          </p:nvPr>
        </p:nvGraphicFramePr>
        <p:xfrm>
          <a:off x="678287" y="485191"/>
          <a:ext cx="11150298" cy="580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17367" y="62795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05EFA374-434A-C513-D92D-FEFBAFD5E1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234044"/>
              </p:ext>
            </p:extLst>
          </p:nvPr>
        </p:nvGraphicFramePr>
        <p:xfrm>
          <a:off x="534572" y="647114"/>
          <a:ext cx="11169748" cy="563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D8D793B0-315D-1E2F-AFB7-7B76175725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564456"/>
              </p:ext>
            </p:extLst>
          </p:nvPr>
        </p:nvGraphicFramePr>
        <p:xfrm>
          <a:off x="476518" y="485191"/>
          <a:ext cx="11238964" cy="580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408</Words>
  <Application>Microsoft Office PowerPoint</Application>
  <PresentationFormat>Widescreen</PresentationFormat>
  <Paragraphs>117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05 MAIO DE 2021 A conjuntura do emprego em Pelotas-RS</vt:lpstr>
      <vt:lpstr>A conjuntura do emprego em MAIO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maio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2023-03-14T19:30:05Z</dcterms:modified>
</cp:coreProperties>
</file>