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05" r:id="rId6"/>
    <p:sldId id="318" r:id="rId7"/>
    <p:sldId id="319" r:id="rId8"/>
    <p:sldId id="321" r:id="rId9"/>
    <p:sldId id="322" r:id="rId10"/>
    <p:sldId id="294" r:id="rId11"/>
    <p:sldId id="323" r:id="rId12"/>
    <p:sldId id="315" r:id="rId13"/>
    <p:sldId id="324" r:id="rId14"/>
    <p:sldId id="325" r:id="rId15"/>
    <p:sldId id="326" r:id="rId16"/>
    <p:sldId id="276" r:id="rId17"/>
    <p:sldId id="327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2B4E"/>
    <a:srgbClr val="3FADFF"/>
    <a:srgbClr val="F0F0F0"/>
    <a:srgbClr val="FFFC2C"/>
    <a:srgbClr val="FFFF43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C8EE6-CAB0-4DB4-8DC1-751DE3F53D6B}" v="6" dt="2023-10-31T18:09:25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6980" autoAdjust="0"/>
  </p:normalViewPr>
  <p:slideViewPr>
    <p:cSldViewPr snapToGrid="0">
      <p:cViewPr varScale="1">
        <p:scale>
          <a:sx n="84" d="100"/>
          <a:sy n="84" d="100"/>
        </p:scale>
        <p:origin x="23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Observat&#243;rio%202023.2\BOLETINS%20-%20ANA\2023%20-%20Boletins%20RG\MAR.%202023%20RIO%20GRAND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Observat&#243;rio%202023.2\BOLETINS%20-%20ANA\2023%20-%20Boletins%20RG\MAR.%202023%20RIO%20GRAND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Observat&#243;rio%202023.2\BOLETINS%20-%20ANA\2023%20-%20Boletins%20RG\MAR.%202023%20RIO%20GRAND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E:\Observat&#243;rio%202023.2\BOLETINS%20-%20ANA\2023%20-%20Boletins%20RG\MAR.%202023%20RIO%20GRAND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E:\Observat&#243;rio%202023.2\BOLETINS%20-%20ANA\2023%20-%20Boletins%20RG\MAR.%202023%20RIO%20GRANDE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BOLETINS%20-%20ANA\2023%20-%20Boletins%20RG\MAR.%202023%20RIO%20GRAND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BOLETINS%20-%20ANA\2023%20-%20Boletins%20RG\MAR.%202023%20RIO%20GRAND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bservat&#243;rio%202023.2\BOLETINS%20-%20ANA\2023%20-%20Boletins%20RG\MAR.%202023%20RIO%20GRAND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saldos, Rio Grande, março de 2023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44986</c:v>
                </c:pt>
              </c:numCache>
            </c:numRef>
          </c:cat>
          <c:val>
            <c:numRef>
              <c:f>'adm, desl e saldo'!$B$2</c:f>
              <c:numCache>
                <c:formatCode>#,##0</c:formatCode>
                <c:ptCount val="1"/>
                <c:pt idx="0">
                  <c:v>1726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1B-490E-8E46-5A11C9B12CB6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44986</c:v>
                </c:pt>
              </c:numCache>
            </c:numRef>
          </c:cat>
          <c:val>
            <c:numRef>
              <c:f>'adm, desl e saldo'!$C$2</c:f>
              <c:numCache>
                <c:formatCode>#,##0</c:formatCode>
                <c:ptCount val="1"/>
                <c:pt idx="0">
                  <c:v>1541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1B-490E-8E46-5A11C9B12CB6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'adm, desl e saldo'!$A$2</c:f>
              <c:numCache>
                <c:formatCode>mmm\-yy</c:formatCode>
                <c:ptCount val="1"/>
                <c:pt idx="0">
                  <c:v>44986</c:v>
                </c:pt>
              </c:numCache>
            </c:numRef>
          </c:cat>
          <c:val>
            <c:numRef>
              <c:f>'adm, desl e saldo'!$D$2</c:f>
              <c:numCache>
                <c:formatCode>General</c:formatCode>
                <c:ptCount val="1"/>
                <c:pt idx="0">
                  <c:v>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1B-490E-8E46-5A11C9B12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8833568"/>
        <c:axId val="1988835200"/>
      </c:barChart>
      <c:dateAx>
        <c:axId val="198883356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988835200"/>
        <c:crosses val="autoZero"/>
        <c:auto val="1"/>
        <c:lblOffset val="100"/>
        <c:baseTimeUnit val="days"/>
      </c:dateAx>
      <c:valAx>
        <c:axId val="198883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88335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 desligamentos e saldos, Rio Grande, acumulado do ano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1205231527721896E-2"/>
          <c:y val="0.19811263944043864"/>
          <c:w val="0.7767271616158884"/>
          <c:h val="0.777502902309087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ano'!$B$7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ano'!$B$8</c:f>
              <c:numCache>
                <c:formatCode>#,##0</c:formatCode>
                <c:ptCount val="1"/>
                <c:pt idx="0">
                  <c:v>4748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53-44B8-9AAE-2E1CAF2C4EBD}"/>
            </c:ext>
          </c:extLst>
        </c:ser>
        <c:ser>
          <c:idx val="1"/>
          <c:order val="1"/>
          <c:tx>
            <c:strRef>
              <c:f>'acumulado do ano'!$C$7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ano'!$C$8</c:f>
              <c:numCache>
                <c:formatCode>#,##0</c:formatCode>
                <c:ptCount val="1"/>
                <c:pt idx="0">
                  <c:v>4487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53-44B8-9AAE-2E1CAF2C4EBD}"/>
            </c:ext>
          </c:extLst>
        </c:ser>
        <c:ser>
          <c:idx val="2"/>
          <c:order val="2"/>
          <c:tx>
            <c:strRef>
              <c:f>'acumulado do ano'!$D$7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'acumulado do ano'!$D$8</c:f>
              <c:numCache>
                <c:formatCode>#,##0</c:formatCode>
                <c:ptCount val="1"/>
                <c:pt idx="0">
                  <c:v>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53-44B8-9AAE-2E1CAF2C4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8833024"/>
        <c:axId val="1988836288"/>
      </c:barChart>
      <c:catAx>
        <c:axId val="1988833024"/>
        <c:scaling>
          <c:orientation val="minMax"/>
        </c:scaling>
        <c:delete val="1"/>
        <c:axPos val="b"/>
        <c:majorTickMark val="out"/>
        <c:minorTickMark val="none"/>
        <c:tickLblPos val="nextTo"/>
        <c:crossAx val="1988836288"/>
        <c:crosses val="autoZero"/>
        <c:auto val="1"/>
        <c:lblAlgn val="ctr"/>
        <c:lblOffset val="100"/>
        <c:noMultiLvlLbl val="0"/>
      </c:catAx>
      <c:valAx>
        <c:axId val="198883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8833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Rio Grande, período de doze meses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222036230159705E-2"/>
          <c:y val="0.24907840657827884"/>
          <c:w val="0.76245221417168341"/>
          <c:h val="0.726138802081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'12m'!$B$18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'12m'!$B$19</c:f>
              <c:numCache>
                <c:formatCode>#,##0</c:formatCode>
                <c:ptCount val="1"/>
                <c:pt idx="0">
                  <c:v>18884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8E-45C7-81ED-6D3C0412B095}"/>
            </c:ext>
          </c:extLst>
        </c:ser>
        <c:ser>
          <c:idx val="1"/>
          <c:order val="1"/>
          <c:tx>
            <c:strRef>
              <c:f>'12m'!$C$18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'12m'!$C$19</c:f>
              <c:numCache>
                <c:formatCode>#,##0</c:formatCode>
                <c:ptCount val="1"/>
                <c:pt idx="0">
                  <c:v>17845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8E-45C7-81ED-6D3C0412B095}"/>
            </c:ext>
          </c:extLst>
        </c:ser>
        <c:ser>
          <c:idx val="2"/>
          <c:order val="2"/>
          <c:tx>
            <c:strRef>
              <c:f>'12m'!$D$18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'12m'!$D$19</c:f>
              <c:numCache>
                <c:formatCode>#,##0</c:formatCode>
                <c:ptCount val="1"/>
                <c:pt idx="0">
                  <c:v>1039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8E-45C7-81ED-6D3C0412B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8836832"/>
        <c:axId val="1988841728"/>
      </c:barChart>
      <c:catAx>
        <c:axId val="1988836832"/>
        <c:scaling>
          <c:orientation val="minMax"/>
        </c:scaling>
        <c:delete val="1"/>
        <c:axPos val="b"/>
        <c:majorTickMark val="out"/>
        <c:minorTickMark val="none"/>
        <c:tickLblPos val="nextTo"/>
        <c:crossAx val="1988841728"/>
        <c:crosses val="autoZero"/>
        <c:auto val="1"/>
        <c:lblAlgn val="ctr"/>
        <c:lblOffset val="100"/>
        <c:noMultiLvlLbl val="0"/>
      </c:catAx>
      <c:valAx>
        <c:axId val="198884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88368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/>
              <a:t>Evolução mensal dos saldos do emprego formal celetista, Rio Grande, março de 2022 a março 2023</a:t>
            </a:r>
            <a:endParaRPr lang="pt-BR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 w="0">
              <a:solidFill>
                <a:sysClr val="windowText" lastClr="000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C3-40C6-9778-201390EF051F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7C3-40C6-9778-201390EF051F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7C3-40C6-9778-201390EF051F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F74866A0-1217-431D-A509-97834B4D01B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7C3-40C6-9778-201390EF051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943EEA4-F6B4-4C81-89BC-DA556E5BD1F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7C3-40C6-9778-201390EF051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770D239-58C5-4F33-B8A8-26F6CB5B584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7C3-40C6-9778-201390EF051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'12m'!$A$22:$A$34</c:f>
              <c:numCache>
                <c:formatCode>mmm\-yy</c:formatCode>
                <c:ptCount val="13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</c:numCache>
            </c:numRef>
          </c:cat>
          <c:val>
            <c:numRef>
              <c:f>'12m'!$B$22:$B$34</c:f>
              <c:numCache>
                <c:formatCode>#,##0</c:formatCode>
                <c:ptCount val="13"/>
                <c:pt idx="0">
                  <c:v>143</c:v>
                </c:pt>
                <c:pt idx="1">
                  <c:v>70</c:v>
                </c:pt>
                <c:pt idx="2">
                  <c:v>-331</c:v>
                </c:pt>
                <c:pt idx="3">
                  <c:v>-114</c:v>
                </c:pt>
                <c:pt idx="4">
                  <c:v>-5</c:v>
                </c:pt>
                <c:pt idx="5" formatCode="General">
                  <c:v>103</c:v>
                </c:pt>
                <c:pt idx="6" formatCode="General">
                  <c:v>141</c:v>
                </c:pt>
                <c:pt idx="7" formatCode="General">
                  <c:v>65</c:v>
                </c:pt>
                <c:pt idx="8" formatCode="General">
                  <c:v>606</c:v>
                </c:pt>
                <c:pt idx="9" formatCode="General">
                  <c:v>50</c:v>
                </c:pt>
                <c:pt idx="10">
                  <c:v>18</c:v>
                </c:pt>
                <c:pt idx="11" formatCode="General">
                  <c:v>58</c:v>
                </c:pt>
                <c:pt idx="12" formatCode="General">
                  <c:v>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7C3-40C6-9778-201390EF05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8829216"/>
        <c:axId val="1988839008"/>
      </c:barChart>
      <c:dateAx>
        <c:axId val="19888292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39008"/>
        <c:crosses val="autoZero"/>
        <c:auto val="1"/>
        <c:lblOffset val="100"/>
        <c:baseTimeUnit val="months"/>
      </c:dateAx>
      <c:valAx>
        <c:axId val="198883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2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Evolução mensal dos estoques de emprego formal celetista, Rio Grande, março de 2022 a março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9475740149847861E-2"/>
          <c:y val="0.22729643941795588"/>
          <c:w val="0.94458467172831817"/>
          <c:h val="0.60365412893611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'12m'!$H$2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A2-4E88-88D6-B37AAF20DB04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A2-4E88-88D6-B37AAF20DB04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A2-4E88-88D6-B37AAF20DB04}"/>
              </c:ext>
            </c:extLst>
          </c:dPt>
          <c:dLbls>
            <c:dLbl>
              <c:idx val="1"/>
              <c:layout>
                <c:manualLayout>
                  <c:x val="-3.5637528731003723E-3"/>
                  <c:y val="-0.127534037788927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3A2-4E88-88D6-B37AAF20DB0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879176243667908E-3"/>
                  <c:y val="-0.156119253155411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3A2-4E88-88D6-B37AAF20DB0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5637528731002851E-3"/>
                  <c:y val="-0.158318115875910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3A2-4E88-88D6-B37AAF20DB0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3154233705675356E-3"/>
                  <c:y val="-7.6960195217456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3A2-4E88-88D6-B37AAF20DB04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4449611106636933E-2"/>
                  <c:y val="-4.83749798509725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3A2-4E88-88D6-B37AAF20DB04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1879176243667908E-3"/>
                  <c:y val="-0.1055454105839400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3A2-4E88-88D6-B37AAF20DB04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544292911676828E-2"/>
                  <c:y val="-0.109943136024937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3A2-4E88-88D6-B37AAF20DB04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193623370436584E-3"/>
                  <c:y val="-8.79545088199500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3A2-4E88-88D6-B37AAF20DB0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'12m'!$G$3:$G$15</c:f>
              <c:numCache>
                <c:formatCode>mmm\-yy</c:formatCode>
                <c:ptCount val="13"/>
                <c:pt idx="0">
                  <c:v>44621</c:v>
                </c:pt>
                <c:pt idx="1">
                  <c:v>44652</c:v>
                </c:pt>
                <c:pt idx="2">
                  <c:v>44682</c:v>
                </c:pt>
                <c:pt idx="3">
                  <c:v>44713</c:v>
                </c:pt>
                <c:pt idx="4">
                  <c:v>44743</c:v>
                </c:pt>
                <c:pt idx="5">
                  <c:v>44774</c:v>
                </c:pt>
                <c:pt idx="6">
                  <c:v>44805</c:v>
                </c:pt>
                <c:pt idx="7">
                  <c:v>44835</c:v>
                </c:pt>
                <c:pt idx="8">
                  <c:v>44866</c:v>
                </c:pt>
                <c:pt idx="9">
                  <c:v>44896</c:v>
                </c:pt>
                <c:pt idx="10">
                  <c:v>44927</c:v>
                </c:pt>
                <c:pt idx="11">
                  <c:v>44958</c:v>
                </c:pt>
                <c:pt idx="12">
                  <c:v>44986</c:v>
                </c:pt>
              </c:numCache>
            </c:numRef>
          </c:cat>
          <c:val>
            <c:numRef>
              <c:f>'12m'!$H$3:$H$15</c:f>
              <c:numCache>
                <c:formatCode>#,##0</c:formatCode>
                <c:ptCount val="13"/>
                <c:pt idx="0">
                  <c:v>36884</c:v>
                </c:pt>
                <c:pt idx="1">
                  <c:v>36954</c:v>
                </c:pt>
                <c:pt idx="2">
                  <c:v>36623</c:v>
                </c:pt>
                <c:pt idx="3">
                  <c:v>36509</c:v>
                </c:pt>
                <c:pt idx="4">
                  <c:v>36504</c:v>
                </c:pt>
                <c:pt idx="5">
                  <c:v>36607</c:v>
                </c:pt>
                <c:pt idx="6">
                  <c:v>36748</c:v>
                </c:pt>
                <c:pt idx="7">
                  <c:v>36813</c:v>
                </c:pt>
                <c:pt idx="8">
                  <c:v>37419</c:v>
                </c:pt>
                <c:pt idx="9">
                  <c:v>37469</c:v>
                </c:pt>
                <c:pt idx="10">
                  <c:v>37487</c:v>
                </c:pt>
                <c:pt idx="11">
                  <c:v>37545</c:v>
                </c:pt>
                <c:pt idx="12">
                  <c:v>37730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3A2-4E88-88D6-B37AAF20DB0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988839552"/>
        <c:axId val="1988828128"/>
      </c:barChart>
      <c:dateAx>
        <c:axId val="19888395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28128"/>
        <c:crosses val="autoZero"/>
        <c:auto val="1"/>
        <c:lblOffset val="100"/>
        <c:baseTimeUnit val="months"/>
      </c:dateAx>
      <c:valAx>
        <c:axId val="198882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3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prstClr val="black"/>
                </a:solidFill>
                <a:latin typeface="Rockwell" panose="02060603020205020403" pitchFamily="18" charset="0"/>
              </a:rPr>
              <a:t>Movimentação do emprego formal celetista por setor da atividade econômica, admissões, desligamentos e saldos, Rio Grande, março de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setorial!$C$2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3.6579234831533462E-2"/>
                  <c:y val="-6.03490211455648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599506342924796E-3"/>
                  <c:y val="-0.1028168508405920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05958039148608E-2"/>
                  <c:y val="-3.12920850384410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4898642443043275E-2"/>
                  <c:y val="-4.097725703471232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700-48C3-B4E8-9F4AD47B3D9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setorial!$B$3:$B$7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setorial!$C$3:$C$7</c:f>
              <c:numCache>
                <c:formatCode>General</c:formatCode>
                <c:ptCount val="5"/>
                <c:pt idx="0">
                  <c:v>63</c:v>
                </c:pt>
                <c:pt idx="1">
                  <c:v>279</c:v>
                </c:pt>
                <c:pt idx="2">
                  <c:v>135</c:v>
                </c:pt>
                <c:pt idx="3">
                  <c:v>421</c:v>
                </c:pt>
                <c:pt idx="4">
                  <c:v>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00-48C3-B4E8-9F4AD47B3D98}"/>
            </c:ext>
          </c:extLst>
        </c:ser>
        <c:ser>
          <c:idx val="1"/>
          <c:order val="1"/>
          <c:tx>
            <c:strRef>
              <c:f>setorial!$D$2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07287148703226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959456977217278E-2"/>
                  <c:y val="-6.25841700768821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419531025778473E-2"/>
                  <c:y val="-3.3527233969758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419531025778473E-2"/>
                  <c:y val="-3.3527233969758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2479111417264639E-2"/>
                  <c:y val="-2.0116340381854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700-48C3-B4E8-9F4AD47B3D9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setorial!$B$3:$B$7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setorial!$D$3:$D$7</c:f>
              <c:numCache>
                <c:formatCode>General</c:formatCode>
                <c:ptCount val="5"/>
                <c:pt idx="0">
                  <c:v>44</c:v>
                </c:pt>
                <c:pt idx="1">
                  <c:v>215</c:v>
                </c:pt>
                <c:pt idx="2">
                  <c:v>125</c:v>
                </c:pt>
                <c:pt idx="3">
                  <c:v>524</c:v>
                </c:pt>
                <c:pt idx="4">
                  <c:v>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00-48C3-B4E8-9F4AD47B3D98}"/>
            </c:ext>
          </c:extLst>
        </c:ser>
        <c:ser>
          <c:idx val="2"/>
          <c:order val="2"/>
          <c:tx>
            <c:strRef>
              <c:f>setorial!$E$2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061977785431616E-2"/>
                  <c:y val="-1.1175744656586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699629757193597E-2"/>
                  <c:y val="-4.47029786263451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700-48C3-B4E8-9F4AD47B3D9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879605074339754E-2"/>
                  <c:y val="-4.02326807637099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700-48C3-B4E8-9F4AD47B3D9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setorial!$B$3:$B$7</c:f>
              <c:strCache>
                <c:ptCount val="5"/>
                <c:pt idx="0">
                  <c:v>Agropecuária 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setorial!$E$3:$E$7</c:f>
              <c:numCache>
                <c:formatCode>General</c:formatCode>
                <c:ptCount val="5"/>
                <c:pt idx="0">
                  <c:v>19</c:v>
                </c:pt>
                <c:pt idx="1">
                  <c:v>64</c:v>
                </c:pt>
                <c:pt idx="2">
                  <c:v>10</c:v>
                </c:pt>
                <c:pt idx="3">
                  <c:v>-103</c:v>
                </c:pt>
                <c:pt idx="4">
                  <c:v>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00-48C3-B4E8-9F4AD47B3D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8827584"/>
        <c:axId val="1988840096"/>
      </c:barChart>
      <c:catAx>
        <c:axId val="198882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40096"/>
        <c:crosses val="autoZero"/>
        <c:auto val="1"/>
        <c:lblAlgn val="ctr"/>
        <c:lblOffset val="100"/>
        <c:noMultiLvlLbl val="0"/>
      </c:catAx>
      <c:valAx>
        <c:axId val="198884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2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[MAR. 2023 RIO GRANDE.xlsx]set. acumulado ano dinâmica!Tabela dinâmica11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400" b="1" dirty="0" err="1"/>
              <a:t>Movimentação</a:t>
            </a:r>
            <a:r>
              <a:rPr lang="en-US" sz="2400" b="1" dirty="0"/>
              <a:t> do </a:t>
            </a:r>
            <a:r>
              <a:rPr lang="en-US" sz="2400" b="1" dirty="0" err="1"/>
              <a:t>emprego</a:t>
            </a:r>
            <a:r>
              <a:rPr lang="en-US" sz="2400" b="1" dirty="0"/>
              <a:t> formal </a:t>
            </a:r>
            <a:r>
              <a:rPr lang="en-US" sz="2400" b="1" dirty="0" err="1"/>
              <a:t>celetista</a:t>
            </a:r>
            <a:r>
              <a:rPr lang="en-US" sz="2400" b="1" dirty="0"/>
              <a:t> </a:t>
            </a:r>
            <a:r>
              <a:rPr lang="en-US" sz="2400" b="1" dirty="0" err="1"/>
              <a:t>por</a:t>
            </a:r>
            <a:r>
              <a:rPr lang="en-US" sz="2400" b="1" dirty="0"/>
              <a:t> </a:t>
            </a:r>
            <a:r>
              <a:rPr lang="en-US" sz="2400" b="1" dirty="0" err="1"/>
              <a:t>setor</a:t>
            </a:r>
            <a:r>
              <a:rPr lang="en-US" sz="2400" b="1" dirty="0"/>
              <a:t> da </a:t>
            </a:r>
            <a:r>
              <a:rPr lang="en-US" sz="2400" b="1" dirty="0" err="1"/>
              <a:t>atividade</a:t>
            </a:r>
            <a:r>
              <a:rPr lang="en-US" sz="2400" b="1" dirty="0"/>
              <a:t> </a:t>
            </a:r>
            <a:r>
              <a:rPr lang="en-US" sz="2400" b="1" dirty="0" err="1"/>
              <a:t>econômica</a:t>
            </a:r>
            <a:r>
              <a:rPr lang="en-US" sz="2400" b="1" dirty="0"/>
              <a:t>, </a:t>
            </a:r>
            <a:r>
              <a:rPr lang="en-US" sz="2400" b="1" dirty="0" err="1"/>
              <a:t>admissões</a:t>
            </a:r>
            <a:r>
              <a:rPr lang="en-US" sz="2400" b="1" dirty="0"/>
              <a:t>, </a:t>
            </a:r>
            <a:r>
              <a:rPr lang="en-US" sz="2400" b="1" dirty="0" err="1"/>
              <a:t>desligamentos</a:t>
            </a:r>
            <a:r>
              <a:rPr lang="en-US" sz="2400" b="1" dirty="0"/>
              <a:t> e </a:t>
            </a:r>
            <a:r>
              <a:rPr lang="en-US" sz="2400" b="1" dirty="0" err="1"/>
              <a:t>saldos</a:t>
            </a:r>
            <a:r>
              <a:rPr lang="en-US" sz="2400" b="1" dirty="0"/>
              <a:t>, Rio Grande, </a:t>
            </a:r>
            <a:r>
              <a:rPr lang="en-US" sz="2400" b="1" dirty="0" err="1"/>
              <a:t>acumulado</a:t>
            </a:r>
            <a:r>
              <a:rPr lang="en-US" sz="2400" b="1" dirty="0"/>
              <a:t> do </a:t>
            </a:r>
            <a:r>
              <a:rPr lang="en-US" sz="2400" b="1" dirty="0" err="1"/>
              <a:t>ano</a:t>
            </a:r>
            <a:r>
              <a:rPr lang="en-US" sz="2400" b="1" dirty="0"/>
              <a:t> de 2023</a:t>
            </a:r>
            <a:endParaRPr lang="pt-BR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832911972983619E-2"/>
          <c:y val="0.2672426192080376"/>
          <c:w val="0.766119666270763"/>
          <c:h val="0.63833421189514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'set. acumulado ano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6.3855921295131582E-2"/>
                  <c:y val="-5.98527507130314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703385268873281E-2"/>
                  <c:y val="-1.99509169043438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220335016411561E-2"/>
                  <c:y val="-7.0936593437666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5728804039387542E-2"/>
                  <c:y val="-6.65030563478127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EDD-44FD-8663-4F7BCC2BB7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'set. acumulado ano dinâmica'!$A$4:$A$9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'set. acumulado ano dinâmica'!$B$4:$B$9</c:f>
              <c:numCache>
                <c:formatCode>General</c:formatCode>
                <c:ptCount val="5"/>
                <c:pt idx="0">
                  <c:v>152</c:v>
                </c:pt>
                <c:pt idx="1">
                  <c:v>1126</c:v>
                </c:pt>
                <c:pt idx="2">
                  <c:v>484</c:v>
                </c:pt>
                <c:pt idx="3">
                  <c:v>733</c:v>
                </c:pt>
                <c:pt idx="4">
                  <c:v>2253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DD-44FD-8663-4F7BCC2BB738}"/>
            </c:ext>
          </c:extLst>
        </c:ser>
        <c:ser>
          <c:idx val="1"/>
          <c:order val="1"/>
          <c:tx>
            <c:strRef>
              <c:f>'set. acumulado ano dinâmica'!$C$3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610167508205736E-3"/>
                  <c:y val="-0.101971353066646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347452272155449E-2"/>
                  <c:y val="-2.66012225391251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4830502524616359E-3"/>
                  <c:y val="-7.9803667617375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2881340065645891E-3"/>
                  <c:y val="-8.64539732521566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381351767232134E-2"/>
                  <c:y val="-1.5517379814489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EDD-44FD-8663-4F7BCC2BB7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'set. acumulado ano dinâmica'!$A$4:$A$9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'set. acumulado ano dinâmica'!$C$4:$C$9</c:f>
              <c:numCache>
                <c:formatCode>General</c:formatCode>
                <c:ptCount val="5"/>
                <c:pt idx="0">
                  <c:v>123</c:v>
                </c:pt>
                <c:pt idx="1">
                  <c:v>1532</c:v>
                </c:pt>
                <c:pt idx="2">
                  <c:v>372</c:v>
                </c:pt>
                <c:pt idx="3">
                  <c:v>592</c:v>
                </c:pt>
                <c:pt idx="4">
                  <c:v>1868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DD-44FD-8663-4F7BCC2BB738}"/>
            </c:ext>
          </c:extLst>
        </c:ser>
        <c:ser>
          <c:idx val="2"/>
          <c:order val="2"/>
          <c:tx>
            <c:strRef>
              <c:f>'set. acumulado ano dinâmica'!$D$3</c:f>
              <c:strCache>
                <c:ptCount val="1"/>
                <c:pt idx="0">
                  <c:v> 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A1FC4D15-5E70-429F-9F97-FAAD8D2E313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EDD-44FD-8663-4F7BCC2BB73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8.1271172557440159E-3"/>
                  <c:y val="1.10838427246353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415251262308435E-2"/>
                  <c:y val="-1.33006112695626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EDD-44FD-8663-4F7BCC2BB73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415251262308522E-2"/>
                  <c:y val="-2.88179910840521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EDD-44FD-8663-4F7BCC2BB7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'set. acumulado ano dinâmica'!$A$4:$A$9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'set. acumulado ano dinâmica'!$D$4:$D$9</c:f>
              <c:numCache>
                <c:formatCode>General</c:formatCode>
                <c:ptCount val="5"/>
                <c:pt idx="0">
                  <c:v>29</c:v>
                </c:pt>
                <c:pt idx="1">
                  <c:v>-404</c:v>
                </c:pt>
                <c:pt idx="2">
                  <c:v>112</c:v>
                </c:pt>
                <c:pt idx="3">
                  <c:v>141</c:v>
                </c:pt>
                <c:pt idx="4">
                  <c:v>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DD-44FD-8663-4F7BCC2BB7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8831392"/>
        <c:axId val="1988842272"/>
      </c:barChart>
      <c:catAx>
        <c:axId val="198883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42272"/>
        <c:crosses val="autoZero"/>
        <c:auto val="1"/>
        <c:lblAlgn val="ctr"/>
        <c:lblOffset val="100"/>
        <c:noMultiLvlLbl val="0"/>
      </c:catAx>
      <c:valAx>
        <c:axId val="198884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31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[MAR. 2023 RIO GRANDE.xlsx]12m dinâmica set!Tabela dinâmica3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dirty="0"/>
              <a:t>Movimentação do emprego formal celetista por setor da atividade econômica, admissões, desligamentos e saldos, Rio Grande,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6580143841666442E-2"/>
          <c:y val="0.23291640998511129"/>
          <c:w val="0.77623816057578765"/>
          <c:h val="0.67219514300027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dinâmica set'!$B$3</c:f>
              <c:strCache>
                <c:ptCount val="1"/>
                <c:pt idx="0">
                  <c:v> 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775107926368964E-3"/>
                  <c:y val="-4.45538371729168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6107518134835326E-2"/>
                  <c:y val="-6.01476801834355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491374115324308E-2"/>
                  <c:y val="-4.6781529031561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894485624528188E-2"/>
                  <c:y val="-9.35630580631219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2820395877126701E-2"/>
                  <c:y val="8.9107674345829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6C0-43EE-8D89-885C9124011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dinâmica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dinâmica set'!$B$4:$B$9</c:f>
              <c:numCache>
                <c:formatCode>General</c:formatCode>
                <c:ptCount val="5"/>
                <c:pt idx="0">
                  <c:v>682</c:v>
                </c:pt>
                <c:pt idx="1">
                  <c:v>5229</c:v>
                </c:pt>
                <c:pt idx="2">
                  <c:v>1457</c:v>
                </c:pt>
                <c:pt idx="3">
                  <c:v>2741</c:v>
                </c:pt>
                <c:pt idx="4">
                  <c:v>8775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C0-43EE-8D89-885C9124011A}"/>
            </c:ext>
          </c:extLst>
        </c:ser>
        <c:ser>
          <c:idx val="1"/>
          <c:order val="1"/>
          <c:tx>
            <c:strRef>
              <c:f>'12m dinâmica set'!$C$3</c:f>
              <c:strCache>
                <c:ptCount val="1"/>
                <c:pt idx="0">
                  <c:v> 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5813309447767228E-3"/>
                  <c:y val="-0.12697843594280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681762650252579E-2"/>
                  <c:y val="-6.4603063900727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712877742291372E-2"/>
                  <c:y val="-6.460306390072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875539631844817E-2"/>
                  <c:y val="-3.56430697383321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894485624528188E-2"/>
                  <c:y val="-2.6732302303749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6C0-43EE-8D89-885C9124011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dinâmica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dinâmica set'!$C$4:$C$9</c:f>
              <c:numCache>
                <c:formatCode>General</c:formatCode>
                <c:ptCount val="5"/>
                <c:pt idx="0">
                  <c:v>629</c:v>
                </c:pt>
                <c:pt idx="1">
                  <c:v>5543</c:v>
                </c:pt>
                <c:pt idx="2">
                  <c:v>1334</c:v>
                </c:pt>
                <c:pt idx="3">
                  <c:v>2711</c:v>
                </c:pt>
                <c:pt idx="4">
                  <c:v>7628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C0-43EE-8D89-885C9124011A}"/>
            </c:ext>
          </c:extLst>
        </c:ser>
        <c:ser>
          <c:idx val="2"/>
          <c:order val="2"/>
          <c:tx>
            <c:strRef>
              <c:f>'12m dinâmica set'!$D$3</c:f>
              <c:strCache>
                <c:ptCount val="1"/>
                <c:pt idx="0">
                  <c:v> 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3131546797514651E-2"/>
                  <c:y val="-3.56430697383321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fld id="{08BCF03F-6F86-4658-BEB0-F0441E83529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96C0-43EE-8D89-885C9124011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1937769815922409E-2"/>
                  <c:y val="-6.68307557593744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6C0-43EE-8D89-885C9124011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fld id="{882A4615-F235-4890-ADDB-7ACF3EAF548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6C0-43EE-8D89-885C9124011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3875539631844817E-2"/>
                  <c:y val="-3.78707615969779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96C0-43EE-8D89-885C9124011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dinâmica set'!$A$4:$A$9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dinâmica set'!$D$4:$D$9</c:f>
              <c:numCache>
                <c:formatCode>General</c:formatCode>
                <c:ptCount val="5"/>
                <c:pt idx="0">
                  <c:v>53</c:v>
                </c:pt>
                <c:pt idx="1">
                  <c:v>-312</c:v>
                </c:pt>
                <c:pt idx="2">
                  <c:v>123</c:v>
                </c:pt>
                <c:pt idx="3">
                  <c:v>-20</c:v>
                </c:pt>
                <c:pt idx="4">
                  <c:v>1147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C0-43EE-8D89-885C912401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88827040"/>
        <c:axId val="1848540064"/>
      </c:barChart>
      <c:catAx>
        <c:axId val="198882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48540064"/>
        <c:crosses val="autoZero"/>
        <c:auto val="1"/>
        <c:lblAlgn val="ctr"/>
        <c:lblOffset val="100"/>
        <c:noMultiLvlLbl val="0"/>
      </c:catAx>
      <c:valAx>
        <c:axId val="184854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98882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48BE8595-4129-DAE2-926D-61622A7DBD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8300927F-C3A9-EA30-4652-358E6E4BCE7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5C1DD-338A-4817-AF15-AC16C7A1BD0D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44D172AF-7C19-C089-4122-176D9CC1A2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69269A8D-02E0-E27B-801D-8C5C92398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A42F960-25B3-6150-623B-BF1A62BADC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312CE58-EDB9-5297-0872-43E571107E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EC301B-97F9-4DD3-8908-AE0057884C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104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>
            <a:extLst>
              <a:ext uri="{FF2B5EF4-FFF2-40B4-BE49-F238E27FC236}">
                <a16:creationId xmlns:a16="http://schemas.microsoft.com/office/drawing/2014/main" xmlns="" id="{ABAE5406-6629-38CE-E8F3-10976E1780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>
            <a:extLst>
              <a:ext uri="{FF2B5EF4-FFF2-40B4-BE49-F238E27FC236}">
                <a16:creationId xmlns:a16="http://schemas.microsoft.com/office/drawing/2014/main" xmlns="" id="{9DADEAB2-C3A6-58EA-83FE-4FB17EF3F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Espaço Reservado para Número de Slide 3">
            <a:extLst>
              <a:ext uri="{FF2B5EF4-FFF2-40B4-BE49-F238E27FC236}">
                <a16:creationId xmlns:a16="http://schemas.microsoft.com/office/drawing/2014/main" xmlns="" id="{25858B38-4053-60B3-BBF7-712481E94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618ACA-8551-4E54-95AE-343D1CB0088F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2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xmlns="" id="{12D8A00B-9CE6-4834-2427-41EA2E9CC2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xmlns="" id="{15AD7460-1201-E39F-9177-CBEA91CFB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71B0DC4-C4DF-E353-54B7-5B8959A676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FB188B-E2E1-4D61-91D7-A7EA4FCE9834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18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>
            <a:extLst>
              <a:ext uri="{FF2B5EF4-FFF2-40B4-BE49-F238E27FC236}">
                <a16:creationId xmlns:a16="http://schemas.microsoft.com/office/drawing/2014/main" xmlns="" id="{60E15925-A7BB-98BF-2BBB-74CF794ED7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>
            <a:extLst>
              <a:ext uri="{FF2B5EF4-FFF2-40B4-BE49-F238E27FC236}">
                <a16:creationId xmlns:a16="http://schemas.microsoft.com/office/drawing/2014/main" xmlns="" id="{DB04835F-53B7-143D-01FA-6A0FF9FA5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0724" name="Espaço Reservado para Número de Slide 3">
            <a:extLst>
              <a:ext uri="{FF2B5EF4-FFF2-40B4-BE49-F238E27FC236}">
                <a16:creationId xmlns:a16="http://schemas.microsoft.com/office/drawing/2014/main" xmlns="" id="{8DC8FF75-6590-EB47-0AFB-9E5D4E916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267800-8641-48E0-AEB3-20F63D9D83D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60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xmlns="" id="{1C47BC51-7559-5070-3CD0-23E13D080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xmlns="" id="{B2BAD0A9-2DD9-1DE2-9A1B-06A96553B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761C5B4-D944-72AE-59D3-B426B00B3F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DC89EC-1543-4B38-BD1F-66921F7E2640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814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xmlns="" id="{EDE5CA0A-E914-29B9-20BF-D5C119D88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xmlns="" id="{3C648D79-6A9C-ADA8-CD25-CF151A470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xmlns="" id="{5415E374-8EE7-0523-6B81-24752C5FB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C33591-5A32-4D6C-94AE-9A9D221A7DC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80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xmlns="" id="{52463DE4-2295-1ADD-DBC8-4300304938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xmlns="" id="{BFDB83E7-7D78-FF35-F012-5EEC854A6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xmlns="" id="{E043D3C7-D5E0-83D1-C9A0-A444F9362D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2C7B5F-1EC5-4BC1-B327-14A59693E8AA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492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xmlns="" id="{8F490DB8-3696-C80F-0055-CBAB0FAD5F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xmlns="" id="{4399483F-6781-B32E-A79E-A1279B1F6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xmlns="" id="{059F6F77-E012-4205-1DE6-BD532E29F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B608C6-D684-44FB-BFA9-0BE3BC7DEB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13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>
            <a:extLst>
              <a:ext uri="{FF2B5EF4-FFF2-40B4-BE49-F238E27FC236}">
                <a16:creationId xmlns:a16="http://schemas.microsoft.com/office/drawing/2014/main" xmlns="" id="{876BAA38-02DC-70E0-99A0-0CC52C540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>
            <a:extLst>
              <a:ext uri="{FF2B5EF4-FFF2-40B4-BE49-F238E27FC236}">
                <a16:creationId xmlns:a16="http://schemas.microsoft.com/office/drawing/2014/main" xmlns="" id="{79BE9347-DD30-41D2-11E4-A49288623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0244" name="Espaço Reservado para Número de Slide 3">
            <a:extLst>
              <a:ext uri="{FF2B5EF4-FFF2-40B4-BE49-F238E27FC236}">
                <a16:creationId xmlns:a16="http://schemas.microsoft.com/office/drawing/2014/main" xmlns="" id="{AF445E38-E164-E6BB-27D0-7BDBD010F2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97AD08-A8CD-4A70-B2EA-CEE8285EEEB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80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>
            <a:extLst>
              <a:ext uri="{FF2B5EF4-FFF2-40B4-BE49-F238E27FC236}">
                <a16:creationId xmlns:a16="http://schemas.microsoft.com/office/drawing/2014/main" xmlns="" id="{5141AE3E-CD24-9328-F182-3AA92D0D7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>
            <a:extLst>
              <a:ext uri="{FF2B5EF4-FFF2-40B4-BE49-F238E27FC236}">
                <a16:creationId xmlns:a16="http://schemas.microsoft.com/office/drawing/2014/main" xmlns="" id="{A7FAC98F-EFB5-9DB6-4D9E-E8C089AD7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2292" name="Espaço Reservado para Número de Slide 3">
            <a:extLst>
              <a:ext uri="{FF2B5EF4-FFF2-40B4-BE49-F238E27FC236}">
                <a16:creationId xmlns:a16="http://schemas.microsoft.com/office/drawing/2014/main" xmlns="" id="{FDA4086E-7B05-8BFB-D4E2-1E19ADFA7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42887C-C5E8-4CDB-BAD3-1EE01B1EF509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9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xmlns="" id="{64590E82-9B3A-1BDF-1452-679E8D8A94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xmlns="" id="{331D573A-1F44-3F39-D97B-915200646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xmlns="" id="{72BCA175-8F8C-0E35-47E4-093B67B3C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EDAC80-D647-4B64-8C4D-82DE6DEA9E87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92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CA1552CE-DE0C-D4D8-6E1D-7F38C7875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E025E812-CEF6-FF53-7090-3FC6D06ED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8843BE0C-E894-EEA3-F600-3F4C072F2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A256EC-4FA1-4AB1-90EF-A3ABE550DD8E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0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>
            <a:extLst>
              <a:ext uri="{FF2B5EF4-FFF2-40B4-BE49-F238E27FC236}">
                <a16:creationId xmlns:a16="http://schemas.microsoft.com/office/drawing/2014/main" xmlns="" id="{91060051-69B3-3176-5282-BFD8202C1D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Espaço Reservado para Anotações 2">
            <a:extLst>
              <a:ext uri="{FF2B5EF4-FFF2-40B4-BE49-F238E27FC236}">
                <a16:creationId xmlns:a16="http://schemas.microsoft.com/office/drawing/2014/main" xmlns="" id="{ABC341D9-4883-24D4-439D-C374C871E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xmlns="" id="{ED59735A-CACD-2913-199D-0CD5906E2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182B31-FD8B-4BCB-911D-455BB1BA3560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13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xmlns="" id="{38128EB8-CCA8-D129-0615-1F1B96F4B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xmlns="" id="{3107EF0C-5D29-9E08-BB19-966AD7C2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xmlns="" id="{1E4D8C62-FD63-6DBE-034B-FD5699ED9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F720B0-433E-47BB-BF16-EDC9F080DEC5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52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>
            <a:extLst>
              <a:ext uri="{FF2B5EF4-FFF2-40B4-BE49-F238E27FC236}">
                <a16:creationId xmlns:a16="http://schemas.microsoft.com/office/drawing/2014/main" xmlns="" id="{A062BA5C-D645-87EF-EC47-0144E3BE6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>
            <a:extLst>
              <a:ext uri="{FF2B5EF4-FFF2-40B4-BE49-F238E27FC236}">
                <a16:creationId xmlns:a16="http://schemas.microsoft.com/office/drawing/2014/main" xmlns="" id="{2A284FFA-B992-ADCA-C218-1878A1592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C4F3D51F-94C3-C7C3-7119-4538A1F871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DBCEB-0F2B-41AC-AAC1-E846CD98F3AB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858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>
            <a:extLst>
              <a:ext uri="{FF2B5EF4-FFF2-40B4-BE49-F238E27FC236}">
                <a16:creationId xmlns:a16="http://schemas.microsoft.com/office/drawing/2014/main" xmlns="" id="{CC82FE5E-647F-CC87-5D8C-FFD63B1D1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>
            <a:extLst>
              <a:ext uri="{FF2B5EF4-FFF2-40B4-BE49-F238E27FC236}">
                <a16:creationId xmlns:a16="http://schemas.microsoft.com/office/drawing/2014/main" xmlns="" id="{A6CDB30B-C869-D98F-73E2-F1575213C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6628" name="Espaço Reservado para Número de Slide 3">
            <a:extLst>
              <a:ext uri="{FF2B5EF4-FFF2-40B4-BE49-F238E27FC236}">
                <a16:creationId xmlns:a16="http://schemas.microsoft.com/office/drawing/2014/main" xmlns="" id="{6F3EF4AB-A142-3472-4173-8386BACCF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26EB90-56C9-4CCA-B510-4D553758AC9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5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AF628AB-F9F9-BC9B-89F0-66E7E2BE9CB5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F103C1D1-F225-8D6E-F0CD-11D0EECBFF0D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03E67DBD-A988-B1CE-0634-5CCCF0A78C0E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A1037124-99AE-766E-099D-77BCBF93BAB0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219A14F4-F234-8275-FA58-D9F8B228DCA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xmlns="" id="{DCFA6384-2B73-7FA6-ECC0-ACE74C93E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A6B22B01-A5F7-5BF5-F7E1-0C35EFCF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005DA-7337-44DF-87C3-838E1B8E8E0A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CBA72040-9A1C-F6E3-EAEF-5A8B71B2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013183F1-B2BC-B581-967C-A14162A9D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956EB70D-DB63-4530-ABA8-36E7AEB532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86907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C3138D-2701-BBE7-19FC-B6641FDE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06FB-740E-48BA-B48A-6423E288BC36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C23F8A-DCD9-2FDE-5386-7C166046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408C27-5984-241C-64C5-C4E7F0AB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F321-0450-494F-9D6D-461DB548AF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7866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22F449-1CE7-B7FB-6DF5-C828BB9B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FBC10-A4CC-4079-811E-D8FE737E264A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3881A6-920D-67C7-F7BE-365DD7EF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1CD05F-2ABA-4DEE-7D73-52648236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D1C1-ECC2-4109-ABFD-B6FFB1229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89736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6BF02E-6C7D-79F2-B0A2-E1A21BE0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26011-07FC-4D5B-9A51-2F91F7778710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1084B8-9296-527E-A61B-AFFF3519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097D7A-3535-B3C3-5726-2E653ECC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9DCF-0EF9-4ED9-A0EC-83FFEDB30C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7030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6DAA177-4E6E-B22C-7240-9F325505D3E1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xmlns="" id="{39627373-AE28-D345-FFB4-63475C463E51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xmlns="" id="{4A6856D2-9B72-7ADF-5C10-0523E6567637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C2FC3737-9321-F1FF-0DE5-7CA75AFEA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5A8CF89-C585-3437-8949-35AB42D5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1ECB6-9393-49E9-968C-0BDB985FBDB2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52DA004C-231A-A05B-D478-2225187D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9DB07EFB-D1CC-CD65-E60E-4BDBF960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61497F61-8F5E-4274-A502-D26C6D77E6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23948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40DBBCD-E374-9ACC-6C01-B6F62077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61A2-4F36-4482-9A77-9E6DDAAF6B0D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DD78B42-43B8-0946-050D-E102D96B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62548F5-6677-99BF-7C04-5FCA870B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A4E5-DD23-4F61-9431-B3B34CF05D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5583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26328838-F3B8-752C-67B1-8F44807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D48F-478B-49DF-8AFE-DD27C6A9A546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5F7D2D81-8C59-5F52-D1BB-37614F0D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E2737417-B76B-3F96-D18D-110E3C18F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98304-110E-42AB-9B8B-283619C14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64653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E994E5C-4762-9A3B-2E93-5A3AC2B2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D43CC-6683-4818-8969-F4E4ACD34A57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302F540-B82C-FC99-B398-89D431BC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57504EC-0A4A-0D56-9236-70D1906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3D88-F0B4-4823-8BFD-95E933E1F5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3649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996A8A64-40D1-9667-7FFD-7BE8655FC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A32B4-FA1B-45AA-9DFA-940F74F5088E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CCE06CF3-2BFB-F938-7A5C-3191AC647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7E76775-8251-645C-7D82-FE93BE2F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65BF7-EC79-4DF4-A1F0-E29D05EF68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02971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F599F994-905B-C6CC-2537-0BD5D6C3EB4C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8EDD6EB7-DF3B-F3D7-7089-5AD38C2BCD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DF6E9AB3-9CD1-7D5E-BC89-8A613DA09F3D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6879857C-C334-7CDC-4CB8-0D31EC44E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3E35A276-F8CC-016F-94C2-BF5B0D00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E1D1-01E2-4A2A-B907-443939F234A1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D266E268-C050-D67F-F1F3-918B65D9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05BDE9BA-6724-8497-59F7-89F6AD29D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B08-00E9-409E-9B49-3338E98BB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44137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93FDF5C3-A5AA-6F36-7E3D-48DD98357BB9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xmlns="" id="{925CF95C-1DFD-6C44-F5D8-87A1A064ADD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xmlns="" id="{F18AB1BE-D50D-E028-E561-D0BB3273210E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xmlns="" id="{F9C519E7-EE08-921E-86B6-EC8E00E7D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DD39A575-39B6-7262-4211-EE65F27C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FD9C-25B0-4DD1-90F4-A896A8C26286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EF8BC75F-46E0-562B-D86A-9FC5C0E9C4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1075-7F83-4E61-BC44-33583A5C15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06787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9EE9D6F-6DB2-263D-4352-8CB6FB2A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34E42BFB-2405-3F4F-AF45-5E16D10D3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6DB33-8599-5F55-B8A5-4369AABA1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4A95EA8-4700-41FE-BB4A-43234F88272B}" type="datetimeFigureOut">
              <a:rPr lang="pt-BR"/>
              <a:pPr>
                <a:defRPr/>
              </a:pPr>
              <a:t>26/12/2023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E9E3EA-D1DF-D5CE-0DAE-EE2AA1F4B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xmlns="" id="{61204F49-435A-031B-E5F4-9E83630F665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4CAEFFAD-2B67-31EA-FB63-858E477B3252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xmlns="" id="{FA8853BD-C81B-3E92-39DB-EA1C47E1F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pt-BR" altLang="pt-BR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E25A60-7247-A89C-3261-42F151EE5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B9307533-364B-4543-A832-FDE6AC204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0" r:id="rId2"/>
    <p:sldLayoutId id="2147484058" r:id="rId3"/>
    <p:sldLayoutId id="2147484051" r:id="rId4"/>
    <p:sldLayoutId id="2147484052" r:id="rId5"/>
    <p:sldLayoutId id="2147484053" r:id="rId6"/>
    <p:sldLayoutId id="2147484054" r:id="rId7"/>
    <p:sldLayoutId id="2147484059" r:id="rId8"/>
    <p:sldLayoutId id="2147484060" r:id="rId9"/>
    <p:sldLayoutId id="2147484055" r:id="rId10"/>
    <p:sldLayoutId id="2147484056" r:id="rId11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F3C5DB-9724-6E13-E020-F3D8C7AAD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 eaLnBrk="1" fontAlgn="auto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pt-BR" sz="7200" dirty="0"/>
              <a:t>Boletim Informativo nº 03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março DE 2023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8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105D860-B65C-671B-530A-C1CBFDD57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1863" y="4468813"/>
            <a:ext cx="10218737" cy="21002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Observatório Social do Trabalho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Instituto de Filosofia, Sociologia e Política (IFISP)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pt-BR" dirty="0"/>
              <a:t>Pelotas, dezembro de 2023.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23C322-1EF4-0F0E-53B5-EC42CCBA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/>
          <a:lstStyle/>
          <a:p>
            <a:pPr algn="ctr">
              <a:defRPr/>
            </a:pPr>
            <a:r>
              <a:rPr lang="pt-BR" sz="4800" dirty="0"/>
              <a:t>A conjuntura setorial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8CA1E0-DB5B-6171-3C70-5D495171A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pt-BR" sz="2700" dirty="0"/>
              <a:t>	</a:t>
            </a:r>
            <a:r>
              <a:rPr lang="pt-BR" sz="3100" dirty="0"/>
              <a:t>O desempenho positivo do emprego formal no mercado de trabalho de Rio Grande, no mês de março (+185  vínculos), foi puxado principalmente pelo setor de serviços (+195</a:t>
            </a:r>
            <a:r>
              <a:rPr lang="pt-BR" sz="3100" b="1" dirty="0"/>
              <a:t> </a:t>
            </a:r>
            <a:r>
              <a:rPr lang="pt-BR" sz="3100" dirty="0"/>
              <a:t>vínculos), seguido pelo setor da indústria (+64 vínculos),  pela agropecuária (+19 vínculos) e pelo setor da construção (+10 vínculos). Já o setor do comércio (</a:t>
            </a:r>
            <a:r>
              <a:rPr lang="pt-BR" sz="3100" dirty="0">
                <a:solidFill>
                  <a:srgbClr val="FF0000"/>
                </a:solidFill>
              </a:rPr>
              <a:t>-103 </a:t>
            </a:r>
            <a:r>
              <a:rPr lang="pt-BR" sz="3100" dirty="0"/>
              <a:t>vínculos) apresentou saldo negativo.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2849666-8037-0C7F-E39C-CFCC1697469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02CFFCC-7E7D-FEEF-DCA6-C78BF9A6F3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105F09B-9C67-05F3-685A-AD02668F9A3D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8BD8CE4D-886A-BA3A-B727-27672681C1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206283"/>
              </p:ext>
            </p:extLst>
          </p:nvPr>
        </p:nvGraphicFramePr>
        <p:xfrm>
          <a:off x="779489" y="569626"/>
          <a:ext cx="10762937" cy="5681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A7827D-6C33-9C46-54CE-250141F1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/>
          <a:lstStyle/>
          <a:p>
            <a:pPr algn="ctr"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BD444FE-1D7B-9DA0-E7BC-D90A0E856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Grande, no acumulado do ano (+261 vínculos), foi puxado principalmente pelo setor de serviços (+385 vínculos), seguido pela indústria (+141</a:t>
            </a:r>
            <a:r>
              <a:rPr lang="pt-BR" sz="3200" b="1" dirty="0"/>
              <a:t> </a:t>
            </a:r>
            <a:r>
              <a:rPr lang="pt-BR" sz="3200" dirty="0"/>
              <a:t>vínculos), pela construção (+112 vínculos) e pela agropecuária (+29 vínculos). O setor do comércio (</a:t>
            </a:r>
            <a:r>
              <a:rPr lang="pt-BR" sz="3200" dirty="0">
                <a:solidFill>
                  <a:srgbClr val="FF0000"/>
                </a:solidFill>
              </a:rPr>
              <a:t>-404 </a:t>
            </a:r>
            <a:r>
              <a:rPr lang="pt-BR" sz="3200" dirty="0"/>
              <a:t>vínculos) foi o único que apresentou o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F9F812E-66B1-22B8-3651-E5F5BFCCDE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651393B-EE82-0B18-FC48-15F485A75B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747E136-75A0-A8C4-C48C-98C6EDE33C0B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FFE5B506-D008-1856-A134-FF8A77584B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104922"/>
              </p:ext>
            </p:extLst>
          </p:nvPr>
        </p:nvGraphicFramePr>
        <p:xfrm>
          <a:off x="668594" y="522514"/>
          <a:ext cx="10938688" cy="572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45CD36-BC1D-8E2D-0871-6DF86A5EB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/>
          <a:lstStyle/>
          <a:p>
            <a:pPr algn="ctr">
              <a:defRPr/>
            </a:pPr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D0FF6C-C4EB-785C-C4CD-AF2594BBB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50702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Rio Grande, no período de doze meses (+1.039 vínculos), foi puxado principalmente pelo setor de serviços (+1.147 vínculos), seguido pela construção (+123 vínculos) e  pela agropecuária (+53 vínculos). O comércio (</a:t>
            </a:r>
            <a:r>
              <a:rPr lang="pt-BR" sz="3200" dirty="0">
                <a:solidFill>
                  <a:srgbClr val="FF0000"/>
                </a:solidFill>
              </a:rPr>
              <a:t>-312 </a:t>
            </a:r>
            <a:r>
              <a:rPr lang="pt-BR" sz="3200" dirty="0"/>
              <a:t>vínculos) e a indústria (</a:t>
            </a:r>
            <a:r>
              <a:rPr lang="pt-BR" sz="3200" dirty="0">
                <a:solidFill>
                  <a:srgbClr val="FF0000"/>
                </a:solidFill>
              </a:rPr>
              <a:t>-20 </a:t>
            </a:r>
            <a:r>
              <a:rPr lang="pt-BR" sz="3200" dirty="0"/>
              <a:t>vínculos) apresentaram saldos negativos.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pt-BR" sz="32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4538836-CA4B-2FF9-A255-369A8496B69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F2C9E5B-A7D6-FADD-9B0D-A42597824D8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7E0CE69E-795B-4816-C0F9-6F61B826DBE5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7EC0FCFD-6B48-B87C-4A2E-B1D31E7D1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578582"/>
              </p:ext>
            </p:extLst>
          </p:nvPr>
        </p:nvGraphicFramePr>
        <p:xfrm>
          <a:off x="688257" y="550606"/>
          <a:ext cx="10638503" cy="570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126FE7-AC8C-956B-B320-479DB50F6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Nota metodológica: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xmlns="" id="{74798CC4-B415-C44D-9CBB-FA58DC4C1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0525" y="1771650"/>
            <a:ext cx="11417300" cy="4618038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pt-BR" altLang="pt-BR" sz="2400" dirty="0"/>
              <a:t>Dados de 2023 coletados em: 31/10/2023.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5CB8D7-01B5-0452-888B-554EFC62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Ficha técnica: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xmlns="" id="{D149D47C-A04A-7FCA-3E89-37FFB1962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0875" y="1339850"/>
            <a:ext cx="10863263" cy="5035550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3500" b="1" dirty="0"/>
              <a:t>OBSERVATÓRIO SOCIAL DO TRABALHO (IFISP/UFPEL)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Fundador do Observatório: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 Francisco E. Beckenkamp Vargas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it-IT" altLang="pt-BR" sz="2300" b="1" dirty="0"/>
              <a:t>Attila Magno e Silva Barbosa</a:t>
            </a:r>
            <a:endParaRPr lang="pt-BR" altLang="pt-BR" sz="23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Coordenadora adjunta: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b="1" dirty="0"/>
              <a:t>Prof.ª. Ana Paula F.  D’Avila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sz="2300" spc="-1" dirty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300" spc="-1" dirty="0">
                <a:solidFill>
                  <a:srgbClr val="000000"/>
                </a:solidFill>
              </a:rPr>
              <a:t>Bolsista Iniciação Científica: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Emerson Goularte Junior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altLang="pt-BR" sz="23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altLang="pt-BR" sz="2300" dirty="0"/>
              <a:t>Portal na internet: </a:t>
            </a:r>
            <a:r>
              <a:rPr lang="pt-BR" altLang="pt-BR" sz="2300" dirty="0">
                <a:hlinkClick r:id="rId3"/>
              </a:rPr>
              <a:t>http://wp.ufpel.edu.br/observatoriosocial</a:t>
            </a:r>
            <a:endParaRPr lang="pt-BR" altLang="pt-BR" sz="2300" dirty="0"/>
          </a:p>
        </p:txBody>
      </p:sp>
    </p:spTree>
    <p:extLst>
      <p:ext uri="{BB962C8B-B14F-4D97-AF65-F5344CB8AC3E}">
        <p14:creationId xmlns:p14="http://schemas.microsoft.com/office/powerpoint/2010/main" val="261525335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2D5FDC-8506-99CB-2410-523B9335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março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xmlns="" id="{F00EBFC0-4788-1CC3-9996-A817CF5E1D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438" y="1376363"/>
            <a:ext cx="11791950" cy="5316537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2800" dirty="0"/>
              <a:t>	Segundo o Novo CAGED (Cadastro Geral de Empregados e Desempregados) da Secretaria Especial de Previdência e Trabalho do Ministério da Economia, no mês de março de 2023 ocorreram, em Rio Grande, 1.726 admissões e 1.541 desligamentos, resultando em um saldo positivo de +185 vínculos formais de emprego celetista. Com isso, a taxa de variação do emprego formal foi de 0,49%, com o estoque passando de 37.545 vínculos, em fevereiro de 2023, para 37.730 vínculos, em março de 2023.</a:t>
            </a:r>
            <a:endParaRPr lang="pt-BR" altLang="pt-BR" sz="2400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FCDDB00-F8D1-F97E-2ACB-B2502AEEDB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F3FFFC0-4652-2C8B-5AC5-2ED327EB8B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BD2669EA-9C3F-7E8E-74FA-4D389827BA36}"/>
              </a:ext>
            </a:extLst>
          </p:cNvPr>
          <p:cNvSpPr txBox="1"/>
          <p:nvPr/>
        </p:nvSpPr>
        <p:spPr>
          <a:xfrm>
            <a:off x="4249738" y="6278563"/>
            <a:ext cx="3692525" cy="261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sp>
        <p:nvSpPr>
          <p:cNvPr id="11271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D0D88A9D-01B3-331E-CD53-2F1BBB5921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2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DA2B3E79-F161-FEED-875A-2C060BE8F7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3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>
            <a:extLst>
              <a:ext uri="{FF2B5EF4-FFF2-40B4-BE49-F238E27FC236}">
                <a16:creationId xmlns:a16="http://schemas.microsoft.com/office/drawing/2014/main" xmlns="" id="{E7A7EFD0-EB6D-F9FF-749B-F3E9769DB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433D6B70-E5AA-4378-36F7-870BAFFC27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285081"/>
              </p:ext>
            </p:extLst>
          </p:nvPr>
        </p:nvGraphicFramePr>
        <p:xfrm>
          <a:off x="762000" y="609600"/>
          <a:ext cx="10570564" cy="566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016A44-EBA1-BACE-5848-198419C2A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xmlns="" id="{D3FDBAF0-0D58-9EA4-213D-9749BEB963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520825"/>
            <a:ext cx="11752262" cy="49911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No acumulado do ano, ocorreram, em Rio Grande, 4.748 admissões e 4.487 desligamentos, o que resultou em um saldo de +261 vínculos formais de emprego. Nesse período, o estoque passou de 37.469 vínculos, em dezembro de 2022, para 37.730 vínculos, </a:t>
            </a:r>
            <a:r>
              <a:rPr lang="pt-BR" altLang="pt-BR" sz="3600"/>
              <a:t>em </a:t>
            </a:r>
            <a:r>
              <a:rPr lang="pt-BR" altLang="pt-BR" sz="3600" smtClean="0"/>
              <a:t>março</a:t>
            </a:r>
            <a:r>
              <a:rPr lang="pt-BR" altLang="pt-BR" sz="3600" smtClean="0"/>
              <a:t> </a:t>
            </a:r>
            <a:r>
              <a:rPr lang="pt-BR" altLang="pt-BR" sz="3600" dirty="0"/>
              <a:t>de 2023, uma taxa de variação de +0,69%. </a:t>
            </a:r>
            <a:endParaRPr lang="pt-BR" altLang="pt-BR" sz="32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EBB981E-AA51-28AB-6DB9-4E953C81B6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AFBAE51-B928-5190-2E26-50FD032377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A5470DE-13C2-6760-CC7E-1732D5BF6878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E7C9464-CCD7-F33A-6884-0EC0E5837F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261760"/>
              </p:ext>
            </p:extLst>
          </p:nvPr>
        </p:nvGraphicFramePr>
        <p:xfrm>
          <a:off x="793102" y="522514"/>
          <a:ext cx="10898155" cy="5729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87134-36BE-B3B5-6D30-CB1F89AC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xmlns="" id="{90E1536A-D538-E8EB-5A5F-F1D8EF2E6B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5588" y="1306513"/>
            <a:ext cx="11753850" cy="55514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Rio Grande, 18.884 admissões e 17.845 desligamentos, o que resultou em um saldo de 1.039 vínculos formais de emprego. Nesse período, o estoque passou de 36.884 vínculos, em março de 2022, para 37.730 vínculos, em março de 2023, o que corresponde a uma taxa de variação de +2,81%.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49D1A7-C189-5931-157F-B61EA7E8F8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1587B6-54CE-C03D-5EB4-A0593DF673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7A3DA7A-B0C1-4C25-0E8E-90D6E76022C0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64DC4041-1A71-5A82-8F92-DA764F4A21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512205"/>
              </p:ext>
            </p:extLst>
          </p:nvPr>
        </p:nvGraphicFramePr>
        <p:xfrm>
          <a:off x="709128" y="614598"/>
          <a:ext cx="10968210" cy="563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84BC78A-93AF-9131-702D-7E05EE67915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F95524-4302-47B4-8151-59F25E01AB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ED15604-C157-CDA7-C36F-B93BA7009F45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E0B29E5-1F4E-995C-DD4B-473F6AF6A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895624"/>
              </p:ext>
            </p:extLst>
          </p:nvPr>
        </p:nvGraphicFramePr>
        <p:xfrm>
          <a:off x="466532" y="634482"/>
          <a:ext cx="11206064" cy="5617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9180B36-34E4-CC53-6E37-8A9B036D5F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8CAA4B2-02A1-6AE2-68EC-ABF3C726A5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F1AFD12-B63F-C8C8-C93A-52A464467F91}"/>
              </a:ext>
            </a:extLst>
          </p:cNvPr>
          <p:cNvSpPr txBox="1"/>
          <p:nvPr/>
        </p:nvSpPr>
        <p:spPr>
          <a:xfrm>
            <a:off x="4379913" y="62515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Painel de Informações do Novo CAGED.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2366010" y="2617470"/>
            <a:ext cx="0" cy="7658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782503" y="2697480"/>
            <a:ext cx="0" cy="1338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6416040" y="3028948"/>
            <a:ext cx="0" cy="7658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8072438" y="2886075"/>
            <a:ext cx="0" cy="6172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8469630" y="2097404"/>
            <a:ext cx="383858" cy="37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0481310" y="1888807"/>
            <a:ext cx="952" cy="49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H="1">
            <a:off x="11206162" y="1428750"/>
            <a:ext cx="86678" cy="8572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4CC6ED34-BF4D-102B-C3D7-687AF6292D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587372"/>
              </p:ext>
            </p:extLst>
          </p:nvPr>
        </p:nvGraphicFramePr>
        <p:xfrm>
          <a:off x="739023" y="475860"/>
          <a:ext cx="10690977" cy="577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385</Words>
  <Application>Microsoft Office PowerPoint</Application>
  <PresentationFormat>Widescreen</PresentationFormat>
  <Paragraphs>74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03 março DE 2023 A conjuntura do emprego em rio grande-RS</vt:lpstr>
      <vt:lpstr>A conjuntura do emprego em março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março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02 FEVEREIRO DE 2023 A conjuntura do emprego em rio grande-RS</dc:title>
  <dc:creator/>
  <cp:lastModifiedBy/>
  <cp:revision>7</cp:revision>
  <dcterms:created xsi:type="dcterms:W3CDTF">2018-01-27T01:43:35Z</dcterms:created>
  <dcterms:modified xsi:type="dcterms:W3CDTF">2023-12-26T18:19:00Z</dcterms:modified>
  <cp:contentStatus/>
</cp:coreProperties>
</file>