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4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5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05" r:id="rId6"/>
    <p:sldId id="318" r:id="rId7"/>
    <p:sldId id="319" r:id="rId8"/>
    <p:sldId id="321" r:id="rId9"/>
    <p:sldId id="322" r:id="rId10"/>
    <p:sldId id="294" r:id="rId11"/>
    <p:sldId id="323" r:id="rId12"/>
    <p:sldId id="315" r:id="rId13"/>
    <p:sldId id="324" r:id="rId14"/>
    <p:sldId id="325" r:id="rId15"/>
    <p:sldId id="326" r:id="rId16"/>
    <p:sldId id="276" r:id="rId17"/>
    <p:sldId id="327" r:id="rId1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2B4E"/>
    <a:srgbClr val="3FADFF"/>
    <a:srgbClr val="F0F0F0"/>
    <a:srgbClr val="FFFC2C"/>
    <a:srgbClr val="FFFF43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9C8EE6-CAB0-4DB4-8DC1-751DE3F53D6B}" v="6" dt="2023-10-31T18:09:25.6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6980" autoAdjust="0"/>
  </p:normalViewPr>
  <p:slideViewPr>
    <p:cSldViewPr snapToGrid="0">
      <p:cViewPr varScale="1">
        <p:scale>
          <a:sx n="51" d="100"/>
          <a:sy n="51" d="100"/>
        </p:scale>
        <p:origin x="85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Observat&#243;rio%202023.2\Emerson\Fev.2023%20-%20RG\FEV.%202023%20RIO%20GRAND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bservat&#243;rio%202023.2\Emerson\Fev.2023%20-%20RG\FEV.%202023%20RIO%20GRAND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bservat&#243;rio%202023.2\Emerson\Fev.2023%20-%20RG\FEV.%202023%20RIO%20GRANDE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F:\Observat&#243;rio%202023.2\Emerson\Fev.2023%20-%20RG\FEV.%202023%20RIO%20GRANDE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F:\Observat&#243;rio%202023.2\Emerson\Fev.2023%20-%20RG\FEV.%202023%20RIO%20GRANDE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F:\Observat&#243;rio%202023.2\Emerson\RG\Fev.2023%20-%20RG\FEV.%202023%20RIO%20GRANDE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F:\Observat&#243;rio%202023.2\Emerson\Fev.2023%20-%20RG\FEV.%202023%20RIO%20GRANDE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bservat&#243;rio%202023.2\Emerson\Fev.2023%20-%20RG\FEV.%202023%20RIO%20GRAND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saldos, Rio Grande, fevereiro de 2023</a:t>
            </a:r>
            <a:endParaRPr lang="pt-BR" sz="24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948535327556417E-2"/>
          <c:y val="0.1993346230658736"/>
          <c:w val="0.75835740381698524"/>
          <c:h val="0.776667556492793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'adm, desl e saldo'!$B$1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'adm, desl e saldo'!$A$2</c:f>
              <c:numCache>
                <c:formatCode>mmm\-yy</c:formatCode>
                <c:ptCount val="1"/>
                <c:pt idx="0">
                  <c:v>44958</c:v>
                </c:pt>
              </c:numCache>
            </c:numRef>
          </c:cat>
          <c:val>
            <c:numRef>
              <c:f>'adm, desl e saldo'!$B$2</c:f>
              <c:numCache>
                <c:formatCode>#,##0</c:formatCode>
                <c:ptCount val="1"/>
                <c:pt idx="0">
                  <c:v>1505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60-4418-BB57-9C321778347C}"/>
            </c:ext>
          </c:extLst>
        </c:ser>
        <c:ser>
          <c:idx val="1"/>
          <c:order val="1"/>
          <c:tx>
            <c:strRef>
              <c:f>'adm, desl e saldo'!$C$1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'adm, desl e saldo'!$A$2</c:f>
              <c:numCache>
                <c:formatCode>mmm\-yy</c:formatCode>
                <c:ptCount val="1"/>
                <c:pt idx="0">
                  <c:v>44958</c:v>
                </c:pt>
              </c:numCache>
            </c:numRef>
          </c:cat>
          <c:val>
            <c:numRef>
              <c:f>'adm, desl e saldo'!$C$2</c:f>
              <c:numCache>
                <c:formatCode>#,##0</c:formatCode>
                <c:ptCount val="1"/>
                <c:pt idx="0">
                  <c:v>1447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60-4418-BB57-9C321778347C}"/>
            </c:ext>
          </c:extLst>
        </c:ser>
        <c:ser>
          <c:idx val="2"/>
          <c:order val="2"/>
          <c:tx>
            <c:strRef>
              <c:f>'adm, desl e saldo'!$D$1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'adm, desl e saldo'!$A$2</c:f>
              <c:numCache>
                <c:formatCode>mmm\-yy</c:formatCode>
                <c:ptCount val="1"/>
                <c:pt idx="0">
                  <c:v>44958</c:v>
                </c:pt>
              </c:numCache>
            </c:numRef>
          </c:cat>
          <c:val>
            <c:numRef>
              <c:f>'adm, desl e saldo'!$D$2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60-4418-BB57-9C3217783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5169104"/>
        <c:axId val="1855169648"/>
      </c:barChart>
      <c:dateAx>
        <c:axId val="1855169104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1855169648"/>
        <c:crosses val="autoZero"/>
        <c:auto val="1"/>
        <c:lblOffset val="100"/>
        <c:baseTimeUnit val="days"/>
      </c:dateAx>
      <c:valAx>
        <c:axId val="185516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551691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 desligamentos e saldos, Rio Grande, acumulado do ano</a:t>
            </a:r>
            <a:endParaRPr lang="pt-BR" sz="24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3873059681972741E-2"/>
          <c:y val="0.20726327474502385"/>
          <c:w val="0.76731883224648467"/>
          <c:h val="0.768318860606852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'acumulado do ano'!$B$7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'acumulado do ano'!$B$8</c:f>
              <c:numCache>
                <c:formatCode>#,##0</c:formatCode>
                <c:ptCount val="1"/>
                <c:pt idx="0">
                  <c:v>3022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E1-4697-97A3-7A8156D0EEE7}"/>
            </c:ext>
          </c:extLst>
        </c:ser>
        <c:ser>
          <c:idx val="1"/>
          <c:order val="1"/>
          <c:tx>
            <c:strRef>
              <c:f>'acumulado do ano'!$C$7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'acumulado do ano'!$C$8</c:f>
              <c:numCache>
                <c:formatCode>#,##0</c:formatCode>
                <c:ptCount val="1"/>
                <c:pt idx="0">
                  <c:v>2946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E1-4697-97A3-7A8156D0EEE7}"/>
            </c:ext>
          </c:extLst>
        </c:ser>
        <c:ser>
          <c:idx val="2"/>
          <c:order val="2"/>
          <c:tx>
            <c:strRef>
              <c:f>'acumulado do ano'!$D$7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'acumulado do ano'!$D$8</c:f>
              <c:numCache>
                <c:formatCode>#,##0</c:formatCode>
                <c:ptCount val="1"/>
                <c:pt idx="0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E1-4697-97A3-7A8156D0EE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5174000"/>
        <c:axId val="1855161488"/>
      </c:barChart>
      <c:catAx>
        <c:axId val="1855174000"/>
        <c:scaling>
          <c:orientation val="minMax"/>
        </c:scaling>
        <c:delete val="1"/>
        <c:axPos val="b"/>
        <c:majorTickMark val="out"/>
        <c:minorTickMark val="none"/>
        <c:tickLblPos val="nextTo"/>
        <c:crossAx val="1855161488"/>
        <c:crosses val="autoZero"/>
        <c:auto val="1"/>
        <c:lblAlgn val="ctr"/>
        <c:lblOffset val="100"/>
        <c:noMultiLvlLbl val="0"/>
      </c:catAx>
      <c:valAx>
        <c:axId val="185516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551740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Rio Grande, período de doze meses</a:t>
            </a:r>
            <a:endParaRPr lang="pt-BR" sz="24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8054849015938726E-2"/>
          <c:y val="0.22976376713725541"/>
          <c:w val="0.76129519803101442"/>
          <c:h val="0.741111101702629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'12m'!$B$19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FDFC-4283-A493-E0349D0981B8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'12m'!$B$20</c:f>
              <c:numCache>
                <c:formatCode>#,##0</c:formatCode>
                <c:ptCount val="1"/>
                <c:pt idx="0">
                  <c:v>18810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20-44AD-ADB0-4003F7D0E96A}"/>
            </c:ext>
          </c:extLst>
        </c:ser>
        <c:ser>
          <c:idx val="1"/>
          <c:order val="1"/>
          <c:tx>
            <c:strRef>
              <c:f>'12m'!$C$19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'12m'!$C$20</c:f>
              <c:numCache>
                <c:formatCode>#,##0</c:formatCode>
                <c:ptCount val="1"/>
                <c:pt idx="0">
                  <c:v>17710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20-44AD-ADB0-4003F7D0E96A}"/>
            </c:ext>
          </c:extLst>
        </c:ser>
        <c:ser>
          <c:idx val="2"/>
          <c:order val="2"/>
          <c:tx>
            <c:strRef>
              <c:f>'12m'!$D$19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'12m'!$D$20</c:f>
              <c:numCache>
                <c:formatCode>#,##0</c:formatCode>
                <c:ptCount val="1"/>
                <c:pt idx="0">
                  <c:v>1100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20-44AD-ADB0-4003F7D0E9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5162032"/>
        <c:axId val="1855163120"/>
      </c:barChart>
      <c:catAx>
        <c:axId val="1855162032"/>
        <c:scaling>
          <c:orientation val="minMax"/>
        </c:scaling>
        <c:delete val="1"/>
        <c:axPos val="b"/>
        <c:majorTickMark val="out"/>
        <c:minorTickMark val="none"/>
        <c:tickLblPos val="nextTo"/>
        <c:crossAx val="1855163120"/>
        <c:crosses val="autoZero"/>
        <c:auto val="1"/>
        <c:lblAlgn val="ctr"/>
        <c:lblOffset val="100"/>
        <c:noMultiLvlLbl val="0"/>
      </c:catAx>
      <c:valAx>
        <c:axId val="185516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551620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400" b="1" baseline="0" dirty="0" err="1">
                <a:solidFill>
                  <a:schemeClr val="tx1"/>
                </a:solidFill>
              </a:rPr>
              <a:t>Evolução</a:t>
            </a:r>
            <a:r>
              <a:rPr lang="en-US" sz="2400" b="1" baseline="0" dirty="0">
                <a:solidFill>
                  <a:schemeClr val="tx1"/>
                </a:solidFill>
              </a:rPr>
              <a:t> mensal dos </a:t>
            </a:r>
            <a:r>
              <a:rPr lang="en-US" sz="2400" b="1" baseline="0" dirty="0" err="1">
                <a:solidFill>
                  <a:schemeClr val="tx1"/>
                </a:solidFill>
              </a:rPr>
              <a:t>saldos</a:t>
            </a:r>
            <a:r>
              <a:rPr lang="en-US" sz="2400" b="1" baseline="0" dirty="0">
                <a:solidFill>
                  <a:schemeClr val="tx1"/>
                </a:solidFill>
              </a:rPr>
              <a:t> do </a:t>
            </a:r>
            <a:r>
              <a:rPr lang="en-US" sz="2400" b="1" baseline="0" dirty="0" err="1">
                <a:solidFill>
                  <a:schemeClr val="tx1"/>
                </a:solidFill>
              </a:rPr>
              <a:t>emprego</a:t>
            </a:r>
            <a:r>
              <a:rPr lang="en-US" sz="2400" b="1" baseline="0" dirty="0">
                <a:solidFill>
                  <a:schemeClr val="tx1"/>
                </a:solidFill>
              </a:rPr>
              <a:t> formal </a:t>
            </a:r>
            <a:r>
              <a:rPr lang="en-US" sz="2400" b="1" baseline="0" dirty="0" err="1">
                <a:solidFill>
                  <a:schemeClr val="tx1"/>
                </a:solidFill>
              </a:rPr>
              <a:t>celetista</a:t>
            </a:r>
            <a:r>
              <a:rPr lang="en-US" sz="2400" b="1" baseline="0" dirty="0">
                <a:solidFill>
                  <a:schemeClr val="tx1"/>
                </a:solidFill>
              </a:rPr>
              <a:t>, Rio Grande, </a:t>
            </a:r>
            <a:r>
              <a:rPr lang="en-US" sz="2400" b="1" baseline="0" dirty="0" err="1">
                <a:solidFill>
                  <a:schemeClr val="tx1"/>
                </a:solidFill>
              </a:rPr>
              <a:t>fevereiro</a:t>
            </a:r>
            <a:r>
              <a:rPr lang="en-US" sz="2400" b="1" baseline="0" dirty="0">
                <a:solidFill>
                  <a:schemeClr val="tx1"/>
                </a:solidFill>
              </a:rPr>
              <a:t> de 2022 a </a:t>
            </a:r>
            <a:r>
              <a:rPr lang="en-US" sz="2400" b="1" baseline="0" dirty="0" err="1">
                <a:solidFill>
                  <a:schemeClr val="tx1"/>
                </a:solidFill>
              </a:rPr>
              <a:t>fevereiro</a:t>
            </a:r>
            <a:r>
              <a:rPr lang="en-US" sz="2400" b="1" baseline="0" dirty="0">
                <a:solidFill>
                  <a:schemeClr val="tx1"/>
                </a:solidFill>
              </a:rPr>
              <a:t> 2023</a:t>
            </a:r>
            <a:endParaRPr lang="pt-BR" sz="2400" b="1" baseline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'12m'!$B$22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23C1-4F64-ABF7-A3BA6D67947E}"/>
              </c:ext>
            </c:extLst>
          </c:dPt>
          <c:dLbls>
            <c:dLbl>
              <c:idx val="3"/>
              <c:tx>
                <c:rich>
                  <a:bodyPr/>
                  <a:lstStyle/>
                  <a:p>
                    <a:fld id="{8C0940AB-23E6-4994-979F-DAB6DD628E9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82C-4AF4-9E48-C05639FA8B1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160C275-4D56-44B0-AF75-FEC1A7ACD07F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82C-4AF4-9E48-C05639FA8B1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4BBDE05-5EEA-4125-B01F-372B8492BBF9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82C-4AF4-9E48-C05639FA8B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'12m'!$A$23:$A$35</c:f>
              <c:numCache>
                <c:formatCode>mmm\-yy</c:formatCode>
                <c:ptCount val="13"/>
                <c:pt idx="0">
                  <c:v>44593</c:v>
                </c:pt>
                <c:pt idx="1">
                  <c:v>44621</c:v>
                </c:pt>
                <c:pt idx="2">
                  <c:v>44652</c:v>
                </c:pt>
                <c:pt idx="3">
                  <c:v>44682</c:v>
                </c:pt>
                <c:pt idx="4">
                  <c:v>44713</c:v>
                </c:pt>
                <c:pt idx="5">
                  <c:v>44743</c:v>
                </c:pt>
                <c:pt idx="6">
                  <c:v>44774</c:v>
                </c:pt>
                <c:pt idx="7">
                  <c:v>44805</c:v>
                </c:pt>
                <c:pt idx="8">
                  <c:v>44835</c:v>
                </c:pt>
                <c:pt idx="9">
                  <c:v>44866</c:v>
                </c:pt>
                <c:pt idx="10">
                  <c:v>44896</c:v>
                </c:pt>
                <c:pt idx="11">
                  <c:v>44927</c:v>
                </c:pt>
                <c:pt idx="12">
                  <c:v>44958</c:v>
                </c:pt>
              </c:numCache>
            </c:numRef>
          </c:cat>
          <c:val>
            <c:numRef>
              <c:f>'12m'!$B$23:$B$35</c:f>
              <c:numCache>
                <c:formatCode>#,##0</c:formatCode>
                <c:ptCount val="13"/>
                <c:pt idx="0">
                  <c:v>246</c:v>
                </c:pt>
                <c:pt idx="1">
                  <c:v>143</c:v>
                </c:pt>
                <c:pt idx="2">
                  <c:v>70</c:v>
                </c:pt>
                <c:pt idx="3">
                  <c:v>-331</c:v>
                </c:pt>
                <c:pt idx="4">
                  <c:v>-114</c:v>
                </c:pt>
                <c:pt idx="5">
                  <c:v>-5</c:v>
                </c:pt>
                <c:pt idx="6" formatCode="General">
                  <c:v>103</c:v>
                </c:pt>
                <c:pt idx="7" formatCode="General">
                  <c:v>141</c:v>
                </c:pt>
                <c:pt idx="8" formatCode="General">
                  <c:v>65</c:v>
                </c:pt>
                <c:pt idx="9" formatCode="General">
                  <c:v>606</c:v>
                </c:pt>
                <c:pt idx="10" formatCode="General">
                  <c:v>50</c:v>
                </c:pt>
                <c:pt idx="11">
                  <c:v>18</c:v>
                </c:pt>
                <c:pt idx="12" formatCode="General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C1-4F64-ABF7-A3BA6D6794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5163664"/>
        <c:axId val="1530928848"/>
      </c:barChart>
      <c:dateAx>
        <c:axId val="185516366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30928848"/>
        <c:crosses val="autoZero"/>
        <c:auto val="1"/>
        <c:lblOffset val="100"/>
        <c:baseTimeUnit val="months"/>
      </c:dateAx>
      <c:valAx>
        <c:axId val="153092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551636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latin typeface="Rockwell" panose="02060603020205020403" pitchFamily="18" charset="0"/>
        </a:defRPr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Evolução mensal dos estoques de emprego formal celetista, Rio Grande, fevereiro de 2022 a fevereiro 2023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572638884166183E-2"/>
          <c:y val="0.23195914715968391"/>
          <c:w val="0.95198266020714695"/>
          <c:h val="0.58384170136869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'12m'!$H$2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191F-4DA0-9FD7-D86522862125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91F-4DA0-9FD7-D86522862125}"/>
              </c:ext>
            </c:extLst>
          </c:dPt>
          <c:dLbls>
            <c:dLbl>
              <c:idx val="1"/>
              <c:layout>
                <c:manualLayout>
                  <c:x val="0"/>
                  <c:y val="-0.1200133558170253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2F5-41B1-B842-1200103F5D4C}"/>
                </c:ext>
              </c:extLst>
            </c:dLbl>
            <c:dLbl>
              <c:idx val="4"/>
              <c:layout>
                <c:manualLayout>
                  <c:x val="9.163803804764439E-3"/>
                  <c:y val="-0.2200244856645464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F5-41B1-B842-1200103F5D4C}"/>
                </c:ext>
              </c:extLst>
            </c:dLbl>
            <c:dLbl>
              <c:idx val="6"/>
              <c:layout>
                <c:manualLayout>
                  <c:x val="-3.4364264267867485E-3"/>
                  <c:y val="-0.1289032340256938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2F5-41B1-B842-1200103F5D4C}"/>
                </c:ext>
              </c:extLst>
            </c:dLbl>
            <c:dLbl>
              <c:idx val="8"/>
              <c:layout>
                <c:manualLayout>
                  <c:x val="-8.018328329168883E-3"/>
                  <c:y val="-9.77886602953539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2F5-41B1-B842-1200103F5D4C}"/>
                </c:ext>
              </c:extLst>
            </c:dLbl>
            <c:dLbl>
              <c:idx val="9"/>
              <c:layout>
                <c:manualLayout>
                  <c:x val="-5.4982822828586714E-2"/>
                  <c:y val="-5.55617388041783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2F5-41B1-B842-1200103F5D4C}"/>
                </c:ext>
              </c:extLst>
            </c:dLbl>
            <c:dLbl>
              <c:idx val="11"/>
              <c:layout>
                <c:manualLayout>
                  <c:x val="1.1454754755955549E-3"/>
                  <c:y val="-8.00089038780168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1F-4DA0-9FD7-D86522862125}"/>
                </c:ext>
              </c:extLst>
            </c:dLbl>
            <c:dLbl>
              <c:idx val="12"/>
              <c:layout>
                <c:manualLayout>
                  <c:x val="-2.2909509511912776E-3"/>
                  <c:y val="-0.1377931122343623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1F-4DA0-9FD7-D86522862125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'12m'!$G$3:$G$15</c:f>
              <c:numCache>
                <c:formatCode>mmm\-yy</c:formatCode>
                <c:ptCount val="13"/>
                <c:pt idx="0">
                  <c:v>44593</c:v>
                </c:pt>
                <c:pt idx="1">
                  <c:v>44621</c:v>
                </c:pt>
                <c:pt idx="2">
                  <c:v>44652</c:v>
                </c:pt>
                <c:pt idx="3">
                  <c:v>44682</c:v>
                </c:pt>
                <c:pt idx="4">
                  <c:v>44713</c:v>
                </c:pt>
                <c:pt idx="5">
                  <c:v>44743</c:v>
                </c:pt>
                <c:pt idx="6">
                  <c:v>44774</c:v>
                </c:pt>
                <c:pt idx="7">
                  <c:v>44805</c:v>
                </c:pt>
                <c:pt idx="8">
                  <c:v>44835</c:v>
                </c:pt>
                <c:pt idx="9">
                  <c:v>44866</c:v>
                </c:pt>
                <c:pt idx="10">
                  <c:v>44896</c:v>
                </c:pt>
                <c:pt idx="11">
                  <c:v>44927</c:v>
                </c:pt>
                <c:pt idx="12">
                  <c:v>44958</c:v>
                </c:pt>
              </c:numCache>
            </c:numRef>
          </c:cat>
          <c:val>
            <c:numRef>
              <c:f>'12m'!$H$3:$H$15</c:f>
              <c:numCache>
                <c:formatCode>#,##0</c:formatCode>
                <c:ptCount val="13"/>
                <c:pt idx="0">
                  <c:v>36741</c:v>
                </c:pt>
                <c:pt idx="1">
                  <c:v>36884</c:v>
                </c:pt>
                <c:pt idx="2">
                  <c:v>36954</c:v>
                </c:pt>
                <c:pt idx="3">
                  <c:v>36623</c:v>
                </c:pt>
                <c:pt idx="4">
                  <c:v>36509</c:v>
                </c:pt>
                <c:pt idx="5">
                  <c:v>36504</c:v>
                </c:pt>
                <c:pt idx="6">
                  <c:v>36607</c:v>
                </c:pt>
                <c:pt idx="7">
                  <c:v>36748</c:v>
                </c:pt>
                <c:pt idx="8">
                  <c:v>36813</c:v>
                </c:pt>
                <c:pt idx="9">
                  <c:v>37419</c:v>
                </c:pt>
                <c:pt idx="10">
                  <c:v>37469</c:v>
                </c:pt>
                <c:pt idx="11">
                  <c:v>37487</c:v>
                </c:pt>
                <c:pt idx="12">
                  <c:v>37545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1F-4DA0-9FD7-D865228621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0929392"/>
        <c:axId val="1574258352"/>
      </c:barChart>
      <c:dateAx>
        <c:axId val="153092939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74258352"/>
        <c:crosses val="autoZero"/>
        <c:auto val="1"/>
        <c:lblOffset val="100"/>
        <c:baseTimeUnit val="months"/>
      </c:dateAx>
      <c:valAx>
        <c:axId val="157425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309293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dirty="0"/>
              <a:t>Movimentação do emprego formal celetista por setor da atividade econômica, admissões, desligamentos e saldos, Rio Grande, fevereiro de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7356560999823207E-2"/>
          <c:y val="0.23098433128868079"/>
          <c:w val="0.78505414802424311"/>
          <c:h val="0.674914336469023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setorial!$B$1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2.7633851468048379E-2"/>
                  <c:y val="-4.41842560014919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BB-4352-A06E-63AC715457B4}"/>
                </c:ext>
              </c:extLst>
            </c:dLbl>
            <c:dLbl>
              <c:idx val="2"/>
              <c:layout>
                <c:manualLayout>
                  <c:x val="-6.9084628670121745E-3"/>
                  <c:y val="-7.29040224024615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BB-4352-A06E-63AC715457B4}"/>
                </c:ext>
              </c:extLst>
            </c:dLbl>
            <c:dLbl>
              <c:idx val="3"/>
              <c:layout>
                <c:manualLayout>
                  <c:x val="-3.1088082901554404E-2"/>
                  <c:y val="-5.96487456020140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BB-4352-A06E-63AC715457B4}"/>
                </c:ext>
              </c:extLst>
            </c:dLbl>
            <c:dLbl>
              <c:idx val="4"/>
              <c:layout>
                <c:manualLayout>
                  <c:x val="-4.8359240069084632E-2"/>
                  <c:y val="2.43013408008205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BB-4352-A06E-63AC715457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 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setorial!$B$2:$B$6</c:f>
              <c:numCache>
                <c:formatCode>General</c:formatCode>
                <c:ptCount val="5"/>
                <c:pt idx="0">
                  <c:v>64</c:v>
                </c:pt>
                <c:pt idx="1">
                  <c:v>259</c:v>
                </c:pt>
                <c:pt idx="2">
                  <c:v>138</c:v>
                </c:pt>
                <c:pt idx="3">
                  <c:v>314</c:v>
                </c:pt>
                <c:pt idx="4">
                  <c:v>730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BB-4352-A06E-63AC715457B4}"/>
            </c:ext>
          </c:extLst>
        </c:ser>
        <c:ser>
          <c:idx val="1"/>
          <c:order val="1"/>
          <c:tx>
            <c:strRef>
              <c:f>setorial!$C$1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3028209556706755E-3"/>
                  <c:y val="-0.103833001603505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BB-4352-A06E-63AC715457B4}"/>
                </c:ext>
              </c:extLst>
            </c:dLbl>
            <c:dLbl>
              <c:idx val="1"/>
              <c:layout>
                <c:manualLayout>
                  <c:x val="1.6119746689694833E-2"/>
                  <c:y val="-0.1060422144035804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BB-4352-A06E-63AC715457B4}"/>
                </c:ext>
              </c:extLst>
            </c:dLbl>
            <c:dLbl>
              <c:idx val="2"/>
              <c:layout>
                <c:manualLayout>
                  <c:x val="2.072538860103627E-2"/>
                  <c:y val="-4.63934688015664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0BB-4352-A06E-63AC715457B4}"/>
                </c:ext>
              </c:extLst>
            </c:dLbl>
            <c:dLbl>
              <c:idx val="3"/>
              <c:layout>
                <c:manualLayout>
                  <c:x val="1.7271157167530141E-2"/>
                  <c:y val="-2.65105536008951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0BB-4352-A06E-63AC715457B4}"/>
                </c:ext>
              </c:extLst>
            </c:dLbl>
            <c:dLbl>
              <c:idx val="4"/>
              <c:layout>
                <c:manualLayout>
                  <c:x val="3.6845135290731149E-2"/>
                  <c:y val="-8.83685120029836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0BB-4352-A06E-63AC715457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 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setorial!$C$2:$C$6</c:f>
              <c:numCache>
                <c:formatCode>General</c:formatCode>
                <c:ptCount val="5"/>
                <c:pt idx="0">
                  <c:v>37</c:v>
                </c:pt>
                <c:pt idx="1">
                  <c:v>168</c:v>
                </c:pt>
                <c:pt idx="2">
                  <c:v>129</c:v>
                </c:pt>
                <c:pt idx="3">
                  <c:v>468</c:v>
                </c:pt>
                <c:pt idx="4">
                  <c:v>645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0BB-4352-A06E-63AC715457B4}"/>
            </c:ext>
          </c:extLst>
        </c:ser>
        <c:ser>
          <c:idx val="2"/>
          <c:order val="2"/>
          <c:tx>
            <c:strRef>
              <c:f>setorial!$D$1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1.6119746689694833E-2"/>
                  <c:y val="-1.3255276800447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0BB-4352-A06E-63AC715457B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836DE51-11B5-4861-B88A-D887E58A247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F0BB-4352-A06E-63AC715457B4}"/>
                </c:ext>
              </c:extLst>
            </c:dLbl>
            <c:dLbl>
              <c:idx val="4"/>
              <c:layout>
                <c:manualLayout>
                  <c:x val="1.8422567645365404E-2"/>
                  <c:y val="-3.09289792010442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0BB-4352-A06E-63AC715457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 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setorial!$D$2:$D$6</c:f>
              <c:numCache>
                <c:formatCode>General</c:formatCode>
                <c:ptCount val="5"/>
                <c:pt idx="0">
                  <c:v>27</c:v>
                </c:pt>
                <c:pt idx="1">
                  <c:v>91</c:v>
                </c:pt>
                <c:pt idx="2">
                  <c:v>9</c:v>
                </c:pt>
                <c:pt idx="3">
                  <c:v>-154</c:v>
                </c:pt>
                <c:pt idx="4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0BB-4352-A06E-63AC715457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95362608"/>
        <c:axId val="1895366960"/>
      </c:barChart>
      <c:catAx>
        <c:axId val="189536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95366960"/>
        <c:crosses val="autoZero"/>
        <c:auto val="1"/>
        <c:lblAlgn val="ctr"/>
        <c:lblOffset val="100"/>
        <c:noMultiLvlLbl val="0"/>
      </c:catAx>
      <c:valAx>
        <c:axId val="189536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95362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 baseline="0">
          <a:solidFill>
            <a:schemeClr val="tx1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[FEV. 2023 RIO GRANDE.xlsx]dinâmica acumulado ano!Tabela dinâmica11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000" b="1" dirty="0" err="1"/>
              <a:t>Movimentação</a:t>
            </a:r>
            <a:r>
              <a:rPr lang="en-US" sz="2000" b="1" dirty="0"/>
              <a:t> do </a:t>
            </a:r>
            <a:r>
              <a:rPr lang="en-US" sz="2000" b="1" dirty="0" err="1"/>
              <a:t>emprego</a:t>
            </a:r>
            <a:r>
              <a:rPr lang="en-US" sz="2000" b="1" dirty="0"/>
              <a:t> formal </a:t>
            </a:r>
            <a:r>
              <a:rPr lang="en-US" sz="2000" b="1" dirty="0" err="1"/>
              <a:t>celetista</a:t>
            </a:r>
            <a:r>
              <a:rPr lang="en-US" sz="2000" b="1" dirty="0"/>
              <a:t> </a:t>
            </a:r>
            <a:r>
              <a:rPr lang="en-US" sz="2000" b="1" dirty="0" err="1"/>
              <a:t>por</a:t>
            </a:r>
            <a:r>
              <a:rPr lang="en-US" sz="2000" b="1" dirty="0"/>
              <a:t> </a:t>
            </a:r>
            <a:r>
              <a:rPr lang="en-US" sz="2000" b="1" dirty="0" err="1"/>
              <a:t>setor</a:t>
            </a:r>
            <a:r>
              <a:rPr lang="en-US" sz="2000" b="1" dirty="0"/>
              <a:t> da </a:t>
            </a:r>
            <a:r>
              <a:rPr lang="en-US" sz="2000" b="1" dirty="0" err="1"/>
              <a:t>atividade</a:t>
            </a:r>
            <a:r>
              <a:rPr lang="en-US" sz="2000" b="1" dirty="0"/>
              <a:t> </a:t>
            </a:r>
            <a:r>
              <a:rPr lang="en-US" sz="2000" b="1" dirty="0" err="1"/>
              <a:t>econômica</a:t>
            </a:r>
            <a:r>
              <a:rPr lang="en-US" sz="2000" b="1" dirty="0"/>
              <a:t>, </a:t>
            </a:r>
            <a:r>
              <a:rPr lang="en-US" sz="2000" b="1" dirty="0" err="1"/>
              <a:t>admissões</a:t>
            </a:r>
            <a:r>
              <a:rPr lang="en-US" sz="2000" b="1" dirty="0"/>
              <a:t>, </a:t>
            </a:r>
            <a:r>
              <a:rPr lang="en-US" sz="2000" b="1" dirty="0" err="1"/>
              <a:t>desligamentos</a:t>
            </a:r>
            <a:r>
              <a:rPr lang="en-US" sz="2000" b="1" dirty="0"/>
              <a:t> e </a:t>
            </a:r>
            <a:r>
              <a:rPr lang="en-US" sz="2000" b="1" dirty="0" err="1"/>
              <a:t>saldos</a:t>
            </a:r>
            <a:r>
              <a:rPr lang="en-US" sz="2000" b="1" dirty="0"/>
              <a:t>, Rio Grande, </a:t>
            </a:r>
            <a:r>
              <a:rPr lang="en-US" sz="2000" b="1" dirty="0" err="1"/>
              <a:t>acumulado</a:t>
            </a:r>
            <a:r>
              <a:rPr lang="en-US" sz="2000" b="1" dirty="0"/>
              <a:t> do </a:t>
            </a:r>
            <a:r>
              <a:rPr lang="en-US" sz="2000" b="1" dirty="0" err="1"/>
              <a:t>ano</a:t>
            </a:r>
            <a:r>
              <a:rPr lang="en-US" sz="2000" b="1" dirty="0"/>
              <a:t> de 2023</a:t>
            </a:r>
            <a:endParaRPr lang="pt-BR" sz="2000" b="1" dirty="0"/>
          </a:p>
        </c:rich>
      </c:tx>
      <c:layout>
        <c:manualLayout>
          <c:xMode val="edge"/>
          <c:yMode val="edge"/>
          <c:x val="0.11641626546187268"/>
          <c:y val="1.29854283725815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'dinâmica acumulado ano'!$B$3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3.0669712460764244E-2"/>
                  <c:y val="-6.70913799250048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4A-452D-9DDE-23C200DDFB58}"/>
                </c:ext>
              </c:extLst>
            </c:dLbl>
            <c:dLbl>
              <c:idx val="2"/>
              <c:layout>
                <c:manualLayout>
                  <c:x val="-3.1849316786178278E-2"/>
                  <c:y val="-2.1642380620969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4A-452D-9DDE-23C200DDFB58}"/>
                </c:ext>
              </c:extLst>
            </c:dLbl>
            <c:dLbl>
              <c:idx val="3"/>
              <c:layout>
                <c:manualLayout>
                  <c:x val="-7.0776259524840514E-3"/>
                  <c:y val="-0.1255258076016220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4A-452D-9DDE-23C200DDFB58}"/>
                </c:ext>
              </c:extLst>
            </c:dLbl>
            <c:dLbl>
              <c:idx val="4"/>
              <c:layout>
                <c:manualLayout>
                  <c:x val="-7.785388547732465E-2"/>
                  <c:y val="1.94781425588723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4A-452D-9DDE-23C200DDF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acumulado ano'!$A$4:$A$9</c:f>
              <c:strCache>
                <c:ptCount val="5"/>
                <c:pt idx="0">
                  <c:v>Agropecuária 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acumulado ano'!$B$4:$B$9</c:f>
              <c:numCache>
                <c:formatCode>General</c:formatCode>
                <c:ptCount val="5"/>
                <c:pt idx="0">
                  <c:v>89</c:v>
                </c:pt>
                <c:pt idx="1">
                  <c:v>705</c:v>
                </c:pt>
                <c:pt idx="2">
                  <c:v>349</c:v>
                </c:pt>
                <c:pt idx="3">
                  <c:v>454</c:v>
                </c:pt>
                <c:pt idx="4">
                  <c:v>1425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4A-452D-9DDE-23C200DDFB58}"/>
            </c:ext>
          </c:extLst>
        </c:ser>
        <c:ser>
          <c:idx val="1"/>
          <c:order val="1"/>
          <c:tx>
            <c:strRef>
              <c:f>'dinâmica acumulado ano'!$C$3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0812914737914658E-17"/>
                  <c:y val="-0.1038834269806527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4A-452D-9DDE-23C200DDFB58}"/>
                </c:ext>
              </c:extLst>
            </c:dLbl>
            <c:dLbl>
              <c:idx val="1"/>
              <c:layout>
                <c:manualLayout>
                  <c:x val="2.8310503809936206E-2"/>
                  <c:y val="-4.32847612419386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E4A-452D-9DDE-23C200DDFB58}"/>
                </c:ext>
              </c:extLst>
            </c:dLbl>
            <c:dLbl>
              <c:idx val="2"/>
              <c:layout>
                <c:manualLayout>
                  <c:x val="-1.1796043254140086E-3"/>
                  <c:y val="-0.1450039501604945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4A-452D-9DDE-23C200DDFB58}"/>
                </c:ext>
              </c:extLst>
            </c:dLbl>
            <c:dLbl>
              <c:idx val="3"/>
              <c:layout>
                <c:manualLayout>
                  <c:x val="2.3592086508280173E-2"/>
                  <c:y val="-3.24635709314540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E4A-452D-9DDE-23C200DDFB58}"/>
                </c:ext>
              </c:extLst>
            </c:dLbl>
            <c:dLbl>
              <c:idx val="4"/>
              <c:layout>
                <c:manualLayout>
                  <c:x val="3.5388129762420256E-2"/>
                  <c:y val="-2.16423806209693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E4A-452D-9DDE-23C200DDF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acumulado ano'!$A$4:$A$9</c:f>
              <c:strCache>
                <c:ptCount val="5"/>
                <c:pt idx="0">
                  <c:v>Agropecuária 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acumulado ano'!$C$4:$C$9</c:f>
              <c:numCache>
                <c:formatCode>General</c:formatCode>
                <c:ptCount val="5"/>
                <c:pt idx="0">
                  <c:v>79</c:v>
                </c:pt>
                <c:pt idx="1">
                  <c:v>1008</c:v>
                </c:pt>
                <c:pt idx="2">
                  <c:v>247</c:v>
                </c:pt>
                <c:pt idx="3">
                  <c:v>377</c:v>
                </c:pt>
                <c:pt idx="4">
                  <c:v>1235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E4A-452D-9DDE-23C200DDFB58}"/>
            </c:ext>
          </c:extLst>
        </c:ser>
        <c:ser>
          <c:idx val="2"/>
          <c:order val="2"/>
          <c:tx>
            <c:strRef>
              <c:f>'dinâmica acumulado ano'!$D$3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2975647579554096E-2"/>
                  <c:y val="-2.164238062096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E4A-452D-9DDE-23C200DDFB5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EC29480-598A-46C1-ABB6-716CBB1E4D87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5E4A-452D-9DDE-23C200DDFB58}"/>
                </c:ext>
              </c:extLst>
            </c:dLbl>
            <c:dLbl>
              <c:idx val="2"/>
              <c:layout>
                <c:manualLayout>
                  <c:x val="2.2412482182866077E-2"/>
                  <c:y val="-3.24635709314540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E4A-452D-9DDE-23C200DDFB58}"/>
                </c:ext>
              </c:extLst>
            </c:dLbl>
            <c:dLbl>
              <c:idx val="3"/>
              <c:layout>
                <c:manualLayout>
                  <c:x val="1.7694064881210215E-2"/>
                  <c:y val="-2.59708567451631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E4A-452D-9DDE-23C200DDFB58}"/>
                </c:ext>
              </c:extLst>
            </c:dLbl>
            <c:dLbl>
              <c:idx val="4"/>
              <c:layout>
                <c:manualLayout>
                  <c:x val="1.887366920662405E-2"/>
                  <c:y val="-5.41059515524233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E4A-452D-9DDE-23C200DDF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acumulado ano'!$A$4:$A$9</c:f>
              <c:strCache>
                <c:ptCount val="5"/>
                <c:pt idx="0">
                  <c:v>Agropecuária 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acumulado ano'!$D$4:$D$9</c:f>
              <c:numCache>
                <c:formatCode>General</c:formatCode>
                <c:ptCount val="5"/>
                <c:pt idx="0">
                  <c:v>10</c:v>
                </c:pt>
                <c:pt idx="1">
                  <c:v>-301</c:v>
                </c:pt>
                <c:pt idx="2">
                  <c:v>102</c:v>
                </c:pt>
                <c:pt idx="3">
                  <c:v>77</c:v>
                </c:pt>
                <c:pt idx="4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E4A-452D-9DDE-23C200DDFB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95365328"/>
        <c:axId val="1895362064"/>
      </c:barChart>
      <c:catAx>
        <c:axId val="189536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95362064"/>
        <c:crosses val="autoZero"/>
        <c:auto val="1"/>
        <c:lblAlgn val="ctr"/>
        <c:lblOffset val="100"/>
        <c:noMultiLvlLbl val="0"/>
      </c:catAx>
      <c:valAx>
        <c:axId val="1895362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9536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[FEV. 2023 RIO GRANDE.xlsx]12m dinâmica set!Tabela dinâmica13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i="0" baseline="0" dirty="0">
                <a:solidFill>
                  <a:schemeClr val="tx1"/>
                </a:solidFill>
                <a:effectLst/>
                <a:latin typeface="Rockwell" panose="02060603020205020403" pitchFamily="18" charset="0"/>
              </a:rPr>
              <a:t>Movimentação do emprego formal celetista por setor da atividade econômica, admissões, desligamentos e saldos, Rio Grande, período de doze meses</a:t>
            </a:r>
            <a:endParaRPr lang="pt-BR" sz="1800" baseline="0" dirty="0">
              <a:solidFill>
                <a:schemeClr val="tx1"/>
              </a:solidFill>
              <a:effectLst/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 dinâmica set'!$B$3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0129870244230103E-2"/>
                  <c:y val="-3.75469837285389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34-4593-9C9E-C14B36CB8D9F}"/>
                </c:ext>
              </c:extLst>
            </c:dLbl>
            <c:dLbl>
              <c:idx val="1"/>
              <c:layout>
                <c:manualLayout>
                  <c:x val="-3.0194805366345168E-2"/>
                  <c:y val="-4.19642759318964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34-4593-9C9E-C14B36CB8D9F}"/>
                </c:ext>
              </c:extLst>
            </c:dLbl>
            <c:dLbl>
              <c:idx val="2"/>
              <c:layout>
                <c:manualLayout>
                  <c:x val="-4.0259740488460233E-2"/>
                  <c:y val="-5.52161525419690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34-4593-9C9E-C14B36CB8D9F}"/>
                </c:ext>
              </c:extLst>
            </c:dLbl>
            <c:dLbl>
              <c:idx val="3"/>
              <c:layout>
                <c:manualLayout>
                  <c:x val="-2.5721500867627346E-2"/>
                  <c:y val="-6.1842090847005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34-4593-9C9E-C14B36CB8D9F}"/>
                </c:ext>
              </c:extLst>
            </c:dLbl>
            <c:dLbl>
              <c:idx val="4"/>
              <c:layout>
                <c:manualLayout>
                  <c:x val="-7.0454545854805428E-2"/>
                  <c:y val="1.10432305083938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34-4593-9C9E-C14B36CB8D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dinâmica set'!$A$4:$A$9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dinâmica set'!$B$4:$B$9</c:f>
              <c:numCache>
                <c:formatCode>General</c:formatCode>
                <c:ptCount val="5"/>
                <c:pt idx="0">
                  <c:v>614</c:v>
                </c:pt>
                <c:pt idx="1">
                  <c:v>5155</c:v>
                </c:pt>
                <c:pt idx="2">
                  <c:v>1442</c:v>
                </c:pt>
                <c:pt idx="3">
                  <c:v>2922</c:v>
                </c:pt>
                <c:pt idx="4">
                  <c:v>8677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34-4593-9C9E-C14B36CB8D9F}"/>
            </c:ext>
          </c:extLst>
        </c:ser>
        <c:ser>
          <c:idx val="1"/>
          <c:order val="1"/>
          <c:tx>
            <c:strRef>
              <c:f>'12m dinâmica set'!$C$3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1248196368909528E-2"/>
                  <c:y val="-3.75469837285390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34-4593-9C9E-C14B36CB8D9F}"/>
                </c:ext>
              </c:extLst>
            </c:dLbl>
            <c:dLbl>
              <c:idx val="1"/>
              <c:layout>
                <c:manualLayout>
                  <c:x val="2.9076479241665697E-2"/>
                  <c:y val="-5.30075064402902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34-4593-9C9E-C14B36CB8D9F}"/>
                </c:ext>
              </c:extLst>
            </c:dLbl>
            <c:dLbl>
              <c:idx val="2"/>
              <c:layout>
                <c:manualLayout>
                  <c:x val="2.6839826992306713E-2"/>
                  <c:y val="-4.85902142369327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34-4593-9C9E-C14B36CB8D9F}"/>
                </c:ext>
              </c:extLst>
            </c:dLbl>
            <c:dLbl>
              <c:idx val="3"/>
              <c:layout>
                <c:manualLayout>
                  <c:x val="3.1313131491024514E-2"/>
                  <c:y val="-5.30075064402903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34-4593-9C9E-C14B36CB8D9F}"/>
                </c:ext>
              </c:extLst>
            </c:dLbl>
            <c:dLbl>
              <c:idx val="4"/>
              <c:layout>
                <c:manualLayout>
                  <c:x val="3.5786435989742398E-2"/>
                  <c:y val="-2.87123993218239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34-4593-9C9E-C14B36CB8D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dinâmica set'!$A$4:$A$9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dinâmica set'!$C$4:$C$9</c:f>
              <c:numCache>
                <c:formatCode>General</c:formatCode>
                <c:ptCount val="5"/>
                <c:pt idx="0">
                  <c:v>642</c:v>
                </c:pt>
                <c:pt idx="1">
                  <c:v>5522</c:v>
                </c:pt>
                <c:pt idx="2">
                  <c:v>1302</c:v>
                </c:pt>
                <c:pt idx="3">
                  <c:v>2736</c:v>
                </c:pt>
                <c:pt idx="4">
                  <c:v>7508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D34-4593-9C9E-C14B36CB8D9F}"/>
            </c:ext>
          </c:extLst>
        </c:ser>
        <c:ser>
          <c:idx val="2"/>
          <c:order val="2"/>
          <c:tx>
            <c:strRef>
              <c:f>'12m dinâmica set'!$D$3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D44C0F1-1F97-444E-8C34-121848CFA83C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FD34-4593-9C9E-C14B36CB8D9F}"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fld id="{46F858BD-866C-46ED-895D-57630BCD481E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FD34-4593-9C9E-C14B36CB8D9F}"/>
                </c:ext>
              </c:extLst>
            </c:dLbl>
            <c:dLbl>
              <c:idx val="3"/>
              <c:layout>
                <c:manualLayout>
                  <c:x val="2.1248196368909629E-2"/>
                  <c:y val="-2.6503753220145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34-4593-9C9E-C14B36CB8D9F}"/>
                </c:ext>
              </c:extLst>
            </c:dLbl>
            <c:dLbl>
              <c:idx val="4"/>
              <c:layout>
                <c:manualLayout>
                  <c:x val="2.5721500867627346E-2"/>
                  <c:y val="-4.4172922033575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34-4593-9C9E-C14B36CB8D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dinâmica set'!$A$4:$A$9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dinâmica set'!$D$4:$D$9</c:f>
              <c:numCache>
                <c:formatCode>General</c:formatCode>
                <c:ptCount val="5"/>
                <c:pt idx="0">
                  <c:v>-28</c:v>
                </c:pt>
                <c:pt idx="1">
                  <c:v>-518</c:v>
                </c:pt>
                <c:pt idx="2">
                  <c:v>140</c:v>
                </c:pt>
                <c:pt idx="3">
                  <c:v>149</c:v>
                </c:pt>
                <c:pt idx="4">
                  <c:v>1160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D34-4593-9C9E-C14B36CB8D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95364784"/>
        <c:axId val="1895360976"/>
      </c:barChart>
      <c:catAx>
        <c:axId val="189536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95360976"/>
        <c:crosses val="autoZero"/>
        <c:auto val="1"/>
        <c:lblAlgn val="ctr"/>
        <c:lblOffset val="100"/>
        <c:noMultiLvlLbl val="0"/>
      </c:catAx>
      <c:valAx>
        <c:axId val="189536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95364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48BE8595-4129-DAE2-926D-61622A7DBD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300927F-C3A9-EA30-4652-358E6E4BCE7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E5C1DD-338A-4817-AF15-AC16C7A1BD0D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44D172AF-7C19-C089-4122-176D9CC1A2A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69269A8D-02E0-E27B-801D-8C5C923980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A42F960-25B3-6150-623B-BF1A62BADCC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12CE58-EDB9-5297-0872-43E571107E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5EC301B-97F9-4DD3-8908-AE0057884C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104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e Slide 1">
            <a:extLst>
              <a:ext uri="{FF2B5EF4-FFF2-40B4-BE49-F238E27FC236}">
                <a16:creationId xmlns:a16="http://schemas.microsoft.com/office/drawing/2014/main" id="{ABAE5406-6629-38CE-E8F3-10976E1780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Anotações 2">
            <a:extLst>
              <a:ext uri="{FF2B5EF4-FFF2-40B4-BE49-F238E27FC236}">
                <a16:creationId xmlns:a16="http://schemas.microsoft.com/office/drawing/2014/main" id="{9DADEAB2-C3A6-58EA-83FE-4FB17EF3FB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8196" name="Espaço Reservado para Número de Slide 3">
            <a:extLst>
              <a:ext uri="{FF2B5EF4-FFF2-40B4-BE49-F238E27FC236}">
                <a16:creationId xmlns:a16="http://schemas.microsoft.com/office/drawing/2014/main" id="{25858B38-4053-60B3-BBF7-712481E948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618ACA-8551-4E54-95AE-343D1CB0088F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2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>
            <a:extLst>
              <a:ext uri="{FF2B5EF4-FFF2-40B4-BE49-F238E27FC236}">
                <a16:creationId xmlns:a16="http://schemas.microsoft.com/office/drawing/2014/main" id="{12D8A00B-9CE6-4834-2427-41EA2E9CC2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>
            <a:extLst>
              <a:ext uri="{FF2B5EF4-FFF2-40B4-BE49-F238E27FC236}">
                <a16:creationId xmlns:a16="http://schemas.microsoft.com/office/drawing/2014/main" id="{15AD7460-1201-E39F-9177-CBEA91CFB8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71B0DC4-C4DF-E353-54B7-5B8959A676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FB188B-E2E1-4D61-91D7-A7EA4FCE9834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118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>
            <a:extLst>
              <a:ext uri="{FF2B5EF4-FFF2-40B4-BE49-F238E27FC236}">
                <a16:creationId xmlns:a16="http://schemas.microsoft.com/office/drawing/2014/main" id="{60E15925-A7BB-98BF-2BBB-74CF794ED7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ço Reservado para Anotações 2">
            <a:extLst>
              <a:ext uri="{FF2B5EF4-FFF2-40B4-BE49-F238E27FC236}">
                <a16:creationId xmlns:a16="http://schemas.microsoft.com/office/drawing/2014/main" id="{DB04835F-53B7-143D-01FA-6A0FF9FA5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0724" name="Espaço Reservado para Número de Slide 3">
            <a:extLst>
              <a:ext uri="{FF2B5EF4-FFF2-40B4-BE49-F238E27FC236}">
                <a16:creationId xmlns:a16="http://schemas.microsoft.com/office/drawing/2014/main" id="{8DC8FF75-6590-EB47-0AFB-9E5D4E916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267800-8641-48E0-AEB3-20F63D9D83D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960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>
            <a:extLst>
              <a:ext uri="{FF2B5EF4-FFF2-40B4-BE49-F238E27FC236}">
                <a16:creationId xmlns:a16="http://schemas.microsoft.com/office/drawing/2014/main" id="{1C47BC51-7559-5070-3CD0-23E13D0809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>
            <a:extLst>
              <a:ext uri="{FF2B5EF4-FFF2-40B4-BE49-F238E27FC236}">
                <a16:creationId xmlns:a16="http://schemas.microsoft.com/office/drawing/2014/main" id="{B2BAD0A9-2DD9-1DE2-9A1B-06A96553BF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761C5B4-D944-72AE-59D3-B426B00B3F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DC89EC-1543-4B38-BD1F-66921F7E2640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0814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>
            <a:extLst>
              <a:ext uri="{FF2B5EF4-FFF2-40B4-BE49-F238E27FC236}">
                <a16:creationId xmlns:a16="http://schemas.microsoft.com/office/drawing/2014/main" id="{EDE5CA0A-E914-29B9-20BF-D5C119D88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ço Reservado para Anotações 2">
            <a:extLst>
              <a:ext uri="{FF2B5EF4-FFF2-40B4-BE49-F238E27FC236}">
                <a16:creationId xmlns:a16="http://schemas.microsoft.com/office/drawing/2014/main" id="{3C648D79-6A9C-ADA8-CD25-CF151A4704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4820" name="Espaço Reservado para Número de Slide 3">
            <a:extLst>
              <a:ext uri="{FF2B5EF4-FFF2-40B4-BE49-F238E27FC236}">
                <a16:creationId xmlns:a16="http://schemas.microsoft.com/office/drawing/2014/main" id="{5415E374-8EE7-0523-6B81-24752C5FB4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C33591-5A32-4D6C-94AE-9A9D221A7DC0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280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>
            <a:extLst>
              <a:ext uri="{FF2B5EF4-FFF2-40B4-BE49-F238E27FC236}">
                <a16:creationId xmlns:a16="http://schemas.microsoft.com/office/drawing/2014/main" id="{52463DE4-2295-1ADD-DBC8-4300304938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>
            <a:extLst>
              <a:ext uri="{FF2B5EF4-FFF2-40B4-BE49-F238E27FC236}">
                <a16:creationId xmlns:a16="http://schemas.microsoft.com/office/drawing/2014/main" id="{BFDB83E7-7D78-FF35-F012-5EEC854A6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6868" name="Espaço Reservado para Número de Slide 3">
            <a:extLst>
              <a:ext uri="{FF2B5EF4-FFF2-40B4-BE49-F238E27FC236}">
                <a16:creationId xmlns:a16="http://schemas.microsoft.com/office/drawing/2014/main" id="{E043D3C7-D5E0-83D1-C9A0-A444F9362D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2C7B5F-1EC5-4BC1-B327-14A59693E8AA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4927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>
            <a:extLst>
              <a:ext uri="{FF2B5EF4-FFF2-40B4-BE49-F238E27FC236}">
                <a16:creationId xmlns:a16="http://schemas.microsoft.com/office/drawing/2014/main" id="{8F490DB8-3696-C80F-0055-CBAB0FAD5F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ço Reservado para Anotações 2">
            <a:extLst>
              <a:ext uri="{FF2B5EF4-FFF2-40B4-BE49-F238E27FC236}">
                <a16:creationId xmlns:a16="http://schemas.microsoft.com/office/drawing/2014/main" id="{4399483F-6781-B32E-A79E-A1279B1F6D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0484" name="Espaço Reservado para Número de Slide 3">
            <a:extLst>
              <a:ext uri="{FF2B5EF4-FFF2-40B4-BE49-F238E27FC236}">
                <a16:creationId xmlns:a16="http://schemas.microsoft.com/office/drawing/2014/main" id="{059F6F77-E012-4205-1DE6-BD532E29F9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B608C6-D684-44FB-BFA9-0BE3BC7DEB8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213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>
            <a:extLst>
              <a:ext uri="{FF2B5EF4-FFF2-40B4-BE49-F238E27FC236}">
                <a16:creationId xmlns:a16="http://schemas.microsoft.com/office/drawing/2014/main" id="{876BAA38-02DC-70E0-99A0-0CC52C540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>
            <a:extLst>
              <a:ext uri="{FF2B5EF4-FFF2-40B4-BE49-F238E27FC236}">
                <a16:creationId xmlns:a16="http://schemas.microsoft.com/office/drawing/2014/main" id="{79BE9347-DD30-41D2-11E4-A49288623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0244" name="Espaço Reservado para Número de Slide 3">
            <a:extLst>
              <a:ext uri="{FF2B5EF4-FFF2-40B4-BE49-F238E27FC236}">
                <a16:creationId xmlns:a16="http://schemas.microsoft.com/office/drawing/2014/main" id="{AF445E38-E164-E6BB-27D0-7BDBD010F2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97AD08-A8CD-4A70-B2EA-CEE8285EEEB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980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>
            <a:extLst>
              <a:ext uri="{FF2B5EF4-FFF2-40B4-BE49-F238E27FC236}">
                <a16:creationId xmlns:a16="http://schemas.microsoft.com/office/drawing/2014/main" id="{5141AE3E-CD24-9328-F182-3AA92D0D78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ço Reservado para Anotações 2">
            <a:extLst>
              <a:ext uri="{FF2B5EF4-FFF2-40B4-BE49-F238E27FC236}">
                <a16:creationId xmlns:a16="http://schemas.microsoft.com/office/drawing/2014/main" id="{A7FAC98F-EFB5-9DB6-4D9E-E8C089AD7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2292" name="Espaço Reservado para Número de Slide 3">
            <a:extLst>
              <a:ext uri="{FF2B5EF4-FFF2-40B4-BE49-F238E27FC236}">
                <a16:creationId xmlns:a16="http://schemas.microsoft.com/office/drawing/2014/main" id="{FDA4086E-7B05-8BFB-D4E2-1E19ADFA74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42887C-C5E8-4CDB-BAD3-1EE01B1EF509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9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>
            <a:extLst>
              <a:ext uri="{FF2B5EF4-FFF2-40B4-BE49-F238E27FC236}">
                <a16:creationId xmlns:a16="http://schemas.microsoft.com/office/drawing/2014/main" id="{64590E82-9B3A-1BDF-1452-679E8D8A94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>
            <a:extLst>
              <a:ext uri="{FF2B5EF4-FFF2-40B4-BE49-F238E27FC236}">
                <a16:creationId xmlns:a16="http://schemas.microsoft.com/office/drawing/2014/main" id="{331D573A-1F44-3F39-D97B-915200646C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5364" name="Espaço Reservado para Número de Slide 3">
            <a:extLst>
              <a:ext uri="{FF2B5EF4-FFF2-40B4-BE49-F238E27FC236}">
                <a16:creationId xmlns:a16="http://schemas.microsoft.com/office/drawing/2014/main" id="{72BCA175-8F8C-0E35-47E4-093B67B3C5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EDAC80-D647-4B64-8C4D-82DE6DEA9E87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92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CA1552CE-DE0C-D4D8-6E1D-7F38C7875B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E025E812-CEF6-FF53-7090-3FC6D06ED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8843BE0C-E894-EEA3-F600-3F4C072F2C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A256EC-4FA1-4AB1-90EF-A3ABE550DD8E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901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>
            <a:extLst>
              <a:ext uri="{FF2B5EF4-FFF2-40B4-BE49-F238E27FC236}">
                <a16:creationId xmlns:a16="http://schemas.microsoft.com/office/drawing/2014/main" id="{91060051-69B3-3176-5282-BFD8202C1D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ço Reservado para Anotações 2">
            <a:extLst>
              <a:ext uri="{FF2B5EF4-FFF2-40B4-BE49-F238E27FC236}">
                <a16:creationId xmlns:a16="http://schemas.microsoft.com/office/drawing/2014/main" id="{ABC341D9-4883-24D4-439D-C374C871E7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0484" name="Espaço Reservado para Número de Slide 3">
            <a:extLst>
              <a:ext uri="{FF2B5EF4-FFF2-40B4-BE49-F238E27FC236}">
                <a16:creationId xmlns:a16="http://schemas.microsoft.com/office/drawing/2014/main" id="{ED59735A-CACD-2913-199D-0CD5906E27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182B31-FD8B-4BCB-911D-455BB1BA3560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013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>
            <a:extLst>
              <a:ext uri="{FF2B5EF4-FFF2-40B4-BE49-F238E27FC236}">
                <a16:creationId xmlns:a16="http://schemas.microsoft.com/office/drawing/2014/main" id="{38128EB8-CCA8-D129-0615-1F1B96F4BC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>
            <a:extLst>
              <a:ext uri="{FF2B5EF4-FFF2-40B4-BE49-F238E27FC236}">
                <a16:creationId xmlns:a16="http://schemas.microsoft.com/office/drawing/2014/main" id="{3107EF0C-5D29-9E08-BB19-966AD7C2F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2532" name="Espaço Reservado para Número de Slide 3">
            <a:extLst>
              <a:ext uri="{FF2B5EF4-FFF2-40B4-BE49-F238E27FC236}">
                <a16:creationId xmlns:a16="http://schemas.microsoft.com/office/drawing/2014/main" id="{1E4D8C62-FD63-6DBE-034B-FD5699ED97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F720B0-433E-47BB-BF16-EDC9F080DEC5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552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>
            <a:extLst>
              <a:ext uri="{FF2B5EF4-FFF2-40B4-BE49-F238E27FC236}">
                <a16:creationId xmlns:a16="http://schemas.microsoft.com/office/drawing/2014/main" id="{A062BA5C-D645-87EF-EC47-0144E3BE68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ço Reservado para Anotações 2">
            <a:extLst>
              <a:ext uri="{FF2B5EF4-FFF2-40B4-BE49-F238E27FC236}">
                <a16:creationId xmlns:a16="http://schemas.microsoft.com/office/drawing/2014/main" id="{2A284FFA-B992-ADCA-C218-1878A15929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4F3D51F-94C3-C7C3-7119-4538A1F871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BDBCEB-0F2B-41AC-AAC1-E846CD98F3AB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858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>
            <a:extLst>
              <a:ext uri="{FF2B5EF4-FFF2-40B4-BE49-F238E27FC236}">
                <a16:creationId xmlns:a16="http://schemas.microsoft.com/office/drawing/2014/main" id="{CC82FE5E-647F-CC87-5D8C-FFD63B1D1D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>
            <a:extLst>
              <a:ext uri="{FF2B5EF4-FFF2-40B4-BE49-F238E27FC236}">
                <a16:creationId xmlns:a16="http://schemas.microsoft.com/office/drawing/2014/main" id="{A6CDB30B-C869-D98F-73E2-F1575213C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6628" name="Espaço Reservado para Número de Slide 3">
            <a:extLst>
              <a:ext uri="{FF2B5EF4-FFF2-40B4-BE49-F238E27FC236}">
                <a16:creationId xmlns:a16="http://schemas.microsoft.com/office/drawing/2014/main" id="{6F3EF4AB-A142-3472-4173-8386BACCF7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26EB90-56C9-4CCA-B510-4D553758AC9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5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AF628AB-F9F9-BC9B-89F0-66E7E2BE9CB5}"/>
              </a:ext>
            </a:extLst>
          </p:cNvPr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103C1D1-F225-8D6E-F0CD-11D0EECBFF0D}"/>
              </a:ext>
            </a:extLst>
          </p:cNvPr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3E67DBD-A988-B1CE-0634-5CCCF0A78C0E}"/>
              </a:ext>
            </a:extLst>
          </p:cNvPr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id="{A1037124-99AE-766E-099D-77BCBF93BAB0}"/>
              </a:ext>
            </a:extLst>
          </p:cNvPr>
          <p:cNvGrpSpPr>
            <a:grpSpLocks/>
          </p:cNvGrpSpPr>
          <p:nvPr/>
        </p:nvGrpSpPr>
        <p:grpSpPr bwMode="auto">
          <a:xfrm>
            <a:off x="9648825" y="4068763"/>
            <a:ext cx="1081088" cy="1081087"/>
            <a:chOff x="9685338" y="4460675"/>
            <a:chExt cx="1080904" cy="1080902"/>
          </a:xfrm>
        </p:grpSpPr>
        <p:sp>
          <p:nvSpPr>
            <p:cNvPr id="8" name="Oval 10">
              <a:extLst>
                <a:ext uri="{FF2B5EF4-FFF2-40B4-BE49-F238E27FC236}">
                  <a16:creationId xmlns:a16="http://schemas.microsoft.com/office/drawing/2014/main" id="{219A14F4-F234-8275-FA58-D9F8B228DCA7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11">
              <a:extLst>
                <a:ext uri="{FF2B5EF4-FFF2-40B4-BE49-F238E27FC236}">
                  <a16:creationId xmlns:a16="http://schemas.microsoft.com/office/drawing/2014/main" id="{DCFA6384-2B73-7FA6-ECC0-ACE74C93EB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6B22B01-A5F7-5BF5-F7E1-0C35EFCF8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005DA-7337-44DF-87C3-838E1B8E8E0A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BA72040-9A1C-F6E3-EAEF-5A8B71B2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13183F1-B2BC-B581-967C-A14162A9D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93263" y="4289425"/>
            <a:ext cx="1193800" cy="639763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956EB70D-DB63-4530-ABA8-36E7AEB532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86907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3138D-2701-BBE7-19FC-B6641FDED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706FB-740E-48BA-B48A-6423E288BC36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23F8A-DCD9-2FDE-5386-7C1660465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08C27-5984-241C-64C5-C4E7F0AB1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7F321-0450-494F-9D6D-461DB548AF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78669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2F449-1CE7-B7FB-6DF5-C828BB9BF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FBC10-A4CC-4079-811E-D8FE737E264A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881A6-920D-67C7-F7BE-365DD7EF6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CD05F-2ABA-4DEE-7D73-526482369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D1C1-ECC2-4109-ABFD-B6FFB12295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89736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BF02E-6C7D-79F2-B0A2-E1A21BE0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26011-07FC-4D5B-9A51-2F91F7778710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084B8-9296-527E-A61B-AFFF35194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97D7A-3535-B3C3-5726-2E653ECCF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89DCF-0EF9-4ED9-A0EC-83FFEDB30C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70302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56DAA177-4E6E-B22C-7240-9F325505D3E1}"/>
              </a:ext>
            </a:extLst>
          </p:cNvPr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39627373-AE28-D345-FFB4-63475C463E51}"/>
              </a:ext>
            </a:extLst>
          </p:cNvPr>
          <p:cNvGrpSpPr>
            <a:grpSpLocks/>
          </p:cNvGrpSpPr>
          <p:nvPr/>
        </p:nvGrpSpPr>
        <p:grpSpPr bwMode="auto">
          <a:xfrm>
            <a:off x="896938" y="2325688"/>
            <a:ext cx="1081087" cy="1081087"/>
            <a:chOff x="9685338" y="4460675"/>
            <a:chExt cx="1080904" cy="1080902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4A6856D2-9B72-7ADF-5C10-0523E6567637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7" name="Oval 9">
              <a:extLst>
                <a:ext uri="{FF2B5EF4-FFF2-40B4-BE49-F238E27FC236}">
                  <a16:creationId xmlns:a16="http://schemas.microsoft.com/office/drawing/2014/main" id="{C2FC3737-9321-F1FF-0DE5-7CA75AFEA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/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5A8CF89-C585-3437-8949-35AB42D59C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93138" y="6272213"/>
            <a:ext cx="2644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1ECB6-9393-49E9-968C-0BDB985FBDB2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2DA004C-231A-A05B-D478-2225187D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82813" y="6272213"/>
            <a:ext cx="6327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DB07EFB-D1CC-CD65-E60E-4BDBF960E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2963" y="2506663"/>
            <a:ext cx="1189037" cy="719137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61497F61-8F5E-4274-A502-D26C6D77E6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23948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0DBBCD-E374-9ACC-6C01-B6F62077D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661A2-4F36-4482-9A77-9E6DDAAF6B0D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D78B42-43B8-0946-050D-E102D96B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2548F5-6677-99BF-7C04-5FCA870B8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BA4E5-DD23-4F61-9431-B3B34CF05D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5583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6328838-F3B8-752C-67B1-8F448078B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D48F-478B-49DF-8AFE-DD27C6A9A546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F7D2D81-8C59-5F52-D1BB-37614F0DF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2737417-B76B-3F96-D18D-110E3C18F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98304-110E-42AB-9B8B-283619C143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64653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E994E5C-4762-9A3B-2E93-5A3AC2B26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D43CC-6683-4818-8969-F4E4ACD34A57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302F540-B82C-FC99-B398-89D431BC7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57504EC-0A4A-0D56-9236-70D19067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83D88-F0B4-4823-8BFD-95E933E1F5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536492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96A8A64-40D1-9667-7FFD-7BE8655FC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A32B4-FA1B-45AA-9DFA-940F74F5088E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CE06CF3-2BFB-F938-7A5C-3191AC647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7E76775-8251-645C-7D82-FE93BE2F5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65BF7-EC79-4DF4-A1F0-E29D05EF68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02971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599F994-905B-C6CC-2537-0BD5D6C3EB4C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id="{8EDD6EB7-DF3B-F3D7-7089-5AD38C2BCDA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9">
              <a:extLst>
                <a:ext uri="{FF2B5EF4-FFF2-40B4-BE49-F238E27FC236}">
                  <a16:creationId xmlns:a16="http://schemas.microsoft.com/office/drawing/2014/main" id="{DF6E9AB3-9CD1-7D5E-BC89-8A613DA09F3D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10">
              <a:extLst>
                <a:ext uri="{FF2B5EF4-FFF2-40B4-BE49-F238E27FC236}">
                  <a16:creationId xmlns:a16="http://schemas.microsoft.com/office/drawing/2014/main" id="{6879857C-C334-7CDC-4CB8-0D31EC44E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3E35A276-F8CC-016F-94C2-BF5B0D000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AE1D1-01E2-4A2A-B907-443939F234A1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D266E268-C050-D67F-F1F3-918B65D9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05BDE9BA-6724-8497-59F7-89F6AD29D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B08-00E9-409E-9B49-3338E98BB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44137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id="{93FDF5C3-A5AA-6F36-7E3D-48DD98357BB9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925CF95C-1DFD-6C44-F5D8-87A1A064ADD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8">
              <a:extLst>
                <a:ext uri="{FF2B5EF4-FFF2-40B4-BE49-F238E27FC236}">
                  <a16:creationId xmlns:a16="http://schemas.microsoft.com/office/drawing/2014/main" id="{F18AB1BE-D50D-E028-E561-D0BB3273210E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9">
              <a:extLst>
                <a:ext uri="{FF2B5EF4-FFF2-40B4-BE49-F238E27FC236}">
                  <a16:creationId xmlns:a16="http://schemas.microsoft.com/office/drawing/2014/main" id="{F9C519E7-EE08-921E-86B6-EC8E00E7D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DD39A575-39B6-7262-4211-EE65F27C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BFD9C-25B0-4DD1-90F4-A896A8C26286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EF8BC75F-46E0-562B-D86A-9FC5C0E9C4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41075-7F83-4E61-BC44-33583A5C15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06787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EE9D6F-6DB2-263D-4352-8CB6FB2A4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5" y="484188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4E42BFB-2405-3F4F-AF45-5E16D10D33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975" y="2120900"/>
            <a:ext cx="100584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6DB33-8599-5F55-B8A5-4369AABA16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4A95EA8-4700-41FE-BB4A-43234F88272B}" type="datetimeFigureOut">
              <a:rPr lang="pt-BR"/>
              <a:pPr>
                <a:defRPr/>
              </a:pPr>
              <a:t>20/12/2023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9E3EA-D1DF-D5CE-0DAE-EE2AA1F4B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grpSp>
        <p:nvGrpSpPr>
          <p:cNvPr id="1030" name="Group 6">
            <a:extLst>
              <a:ext uri="{FF2B5EF4-FFF2-40B4-BE49-F238E27FC236}">
                <a16:creationId xmlns:a16="http://schemas.microsoft.com/office/drawing/2014/main" id="{61204F49-435A-031B-E5F4-9E83630F665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CAEFFAD-2B67-31EA-FB63-858E477B3252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35" name="Oval 8">
              <a:extLst>
                <a:ext uri="{FF2B5EF4-FFF2-40B4-BE49-F238E27FC236}">
                  <a16:creationId xmlns:a16="http://schemas.microsoft.com/office/drawing/2014/main" id="{FA8853BD-C81B-3E92-39DB-EA1C47E1F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25A60-7247-A89C-3261-42F151EE51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fld id="{B9307533-364B-4543-A832-FDE6AC2047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0" r:id="rId2"/>
    <p:sldLayoutId id="2147484058" r:id="rId3"/>
    <p:sldLayoutId id="2147484051" r:id="rId4"/>
    <p:sldLayoutId id="2147484052" r:id="rId5"/>
    <p:sldLayoutId id="2147484053" r:id="rId6"/>
    <p:sldLayoutId id="2147484054" r:id="rId7"/>
    <p:sldLayoutId id="2147484059" r:id="rId8"/>
    <p:sldLayoutId id="2147484060" r:id="rId9"/>
    <p:sldLayoutId id="2147484055" r:id="rId10"/>
    <p:sldLayoutId id="2147484056" r:id="rId11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kern="1200" cap="all">
          <a:blipFill>
            <a:blip r:embed="rId15"/>
            <a:tile tx="6350" ty="-127000" sx="65000" sy="64000" flip="none" algn="tl"/>
          </a:blip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3C5DB-9724-6E13-E020-F3D8C7AAD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 eaLnBrk="1" fontAlgn="auto" hangingPunct="1">
              <a:lnSpc>
                <a:spcPct val="100000"/>
              </a:lnSpc>
              <a:spcAft>
                <a:spcPts val="1200"/>
              </a:spcAft>
              <a:defRPr/>
            </a:pPr>
            <a:r>
              <a:rPr lang="pt-BR" sz="7200" dirty="0"/>
              <a:t>Boletim Informativo nº 02</a:t>
            </a:r>
            <a:br>
              <a:rPr lang="pt-BR" sz="5400" dirty="0"/>
            </a:br>
            <a:r>
              <a:rPr lang="pt-BR" sz="5400" dirty="0"/>
              <a:t>FEVEREIRO DE 2023</a:t>
            </a:r>
            <a:br>
              <a:rPr lang="pt-BR" sz="3600" dirty="0"/>
            </a:br>
            <a:r>
              <a:rPr lang="pt-BR" sz="4800" dirty="0"/>
              <a:t>A conjuntura do emprego em rio </a:t>
            </a:r>
            <a:r>
              <a:rPr lang="pt-BR" sz="4800" dirty="0" err="1"/>
              <a:t>grande-RS</a:t>
            </a:r>
            <a:endParaRPr lang="pt-BR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05D860-B65C-671B-530A-C1CBFDD576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863" y="4468813"/>
            <a:ext cx="10218737" cy="2100262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Observatório Social do Trabalho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Instituto de Filosofia, Sociologia e Política (IFISP)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dirty="0"/>
              <a:t>Pelotas, outubro de 2023.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23C322-1EF4-0F0E-53B5-EC42CCBAC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84988"/>
          </a:xfrm>
        </p:spPr>
        <p:txBody>
          <a:bodyPr/>
          <a:lstStyle/>
          <a:p>
            <a:pPr algn="ctr">
              <a:defRPr/>
            </a:pPr>
            <a:r>
              <a:rPr lang="pt-BR" sz="4800" dirty="0"/>
              <a:t>A conjuntura setorial do emprego EM fevereiro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8CA1E0-DB5B-6171-3C70-5D495171A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8"/>
            <a:ext cx="11877870" cy="5059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Rio Grande, no mês de fevereiro (+58  vínculos), foi puxado principalmente pelo setor da indústria (+91</a:t>
            </a:r>
            <a:r>
              <a:rPr lang="pt-BR" sz="3200" b="1" dirty="0"/>
              <a:t> </a:t>
            </a:r>
            <a:r>
              <a:rPr lang="pt-BR" sz="3200" dirty="0"/>
              <a:t>vínculos), seguido pelo setor de serviços (+85 vínculos),  pela agropecuária (+27 vínculos) e pelo setor da construção (+9 vínculos). Já o setor do comércio (</a:t>
            </a:r>
            <a:r>
              <a:rPr lang="pt-BR" sz="3200" dirty="0">
                <a:solidFill>
                  <a:srgbClr val="FF0000"/>
                </a:solidFill>
              </a:rPr>
              <a:t>-154 </a:t>
            </a:r>
            <a:r>
              <a:rPr lang="pt-BR" sz="3200" dirty="0"/>
              <a:t>vínculos) apresentou saldo negativo.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849666-8037-0C7F-E39C-CFCC1697469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2CFFCC-7E7D-FEEF-DCA6-C78BF9A6F3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105F09B-9C67-05F3-685A-AD02668F9A3D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139325"/>
              </p:ext>
            </p:extLst>
          </p:nvPr>
        </p:nvGraphicFramePr>
        <p:xfrm>
          <a:off x="571501" y="502920"/>
          <a:ext cx="11029950" cy="5748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A7827D-6C33-9C46-54CE-250141F1D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/>
          <a:lstStyle/>
          <a:p>
            <a:pPr algn="ctr">
              <a:defRPr/>
            </a:pPr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D444FE-1D7B-9DA0-E7BC-D90A0E856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539551"/>
            <a:ext cx="11849876" cy="515049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pt-BR" sz="3200" dirty="0"/>
              <a:t>	O desempenho positivo do emprego formal no mercado de trabalho de Rio Grande, no acumulado do ano (+76 vínculos), foi puxado principalmente pelo setor de serviços (+190 vínculos), seguido pela construção (+102</a:t>
            </a:r>
            <a:r>
              <a:rPr lang="pt-BR" sz="3200" b="1" dirty="0"/>
              <a:t> </a:t>
            </a:r>
            <a:r>
              <a:rPr lang="pt-BR" sz="3200" dirty="0"/>
              <a:t>vínculos), pela indústria (+77 vínculos) e pela agropecuária (+10 vínculos). O setor do comércio (</a:t>
            </a:r>
            <a:r>
              <a:rPr lang="pt-BR" sz="3200" dirty="0">
                <a:solidFill>
                  <a:srgbClr val="FF0000"/>
                </a:solidFill>
              </a:rPr>
              <a:t>-301 </a:t>
            </a:r>
            <a:r>
              <a:rPr lang="pt-BR" sz="3200" dirty="0"/>
              <a:t>vínculos) foi o único que apresentou o saldo negativo.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9F812E-66B1-22B8-3651-E5F5BFCCDE7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51393B-EE82-0B18-FC48-15F485A75B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747E136-75A0-A8C4-C48C-98C6EDE33C0B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135065"/>
              </p:ext>
            </p:extLst>
          </p:nvPr>
        </p:nvGraphicFramePr>
        <p:xfrm>
          <a:off x="678426" y="383458"/>
          <a:ext cx="10766322" cy="5868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45CD36-BC1D-8E2D-0871-6DF86A5EB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/>
          <a:lstStyle/>
          <a:p>
            <a:pPr algn="ctr">
              <a:defRPr/>
            </a:pPr>
            <a:r>
              <a:rPr lang="pt-BR" sz="40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D0FF6C-C4EB-785C-C4CD-AF2594BBB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550702"/>
            <a:ext cx="11849876" cy="515049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pt-BR" sz="3200" dirty="0"/>
              <a:t>	O desempenho positivo do emprego formal no mercado de trabalho de Rio Grande, no período de doze meses (1.100 vínculos), foi puxado principalmente pelo setor de serviços (+1.160 vínculos), seguido pela indústria (+149 vínculos), pela construção (140 vínculos). O comércio (</a:t>
            </a:r>
            <a:r>
              <a:rPr lang="pt-BR" sz="3200" dirty="0">
                <a:solidFill>
                  <a:srgbClr val="FF0000"/>
                </a:solidFill>
              </a:rPr>
              <a:t>-518 </a:t>
            </a:r>
            <a:r>
              <a:rPr lang="pt-BR" sz="3200" dirty="0"/>
              <a:t>vínculos) e a agropecuária (</a:t>
            </a:r>
            <a:r>
              <a:rPr lang="pt-BR" sz="3200" dirty="0">
                <a:solidFill>
                  <a:srgbClr val="FF0000"/>
                </a:solidFill>
              </a:rPr>
              <a:t>-28 </a:t>
            </a:r>
            <a:r>
              <a:rPr lang="pt-BR" sz="3200" dirty="0"/>
              <a:t>vínculos) apresentaram saldos negativos.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pt-BR" sz="32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4538836-CA4B-2FF9-A255-369A8496B69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2C9E5B-A7D6-FADD-9B0D-A42597824D8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E0CE69E-795B-4816-C0F9-6F61B826DBE5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0771233"/>
              </p:ext>
            </p:extLst>
          </p:nvPr>
        </p:nvGraphicFramePr>
        <p:xfrm>
          <a:off x="560439" y="501444"/>
          <a:ext cx="11356258" cy="5750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126FE7-AC8C-956B-B320-479DB50F6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Nota metodológica:</a:t>
            </a:r>
          </a:p>
        </p:txBody>
      </p:sp>
      <p:sp>
        <p:nvSpPr>
          <p:cNvPr id="35843" name="Espaço Reservado para Conteúdo 2">
            <a:extLst>
              <a:ext uri="{FF2B5EF4-FFF2-40B4-BE49-F238E27FC236}">
                <a16:creationId xmlns:a16="http://schemas.microsoft.com/office/drawing/2014/main" id="{74798CC4-B415-C44D-9CBB-FA58DC4C1C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0525" y="1771650"/>
            <a:ext cx="11417300" cy="4618038"/>
          </a:xfrm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pt-BR" alt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pt-BR" altLang="pt-BR" sz="2400" dirty="0"/>
              <a:t>Dados de 2023 coletados em: 31/10/2023.</a:t>
            </a: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CB8D7-01B5-0452-888B-554EFC625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Ficha técnica:</a:t>
            </a:r>
          </a:p>
        </p:txBody>
      </p:sp>
      <p:sp>
        <p:nvSpPr>
          <p:cNvPr id="19459" name="Espaço Reservado para Conteúdo 2">
            <a:extLst>
              <a:ext uri="{FF2B5EF4-FFF2-40B4-BE49-F238E27FC236}">
                <a16:creationId xmlns:a16="http://schemas.microsoft.com/office/drawing/2014/main" id="{D149D47C-A04A-7FCA-3E89-37FFB1962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0875" y="1339850"/>
            <a:ext cx="10863263" cy="5035550"/>
          </a:xfrm>
        </p:spPr>
        <p:txBody>
          <a:bodyPr>
            <a:normAutofit fontScale="70000" lnSpcReduction="20000"/>
          </a:bodyPr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3500" b="1" dirty="0"/>
              <a:t>OBSERVATÓRIO SOCIAL DO TRABALHO (IFISP/UFPEL)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3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dirty="0"/>
              <a:t>Fundador do Observatório: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b="1" dirty="0"/>
              <a:t>Prof. Francisco E. Beckenkamp Vargas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3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dirty="0"/>
              <a:t>Coordenador: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it-IT" altLang="pt-BR" sz="2300" b="1" dirty="0"/>
              <a:t>Attila Magno e Silva Barbosa</a:t>
            </a:r>
            <a:endParaRPr lang="pt-BR" altLang="pt-BR" sz="2300" b="1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3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dirty="0"/>
              <a:t>Coordenadora adjunta: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b="1" dirty="0"/>
              <a:t>Prof.ª. Ana Paula F.  D’Avila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sz="2300" spc="-1" dirty="0">
              <a:solidFill>
                <a:srgbClr val="000000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sz="2300" spc="-1" dirty="0">
                <a:solidFill>
                  <a:srgbClr val="000000"/>
                </a:solidFill>
              </a:rPr>
              <a:t>Bolsista Iniciação Científica: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sz="2300" b="1" spc="-1" dirty="0">
                <a:solidFill>
                  <a:srgbClr val="000000"/>
                </a:solidFill>
              </a:rPr>
              <a:t>Emerson Goularte Junior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3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dirty="0"/>
              <a:t>Portal na internet: </a:t>
            </a:r>
            <a:r>
              <a:rPr lang="pt-BR" altLang="pt-BR" sz="2300" dirty="0">
                <a:hlinkClick r:id="rId3"/>
              </a:rPr>
              <a:t>http://wp.ufpel.edu.br/observatoriosocial</a:t>
            </a:r>
            <a:endParaRPr lang="pt-BR" altLang="pt-BR" sz="2300" dirty="0"/>
          </a:p>
        </p:txBody>
      </p:sp>
    </p:spTree>
    <p:extLst>
      <p:ext uri="{BB962C8B-B14F-4D97-AF65-F5344CB8AC3E}">
        <p14:creationId xmlns:p14="http://schemas.microsoft.com/office/powerpoint/2010/main" val="261525335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2D5FDC-8506-99CB-2410-523B93356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FEVEREIRO</a:t>
            </a:r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:a16="http://schemas.microsoft.com/office/drawing/2014/main" id="{F00EBFC0-4788-1CC3-9996-A817CF5E1D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438" y="1376363"/>
            <a:ext cx="11791950" cy="5316537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2800" dirty="0"/>
              <a:t>	Segundo o Novo CAGED (Cadastro Geral de Empregados e Desempregados) da Secretaria Especial de Previdência e Trabalho do Ministério da Economia, no mês de fevereiro de 2023 ocorreram, em Rio Grande, 1.505 admissões e 1.447 desligamentos, resultando em um saldo positivo de +58 vínculos formais de emprego celetista. Com isso, a taxa de variação do emprego formal foi de 0,15%, com o estoque passando de 37.487 vínculos, em janeiro de 2023, para 37.545 vínculos, em fevereiro de 2023.</a:t>
            </a:r>
            <a:endParaRPr lang="pt-BR" altLang="pt-BR" sz="2400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FCDDB00-F8D1-F97E-2ACB-B2502AEEDB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F3FFFC0-4652-2C8B-5AC5-2ED327EB8B0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D2669EA-9C3F-7E8E-74FA-4D389827BA36}"/>
              </a:ext>
            </a:extLst>
          </p:cNvPr>
          <p:cNvSpPr txBox="1"/>
          <p:nvPr/>
        </p:nvSpPr>
        <p:spPr>
          <a:xfrm>
            <a:off x="4249738" y="6278563"/>
            <a:ext cx="3692525" cy="261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sp>
        <p:nvSpPr>
          <p:cNvPr id="11271" name="AutoShape 1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>
            <a:extLst>
              <a:ext uri="{FF2B5EF4-FFF2-40B4-BE49-F238E27FC236}">
                <a16:creationId xmlns:a16="http://schemas.microsoft.com/office/drawing/2014/main" id="{D0D88A9D-01B3-331E-CD53-2F1BBB5921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2" name="AutoShape 2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>
            <a:extLst>
              <a:ext uri="{FF2B5EF4-FFF2-40B4-BE49-F238E27FC236}">
                <a16:creationId xmlns:a16="http://schemas.microsoft.com/office/drawing/2014/main" id="{DA2B3E79-F161-FEED-875A-2C060BE8F7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3" name="AutoShape 3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>
            <a:extLst>
              <a:ext uri="{FF2B5EF4-FFF2-40B4-BE49-F238E27FC236}">
                <a16:creationId xmlns:a16="http://schemas.microsoft.com/office/drawing/2014/main" id="{E7A7EFD0-EB6D-F9FF-749B-F3E9769DBD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433D6B70-E5AA-4378-36F7-870BAFFC27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1464796"/>
              </p:ext>
            </p:extLst>
          </p:nvPr>
        </p:nvGraphicFramePr>
        <p:xfrm>
          <a:off x="457200" y="457200"/>
          <a:ext cx="11372850" cy="5821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016A44-EBA1-BACE-5848-198419C2A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19431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sz="4800" dirty="0"/>
              <a:t>A conjuntura do emprego no acumulado do ano</a:t>
            </a:r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id="{D3FDBAF0-0D58-9EA4-213D-9749BEB963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520825"/>
            <a:ext cx="11752262" cy="49911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600" dirty="0"/>
              <a:t>	No acumulado do ano, ocorreram, em Rio Grande, 3.022 admissões e 2.946 desligamentos, o que resultou em um saldo de +76 vínculos formais de emprego. Nesse período, o estoque passou de 37.469 vínculos, em dezembro de 2022, para 37.545 vínculos, em fevereiro de 2023, uma taxa de variação de +0,20%. </a:t>
            </a:r>
            <a:endParaRPr lang="pt-BR" altLang="pt-BR" sz="3200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BB981E-AA51-28AB-6DB9-4E953C81B6F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FBAE51-B928-5190-2E26-50FD032377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A5470DE-13C2-6760-CC7E-1732D5BF6878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E7C9464-CCD7-F33A-6884-0EC0E5837F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657363"/>
              </p:ext>
            </p:extLst>
          </p:nvPr>
        </p:nvGraphicFramePr>
        <p:xfrm>
          <a:off x="628650" y="530352"/>
          <a:ext cx="10972800" cy="5721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C87134-36BE-B3B5-6D30-CB1F89ACA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3569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sz="4800" dirty="0"/>
              <a:t>A conjuntura do emprego Em Doze meses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id="{90E1536A-D538-E8EB-5A5F-F1D8EF2E6B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5588" y="1306513"/>
            <a:ext cx="11753850" cy="555148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600" dirty="0"/>
              <a:t>	</a:t>
            </a:r>
            <a:r>
              <a:rPr lang="pt-BR" altLang="pt-BR" sz="3300" dirty="0"/>
              <a:t>Nos últimos doze meses, ocorreram, em Rio Grande, 18.810 admissões e 17.710 desligamentos, o que resultou em um saldo de 1.100 vínculos formais de emprego. Nesse período, o estoque passou de 36.741 vínculos, em fevereiro de 2022, para 37.545 vínculos, em fevereiro de 2023, o que corresponde a uma taxa de variação de +2,99%.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49D1A7-C189-5931-157F-B61EA7E8F81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1587B6-54CE-C03D-5EB4-A0593DF6737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7A3DA7A-B0C1-4C25-0E8E-90D6E76022C0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64DC4041-1A71-5A82-8F92-DA764F4A21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6073"/>
              </p:ext>
            </p:extLst>
          </p:nvPr>
        </p:nvGraphicFramePr>
        <p:xfrm>
          <a:off x="674370" y="582930"/>
          <a:ext cx="11007089" cy="5668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84BC78A-93AF-9131-702D-7E05EE67915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F95524-4302-47B4-8151-59F25E01AB9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ED15604-C157-CDA7-C36F-B93BA7009F45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415C8D64-62AA-F698-6839-59644C25EA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4260485"/>
              </p:ext>
            </p:extLst>
          </p:nvPr>
        </p:nvGraphicFramePr>
        <p:xfrm>
          <a:off x="537210" y="411480"/>
          <a:ext cx="11018520" cy="5920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9180B36-34E4-CC53-6E37-8A9B036D5F1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CAA4B2-02A1-6AE2-68EC-ABF3C726A5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F1AFD12-B63F-C8C8-C93A-52A464467F91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9BF35E35-76EA-5931-92FF-849AFA00B2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248161"/>
              </p:ext>
            </p:extLst>
          </p:nvPr>
        </p:nvGraphicFramePr>
        <p:xfrm>
          <a:off x="552449" y="526098"/>
          <a:ext cx="11087099" cy="5714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" name="Conector reto 2"/>
          <p:cNvCxnSpPr/>
          <p:nvPr/>
        </p:nvCxnSpPr>
        <p:spPr>
          <a:xfrm>
            <a:off x="2366010" y="2617470"/>
            <a:ext cx="0" cy="7658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4782503" y="2697480"/>
            <a:ext cx="0" cy="13388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6416040" y="3028948"/>
            <a:ext cx="0" cy="7658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8072438" y="2886075"/>
            <a:ext cx="0" cy="6172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8469630" y="2097404"/>
            <a:ext cx="383858" cy="37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10481310" y="1888807"/>
            <a:ext cx="952" cy="4972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H="1">
            <a:off x="11206162" y="1428750"/>
            <a:ext cx="86678" cy="8572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976</Words>
  <Application>Microsoft Office PowerPoint</Application>
  <PresentationFormat>Widescreen</PresentationFormat>
  <Paragraphs>119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02 FEVEREIRO DE 2023 A conjuntura do emprego em rio grande-RS</vt:lpstr>
      <vt:lpstr>A conjuntura do emprego em FEVEREIRO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fevereiro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Boletim Informativo nº 02 FEVEREIRO DE 2023 A conjuntura do emprego em rio grande-RS</dc:title>
  <dc:creator/>
  <cp:lastModifiedBy/>
  <cp:revision>7</cp:revision>
  <dcterms:created xsi:type="dcterms:W3CDTF">2018-01-27T01:43:35Z</dcterms:created>
  <dcterms:modified xsi:type="dcterms:W3CDTF">2023-12-20T23:27:43Z</dcterms:modified>
  <cp:contentStatus/>
</cp:coreProperties>
</file>