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9"/>
  </p:notesMasterIdLst>
  <p:sldIdLst>
    <p:sldId id="256" r:id="rId2"/>
    <p:sldId id="257" r:id="rId3"/>
    <p:sldId id="295" r:id="rId4"/>
    <p:sldId id="294" r:id="rId5"/>
    <p:sldId id="30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0F0F0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6980" autoAdjust="0"/>
  </p:normalViewPr>
  <p:slideViewPr>
    <p:cSldViewPr snapToGrid="0">
      <p:cViewPr varScale="1">
        <p:scale>
          <a:sx n="53" d="100"/>
          <a:sy n="53" d="100"/>
        </p:scale>
        <p:origin x="85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jan.%202023%20Pelotas\boletimebasejaneiro2023pelotas\DADOS%20PELOTAS%20JANEIR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jan.%202023%20Pelotas\boletimebasejaneiro2023pelotas\DADOS%20PELOTAS%20JANEIR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Movimentação do emprego formal celetista, admissões, desligamentos e saldo, Pelotas, janeiro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586441809436784E-2"/>
          <c:y val="0.1934920361081976"/>
          <c:w val="0.76603493969091252"/>
          <c:h val="0.781865004563445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84F-432D-8537-E74379A7585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84F-432D-8537-E74379A75857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84F-432D-8537-E74379A7585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E7CC573E-4563-4234-BF79-90D2307E4D1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2022'!$B$1:$D$1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'PELOTAS 2022'!$B$2:$D$2</c:f>
              <c:numCache>
                <c:formatCode>#,##0</c:formatCode>
                <c:ptCount val="3"/>
                <c:pt idx="0">
                  <c:v>2282</c:v>
                </c:pt>
                <c:pt idx="1">
                  <c:v>2581</c:v>
                </c:pt>
                <c:pt idx="2" formatCode="General">
                  <c:v>-299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4F-432D-8537-E74379A758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63410496"/>
        <c:axId val="-1863406688"/>
      </c:barChart>
      <c:catAx>
        <c:axId val="-1863410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63406688"/>
        <c:crosses val="autoZero"/>
        <c:auto val="1"/>
        <c:lblAlgn val="ctr"/>
        <c:lblOffset val="100"/>
        <c:noMultiLvlLbl val="0"/>
      </c:catAx>
      <c:valAx>
        <c:axId val="-186340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86341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Movimentação do emprego formal celetista por setor da atividade econômica, admissões, desligamentos e saldos, Pelotas, janeiro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4866169474142674E-2"/>
          <c:y val="0.23414131539676017"/>
          <c:w val="0.77604587257769619"/>
          <c:h val="0.675788308064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'POR SETOR JAN. 22'!$B$1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351247492316005E-2"/>
                  <c:y val="-4.39474879425576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233154727136028E-2"/>
                  <c:y val="-4.61448623396846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527628939280006E-3"/>
                  <c:y val="-0.107671345459264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938680514992012E-2"/>
                  <c:y val="-3.95527391483011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9998484598388006E-2"/>
                  <c:y val="-3.0763241559789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SETOR JAN. 22'!$A$2:$A$6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'POR SETOR JAN. 22'!$B$2:$B$6</c:f>
              <c:numCache>
                <c:formatCode>General</c:formatCode>
                <c:ptCount val="5"/>
                <c:pt idx="0">
                  <c:v>19</c:v>
                </c:pt>
                <c:pt idx="1">
                  <c:v>260</c:v>
                </c:pt>
                <c:pt idx="2">
                  <c:v>400</c:v>
                </c:pt>
                <c:pt idx="3">
                  <c:v>641</c:v>
                </c:pt>
                <c:pt idx="4">
                  <c:v>962</c:v>
                </c:pt>
              </c:numCache>
            </c:numRef>
          </c:val>
        </c:ser>
        <c:ser>
          <c:idx val="1"/>
          <c:order val="1"/>
          <c:tx>
            <c:strRef>
              <c:f>'POR SETOR JAN. 22'!$C$1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763814469640112E-3"/>
                  <c:y val="-7.25133551052188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58591762106401E-2"/>
                  <c:y val="-8.3500227090857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056773280172006E-2"/>
                  <c:y val="-1.09868719856392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52762893927992E-2"/>
                  <c:y val="-6.59212319138352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291443408920008E-2"/>
                  <c:y val="-1.75789951770226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SETOR JAN. 22'!$A$2:$A$6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'POR SETOR JAN. 22'!$C$2:$C$6</c:f>
              <c:numCache>
                <c:formatCode>General</c:formatCode>
                <c:ptCount val="5"/>
                <c:pt idx="0">
                  <c:v>14</c:v>
                </c:pt>
                <c:pt idx="1">
                  <c:v>430</c:v>
                </c:pt>
                <c:pt idx="2">
                  <c:v>345</c:v>
                </c:pt>
                <c:pt idx="3">
                  <c:v>902</c:v>
                </c:pt>
                <c:pt idx="4">
                  <c:v>890</c:v>
                </c:pt>
              </c:numCache>
            </c:numRef>
          </c:val>
        </c:ser>
        <c:ser>
          <c:idx val="2"/>
          <c:order val="2"/>
          <c:tx>
            <c:strRef>
              <c:f>'POR SETOR JAN. 22'!$D$1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B5F7568D-F354-410E-8447-FDD59D12C9B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0B395A9-8F69-49D5-AC95-316C5455537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7645721704460004E-2"/>
                  <c:y val="-2.63684927655340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SETOR JAN. 22'!$A$2:$A$6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'POR SETOR JAN. 22'!$D$2:$D$6</c:f>
              <c:numCache>
                <c:formatCode>General</c:formatCode>
                <c:ptCount val="5"/>
                <c:pt idx="0">
                  <c:v>5</c:v>
                </c:pt>
                <c:pt idx="1">
                  <c:v>-170</c:v>
                </c:pt>
                <c:pt idx="2">
                  <c:v>55</c:v>
                </c:pt>
                <c:pt idx="3">
                  <c:v>-261</c:v>
                </c:pt>
                <c:pt idx="4">
                  <c:v>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63407776"/>
        <c:axId val="-1863412672"/>
      </c:barChart>
      <c:catAx>
        <c:axId val="-186340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863412672"/>
        <c:crosses val="autoZero"/>
        <c:auto val="1"/>
        <c:lblAlgn val="ctr"/>
        <c:lblOffset val="100"/>
        <c:noMultiLvlLbl val="0"/>
      </c:catAx>
      <c:valAx>
        <c:axId val="-186341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86340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E464DEDF-1A37-AB67-D076-FFCDD564E6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7450C6C8-5696-005B-A986-929D7C6C73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188723-2DF5-406B-A7D0-7C7191096F48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="" xmlns:a16="http://schemas.microsoft.com/office/drawing/2014/main" id="{BEBB1000-3E58-2E66-7910-5B4E3B060E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="" xmlns:a16="http://schemas.microsoft.com/office/drawing/2014/main" id="{1DA1A5D0-E950-566C-FEA4-1605AFBFE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CA1966C-E306-2EC4-A4C8-049FCA68937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64DA195-CEF9-B712-9D39-30BFE4D58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639C4-E365-431B-8FAC-DD08727CA2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684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="" xmlns:a16="http://schemas.microsoft.com/office/drawing/2014/main" id="{88FF8111-56FA-F221-4F17-CF55E3566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="" xmlns:a16="http://schemas.microsoft.com/office/drawing/2014/main" id="{5D09C289-8659-172E-F612-5DE7169DB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="" xmlns:a16="http://schemas.microsoft.com/office/drawing/2014/main" id="{B4133A2B-81CF-7A4A-8DBF-501F826B0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60DFE-8972-44BC-85AA-7C4F59D80BE8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4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="" xmlns:a16="http://schemas.microsoft.com/office/drawing/2014/main" id="{ED362500-11B5-2BA2-EFBE-D1EB37A6D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="" xmlns:a16="http://schemas.microsoft.com/office/drawing/2014/main" id="{50156A1C-C555-584C-4034-682559A00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="" xmlns:a16="http://schemas.microsoft.com/office/drawing/2014/main" id="{981AA52B-4650-5462-45CC-C14FD727A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9F9251-00C7-4A82-9AAB-6AE9C458F589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7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="" xmlns:a16="http://schemas.microsoft.com/office/drawing/2014/main" id="{2C0290D7-0EBE-A05B-5F82-227876A829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="" xmlns:a16="http://schemas.microsoft.com/office/drawing/2014/main" id="{07BC5BBD-D4EB-9DA1-CE71-344822B86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="" xmlns:a16="http://schemas.microsoft.com/office/drawing/2014/main" id="{B474E91D-AC94-B4FE-7BB6-2DDEF6B3F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B6F396-5160-4B4C-AAF5-FA51FD0953B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22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>
            <a:extLst>
              <a:ext uri="{FF2B5EF4-FFF2-40B4-BE49-F238E27FC236}">
                <a16:creationId xmlns="" xmlns:a16="http://schemas.microsoft.com/office/drawing/2014/main" id="{7717ECA8-53F9-8519-30F6-C3AF400D46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>
            <a:extLst>
              <a:ext uri="{FF2B5EF4-FFF2-40B4-BE49-F238E27FC236}">
                <a16:creationId xmlns="" xmlns:a16="http://schemas.microsoft.com/office/drawing/2014/main" id="{55C1CC23-BD19-BE4B-0586-3C205F0A4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4340" name="Espaço Reservado para Número de Slide 3">
            <a:extLst>
              <a:ext uri="{FF2B5EF4-FFF2-40B4-BE49-F238E27FC236}">
                <a16:creationId xmlns="" xmlns:a16="http://schemas.microsoft.com/office/drawing/2014/main" id="{B5F7CA26-A378-1A28-4E4B-E70C479B38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E1DFB6-C872-4BA8-AD05-250004C6CBC9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896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>
            <a:extLst>
              <a:ext uri="{FF2B5EF4-FFF2-40B4-BE49-F238E27FC236}">
                <a16:creationId xmlns="" xmlns:a16="http://schemas.microsoft.com/office/drawing/2014/main" id="{C17F347B-63BF-0E81-464E-59011324D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ço Reservado para Anotações 2">
            <a:extLst>
              <a:ext uri="{FF2B5EF4-FFF2-40B4-BE49-F238E27FC236}">
                <a16:creationId xmlns="" xmlns:a16="http://schemas.microsoft.com/office/drawing/2014/main" id="{F7FA2E70-DE76-7F58-0702-833BDD4D5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6388" name="Espaço Reservado para Número de Slide 3">
            <a:extLst>
              <a:ext uri="{FF2B5EF4-FFF2-40B4-BE49-F238E27FC236}">
                <a16:creationId xmlns="" xmlns:a16="http://schemas.microsoft.com/office/drawing/2014/main" id="{5B5C48BB-723E-CDFE-016B-D742BC0DE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9FC0C0-8D0D-457C-A591-2B501E568DCF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39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="" xmlns:a16="http://schemas.microsoft.com/office/drawing/2014/main" id="{7BE578C4-F219-74BF-1360-D70DECE02F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="" xmlns:a16="http://schemas.microsoft.com/office/drawing/2014/main" id="{A4239A8B-7162-DB86-95CC-FDB2FA11E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="" xmlns:a16="http://schemas.microsoft.com/office/drawing/2014/main" id="{3D735BBC-6877-5246-A655-B7A5E93DD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085007-FA8D-43FD-B9FE-52D62C43445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8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="" xmlns:a16="http://schemas.microsoft.com/office/drawing/2014/main" id="{A012143C-87D3-0442-0ABF-0EB30B4BCC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="" xmlns:a16="http://schemas.microsoft.com/office/drawing/2014/main" id="{E3836B19-95B0-ADB7-127B-9238303B2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="" xmlns:a16="http://schemas.microsoft.com/office/drawing/2014/main" id="{64E6B65C-D156-E81D-1850-95899FD3B2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8360EF-BBC3-43CE-BDD8-A477DACF431F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5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F75299A8-92E5-1FB6-7300-CFA1DF4F5B76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ED57CAD2-0D54-96EC-0343-10465D8AB929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53EBC79A-E79B-0160-50EF-1EE690467FBE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="" xmlns:a16="http://schemas.microsoft.com/office/drawing/2014/main" id="{50BE5774-2257-A2BB-D94D-89174EA7F7C5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="" xmlns:a16="http://schemas.microsoft.com/office/drawing/2014/main" id="{C30637D2-03C1-FFB7-5E7B-8374ADF3026F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="" xmlns:a16="http://schemas.microsoft.com/office/drawing/2014/main" id="{BD4B594E-1C20-7A80-F607-7E8BEC579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DD2DA7A4-CB29-75F4-5EDE-5B32AB9B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F4A6C-8BE1-4BE0-94C2-25C193B07C19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="" xmlns:a16="http://schemas.microsoft.com/office/drawing/2014/main" id="{0149E835-9928-CB27-78E0-5E4E13A1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="" xmlns:a16="http://schemas.microsoft.com/office/drawing/2014/main" id="{9CF7D467-096B-FFC6-C81F-6AD14824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11DDF8D-5E1B-4883-9668-A3C6E6F666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38595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E86006-3151-7EB6-07DE-5D606B32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1218C-4B08-41EE-9AEF-A1E93177CDC1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DC255F-C027-2D28-1266-C6B565F4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113D9A-198D-63E1-281E-24F499E9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42E02-5374-4D32-9DFC-B318B313E6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58253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4240DC-8788-A713-86B6-E382AB25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7F8-2CB5-4DC7-9ACB-DDDCBDC7299D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85A1B9-8136-F158-51AC-190487B1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C449DB-857D-52A7-AF89-064F993E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3C593-90FF-49D1-9039-FFE5AE55B9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1021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3A12B9-3F48-BE7C-8473-AA2C38B9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5770-E9DC-4FC5-AD4E-D8549CC6BCFB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99C0CC-D75F-41E8-76A9-0EA49ADC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5B9FBA-5951-F02E-3F50-B514ACBD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5650-46D4-4928-9F66-AA152F53EF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53756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BC5E5DFB-DA7A-23DC-BCFA-7782DD1752E1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="" xmlns:a16="http://schemas.microsoft.com/office/drawing/2014/main" id="{CAEF2923-B872-4288-7204-5275593AD135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="" xmlns:a16="http://schemas.microsoft.com/office/drawing/2014/main" id="{0EC61FF7-791B-0ACA-C56C-6949CD31ECF7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="" xmlns:a16="http://schemas.microsoft.com/office/drawing/2014/main" id="{EFCAF8CC-9A41-4831-8D58-71D2ED126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206DC5D3-488C-81F1-5F88-DE371EE1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C704-828F-4951-93D0-3DA69EF87FCC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586F2F5C-8851-1906-5F00-A5A73F73C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41E75B87-0EFC-11C3-707A-98F2C804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A938B71E-3FC8-4812-9C56-8B5C22736D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58348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421AA60-69E2-CA42-EB99-72646231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2747-E145-44FF-8810-6E1E9BB101C2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21A30033-2D65-4896-CB3B-2D81D3E0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B2673A2-F279-9078-4349-CEDB7FB32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00F6-7A96-44C5-ADBA-058BB51484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19404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E8762125-884D-F984-5826-655B251E0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6672-2E9C-4A2E-AE1D-CCD74B8B57A8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3A07272E-8413-579E-15B3-DFD3E6C4B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2B916CA4-83A2-E374-CC01-DF001B3D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3756E-3780-4782-A4C9-84E16C8053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62350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B165EF28-7608-38C9-DE94-BBA61098F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B671C-1EB7-4076-8BCE-5A43791983E6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3E5F4848-EADB-40B2-D1C6-427EA044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67555C6D-3DF6-E8DA-CDF6-17CE551D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7A354-2044-47C8-B65B-9DF0AF94B1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93827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7D498EC9-0DD2-27EA-5BE7-608990B7A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8E77-47D0-4760-88FC-D7F2BDD805F1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E415E6F9-F65D-EE8A-8455-76CE47F3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F48F7755-6613-27CB-0F36-1231288D7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5A08-3487-490E-B44D-E4DFBB3C36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35531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A259F879-C7EB-B44D-B0A7-BE777660E87A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="" xmlns:a16="http://schemas.microsoft.com/office/drawing/2014/main" id="{C807659E-F108-E1E6-A788-8135FE0D008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="" xmlns:a16="http://schemas.microsoft.com/office/drawing/2014/main" id="{D79AD914-4EDB-5F42-355F-84F82E6666AF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="" xmlns:a16="http://schemas.microsoft.com/office/drawing/2014/main" id="{A62B22E3-D5B1-A89F-08BB-A5F5779E8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="" xmlns:a16="http://schemas.microsoft.com/office/drawing/2014/main" id="{97ED83FF-AE82-B4C9-45C3-1A2380B5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0B3E-46C9-484E-8A07-D6C95F3D32D6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="" xmlns:a16="http://schemas.microsoft.com/office/drawing/2014/main" id="{11B84CFD-79B1-03B9-5E47-97EC5B42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E49A6E7B-8D8B-2253-F49A-BCAD1B8D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86EBA-76B3-4810-B9A5-F6310A89F6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89851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9D38DEBA-8E45-BADD-0111-A445B1268AAB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="" xmlns:a16="http://schemas.microsoft.com/office/drawing/2014/main" id="{A83E89DF-417C-9F63-98BE-666A0A85ED5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="" xmlns:a16="http://schemas.microsoft.com/office/drawing/2014/main" id="{A234652E-ECFA-8D33-A9A4-2D2DE4600DA5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="" xmlns:a16="http://schemas.microsoft.com/office/drawing/2014/main" id="{02AEE400-B7C3-63A0-879C-3376AF3D0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="" xmlns:a16="http://schemas.microsoft.com/office/drawing/2014/main" id="{2ED7C9E7-435D-E887-57A8-E040C61A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D95A3-4D76-48CA-9018-0CEFDAB50655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="" xmlns:a16="http://schemas.microsoft.com/office/drawing/2014/main" id="{788B94F1-E106-2353-953E-02F65851FF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F9DE9-B732-440D-927D-7302C30E85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92288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1CC6E70-91F9-C33A-834B-ADF0A9DEA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84F2134D-A080-2A2B-5D2C-118A3990C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A7F813-DC92-3BE5-E357-E8278C832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F6A27F5-FF41-432B-90BB-9F2503EF0A31}" type="datetimeFigureOut">
              <a:rPr lang="pt-BR"/>
              <a:pPr>
                <a:defRPr/>
              </a:pPr>
              <a:t>31/10/2023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193926-9FF4-BBF7-C536-E5BD340BB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="" xmlns:a16="http://schemas.microsoft.com/office/drawing/2014/main" id="{CC2BA49E-5B82-7D79-5071-ABDD896CC41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2DF6FA5B-8D4B-B4D3-F955-AE86189E666C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="" xmlns:a16="http://schemas.microsoft.com/office/drawing/2014/main" id="{E6DC161B-FF9F-BBBF-2F46-71C6D716E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785805-6CCA-632E-E600-8E0C763BD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444DFA6D-AB87-4170-ABE9-A80746C8EA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35" r:id="rId2"/>
    <p:sldLayoutId id="2147484043" r:id="rId3"/>
    <p:sldLayoutId id="2147484036" r:id="rId4"/>
    <p:sldLayoutId id="2147484037" r:id="rId5"/>
    <p:sldLayoutId id="2147484038" r:id="rId6"/>
    <p:sldLayoutId id="2147484039" r:id="rId7"/>
    <p:sldLayoutId id="2147484044" r:id="rId8"/>
    <p:sldLayoutId id="2147484045" r:id="rId9"/>
    <p:sldLayoutId id="2147484040" r:id="rId10"/>
    <p:sldLayoutId id="2147484041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41832F-7ED9-029D-3A6E-5DA212400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pt-BR" sz="7200" dirty="0"/>
              <a:t>Boletim Informativo nº 01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janeiro DE 2023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02294CA-1217-FE5A-332A-36D82F468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4468813"/>
            <a:ext cx="10218737" cy="21002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Observatório Social do Trabalho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Instituto de Filosofia, Sociologia e Política (IFISP)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dirty="0"/>
              <a:t>Pelotas, outubro de 2023.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DC0B8BE-C764-10E6-EF79-336CC9CC7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janeiro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="" xmlns:a16="http://schemas.microsoft.com/office/drawing/2014/main" id="{A27A239B-99C8-A435-2DAF-6C779723AB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438" y="1376363"/>
            <a:ext cx="11791950" cy="5316537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t-BR" altLang="pt-BR" sz="2800" dirty="0"/>
              <a:t>Segundo o Novo CAGED (Cadastro Geral de Empregados e Desempregados) da Secretaria Especial de Previdência e Trabalho do Ministério da Economia, no mês de janeiro de 2023 ocorreram, em Pelotas, 2.282 admissões e </a:t>
            </a:r>
            <a:r>
              <a:rPr lang="pt-BR" altLang="pt-BR" sz="2800" dirty="0" smtClean="0"/>
              <a:t>2.581 desligamentos</a:t>
            </a:r>
            <a:r>
              <a:rPr lang="pt-BR" altLang="pt-BR" sz="2800" dirty="0"/>
              <a:t>, resultando em um saldo negativo de </a:t>
            </a:r>
            <a:r>
              <a:rPr lang="pt-BR" altLang="pt-BR" sz="2800" dirty="0">
                <a:solidFill>
                  <a:srgbClr val="FF0000"/>
                </a:solidFill>
              </a:rPr>
              <a:t>-</a:t>
            </a:r>
            <a:r>
              <a:rPr lang="pt-BR" altLang="pt-BR" sz="2800" dirty="0" smtClean="0">
                <a:solidFill>
                  <a:srgbClr val="FF0000"/>
                </a:solidFill>
              </a:rPr>
              <a:t>299 </a:t>
            </a:r>
            <a:r>
              <a:rPr lang="pt-BR" altLang="pt-BR" sz="2800" dirty="0"/>
              <a:t>vínculos formais de emprego celetista. Com isso, a taxa de variação do emprego formal foi de </a:t>
            </a:r>
            <a:r>
              <a:rPr lang="pt-BR" altLang="pt-BR" sz="2800" dirty="0">
                <a:solidFill>
                  <a:srgbClr val="FF0000"/>
                </a:solidFill>
              </a:rPr>
              <a:t>-</a:t>
            </a:r>
            <a:r>
              <a:rPr lang="pt-BR" altLang="pt-BR" sz="2800" dirty="0" smtClean="0">
                <a:solidFill>
                  <a:srgbClr val="FF0000"/>
                </a:solidFill>
              </a:rPr>
              <a:t>0,48</a:t>
            </a:r>
            <a:r>
              <a:rPr lang="pt-BR" altLang="pt-BR" sz="2800" dirty="0" smtClean="0"/>
              <a:t>%, </a:t>
            </a:r>
            <a:r>
              <a:rPr lang="pt-BR" altLang="pt-BR" sz="2800" dirty="0"/>
              <a:t>com o estoque passando de 62.139 vínculos, em 1º de janeiro de 2023, para </a:t>
            </a:r>
            <a:r>
              <a:rPr lang="pt-BR" altLang="pt-BR" sz="2800" dirty="0" smtClean="0"/>
              <a:t>61.840 </a:t>
            </a:r>
            <a:r>
              <a:rPr lang="pt-BR" altLang="pt-BR" sz="2800" dirty="0"/>
              <a:t>vínculos, no final desse mesmo mês.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pt-BR" altLang="pt-BR" sz="28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4D42556-D13E-A0F0-20C0-B0F9AD0A625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11333A8-21DC-D0D7-227F-3BAA4E4352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CA2664F8-DE09-757F-FBF3-E659461CEB3A}"/>
              </a:ext>
            </a:extLst>
          </p:cNvPr>
          <p:cNvSpPr txBox="1"/>
          <p:nvPr/>
        </p:nvSpPr>
        <p:spPr>
          <a:xfrm>
            <a:off x="4249738" y="627856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sp>
        <p:nvSpPr>
          <p:cNvPr id="11271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="" xmlns:a16="http://schemas.microsoft.com/office/drawing/2014/main" id="{C509BD4B-3F51-5BE1-DC25-4B2BCA7C89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2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="" xmlns:a16="http://schemas.microsoft.com/office/drawing/2014/main" id="{8667AA40-9D44-ED29-35D0-2031587E3A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3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="" xmlns:a16="http://schemas.microsoft.com/office/drawing/2014/main" id="{FEB2487E-8B6F-3D04-40E8-3C5BF9B1A5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6B3A6854-9733-E88A-A34C-06B4ED594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032482"/>
              </p:ext>
            </p:extLst>
          </p:nvPr>
        </p:nvGraphicFramePr>
        <p:xfrm>
          <a:off x="762000" y="609600"/>
          <a:ext cx="10965180" cy="566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63FFD45-7C37-54E1-5810-520EFF4DF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00" y="214603"/>
            <a:ext cx="11824999" cy="118498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janeiro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2192A3E-B880-B07D-49CA-F0A54E1F4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99593"/>
            <a:ext cx="11877870" cy="5159827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negativo do emprego formal no mercado de trabalho de Pelotas, no mês de janeiro </a:t>
            </a:r>
            <a:r>
              <a:rPr lang="pt-BR" sz="3200" dirty="0" smtClean="0"/>
              <a:t>(</a:t>
            </a:r>
            <a:r>
              <a:rPr lang="pt-BR" sz="3200" dirty="0" smtClean="0">
                <a:solidFill>
                  <a:srgbClr val="FF0000"/>
                </a:solidFill>
              </a:rPr>
              <a:t>-299 </a:t>
            </a:r>
            <a:r>
              <a:rPr lang="pt-BR" sz="3200" dirty="0"/>
              <a:t>vínculos), foi puxado principalmente pelo comércio (</a:t>
            </a:r>
            <a:r>
              <a:rPr lang="pt-BR" sz="3200" dirty="0">
                <a:solidFill>
                  <a:srgbClr val="FF0000"/>
                </a:solidFill>
              </a:rPr>
              <a:t>-261 </a:t>
            </a:r>
            <a:r>
              <a:rPr lang="pt-BR" sz="3200" dirty="0"/>
              <a:t>vínculos), seguido pela indústria (</a:t>
            </a:r>
            <a:r>
              <a:rPr lang="pt-BR" sz="3200" dirty="0">
                <a:solidFill>
                  <a:srgbClr val="FF0000"/>
                </a:solidFill>
              </a:rPr>
              <a:t>-170 </a:t>
            </a:r>
            <a:r>
              <a:rPr lang="pt-BR" sz="3200" dirty="0"/>
              <a:t>vínculos). Já o setor de serviços </a:t>
            </a:r>
            <a:r>
              <a:rPr lang="pt-BR" sz="3200" dirty="0" smtClean="0"/>
              <a:t>(+</a:t>
            </a:r>
            <a:r>
              <a:rPr lang="pt-BR" sz="3200" dirty="0" smtClean="0"/>
              <a:t>72</a:t>
            </a:r>
            <a:r>
              <a:rPr lang="pt-BR" sz="3200" dirty="0" smtClean="0"/>
              <a:t> </a:t>
            </a:r>
            <a:r>
              <a:rPr lang="pt-BR" sz="3200" dirty="0"/>
              <a:t>vínculos), o setor da construção civil (+55 vínculos) e o setor da agropecuária (+5 vínculos). apresentaram saldos positivos.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1084A95-95DE-5AF4-2CD3-A794F72F7A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DED94-B17D-F0D4-0B44-296AC90E68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282F224-B51F-61E1-51A2-417F507C8FA0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223830"/>
              </p:ext>
            </p:extLst>
          </p:nvPr>
        </p:nvGraphicFramePr>
        <p:xfrm>
          <a:off x="707924" y="471948"/>
          <a:ext cx="10795818" cy="57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0F63B6-5D43-33FA-9A6D-39812CD0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Nota metodológica:</a:t>
            </a:r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="" xmlns:a16="http://schemas.microsoft.com/office/drawing/2014/main" id="{90C52F8B-61F3-8435-B643-DDCAC0F4C7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0525" y="1771650"/>
            <a:ext cx="11417300" cy="4618038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2400" dirty="0"/>
              <a:t>Dados </a:t>
            </a:r>
            <a:r>
              <a:rPr lang="pt-BR" altLang="pt-BR" sz="2400" dirty="0" smtClean="0"/>
              <a:t>de 2023 coletados em</a:t>
            </a:r>
            <a:r>
              <a:rPr lang="pt-BR" altLang="pt-BR" sz="2400" dirty="0"/>
              <a:t>: </a:t>
            </a:r>
            <a:r>
              <a:rPr lang="pt-BR" altLang="pt-BR" sz="2400" dirty="0" smtClean="0"/>
              <a:t>31/10/2023</a:t>
            </a:r>
            <a:r>
              <a:rPr lang="pt-BR" altLang="pt-BR" sz="2400" dirty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FA1CF6-E5C6-B105-D5EA-D39A39C3E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Ficha técnica: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="" xmlns:a16="http://schemas.microsoft.com/office/drawing/2014/main" id="{74A53A18-FE34-9467-D24E-D44241507E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875" y="1175657"/>
            <a:ext cx="10863263" cy="5199743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3500" b="1" dirty="0"/>
              <a:t>OBSERVATÓRIO SOCIAL DO TRABALHO (IFISP/UFPEL)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pt-BR" altLang="pt-BR" sz="35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Fundador do Observatório: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b="1" dirty="0"/>
              <a:t>Prof. Francisco E. </a:t>
            </a:r>
            <a:r>
              <a:rPr lang="pt-BR" altLang="pt-BR" sz="2300" b="1" dirty="0" err="1"/>
              <a:t>Beckenkamp</a:t>
            </a:r>
            <a:r>
              <a:rPr lang="pt-BR" altLang="pt-BR" sz="2300" b="1" dirty="0"/>
              <a:t> Vargas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Coordenador: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it-IT" altLang="pt-BR" sz="2300" b="1" dirty="0"/>
              <a:t>Attila Magno e Silva Barbosa</a:t>
            </a:r>
            <a:endParaRPr lang="pt-BR" altLang="pt-BR" sz="23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Coordenadora adjunta: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b="1" dirty="0"/>
              <a:t>Prof.ª. Ana Paula F.  D’Avila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sz="2300" spc="-1" dirty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sz="2300" spc="-1" dirty="0">
                <a:solidFill>
                  <a:srgbClr val="000000"/>
                </a:solidFill>
              </a:rPr>
              <a:t>Bolsista Iniciação Científica: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Emerson Goularte Junior</a:t>
            </a: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Portal na internet: </a:t>
            </a:r>
            <a:r>
              <a:rPr lang="pt-BR" altLang="pt-BR" sz="2300" dirty="0">
                <a:hlinkClick r:id="rId3"/>
              </a:rPr>
              <a:t>http://wp.ufpel.edu.br/observatoriosocial</a:t>
            </a:r>
            <a:endParaRPr lang="pt-BR" altLang="pt-BR" sz="2300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258</Words>
  <Application>Microsoft Office PowerPoint</Application>
  <PresentationFormat>Widescreen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Calibri</vt:lpstr>
      <vt:lpstr>Rockwell</vt:lpstr>
      <vt:lpstr>Rockwell Condensed</vt:lpstr>
      <vt:lpstr>Wingdings</vt:lpstr>
      <vt:lpstr>Tipo de Madeira</vt:lpstr>
      <vt:lpstr>Boletim Informativo nº 01 janeiro DE 2023 A conjuntura do emprego em PELOTAS-RS</vt:lpstr>
      <vt:lpstr>A conjuntura do emprego em janeiro</vt:lpstr>
      <vt:lpstr>Apresentação do PowerPoint</vt:lpstr>
      <vt:lpstr>A conjuntura do emprego EM janeiro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2023-10-31T20:36:33Z</dcterms:modified>
  <cp:contentStatus/>
</cp:coreProperties>
</file>