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21" r:id="rId9"/>
    <p:sldId id="298" r:id="rId10"/>
    <p:sldId id="294" r:id="rId11"/>
    <p:sldId id="305" r:id="rId12"/>
    <p:sldId id="315" r:id="rId13"/>
    <p:sldId id="322" r:id="rId14"/>
    <p:sldId id="323" r:id="rId15"/>
    <p:sldId id="324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3FADFF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D6298-9B08-4372-8793-6F24E811BEF6}" v="39" dt="2023-05-12T19:23:40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 autoAdjust="0"/>
    <p:restoredTop sz="96980" autoAdjust="0"/>
  </p:normalViewPr>
  <p:slideViewPr>
    <p:cSldViewPr snapToGrid="0">
      <p:cViewPr varScale="1">
        <p:scale>
          <a:sx n="74" d="100"/>
          <a:sy n="74" d="100"/>
        </p:scale>
        <p:origin x="77" y="1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ownloads\3.%20MAR&#199;O%202022\Dados%20mar&#231;o%20202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bservat&#243;rio\Downloads\3.%20MAR&#199;O%202022\Dados%20mar&#231;o%20202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23\Observat&#243;rio%20Social%20do%20Trabalho\Observat&#243;rio%20Social%20do%20Trabalho\Emerson%20-%20atualiza&#231;&#227;o%20boletins%20Pel%20e%20RG%20-%20MAR&#199;O%202022%20E%20ABRIL%20PELOTAS%2022\Dados%20mar&#231;o%20Rio%20Grande%202022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mar&#231;o%202022%20Rio%20grande\Dados%20mar&#231;o%20Rio%20Grande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esktop\mar&#231;o%202022%20Rio%20grande\Dados%20mar&#231;o%20Rio%20Grande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bservat&#243;rio\Downloads\3.%20MAR&#199;O%202022\Dados%20mar&#231;o%202022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ownloads\3.%20MAR&#199;O%202022\Dados%20mar&#231;o%202022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200"/>
            </a:pPr>
            <a:r>
              <a:rPr lang="pt-BR" sz="2200" dirty="0"/>
              <a:t>Movimentação do emprego formal celetista, admissões, desligamentos e saldo, Rio Grande, março de 2022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4848627367873366E-2"/>
          <c:y val="0.19623466637418568"/>
          <c:w val="0.77046679894834136"/>
          <c:h val="0.780964221022919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23-47E0-9388-47748C5F009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23-47E0-9388-47748C5F009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'ADM;DES; SALDO'!$B$1:$D$1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'ADM;DES; SALDO'!$B$2:$D$2</c:f>
              <c:numCache>
                <c:formatCode>#,##0</c:formatCode>
                <c:ptCount val="3"/>
                <c:pt idx="0">
                  <c:v>1680</c:v>
                </c:pt>
                <c:pt idx="1">
                  <c:v>1537</c:v>
                </c:pt>
                <c:pt idx="2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23-47E0-9388-47748C5F0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7999616"/>
        <c:axId val="1"/>
      </c:barChart>
      <c:catAx>
        <c:axId val="12979996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2979996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vert="horz"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61120"/>
        <c:axId val="4746265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474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2656"/>
        <c:crosses val="autoZero"/>
        <c:auto val="1"/>
        <c:lblAlgn val="ctr"/>
        <c:lblOffset val="100"/>
        <c:noMultiLvlLbl val="0"/>
      </c:catAx>
      <c:valAx>
        <c:axId val="4746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1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200"/>
            </a:pPr>
            <a:r>
              <a:rPr lang="pt-BR" sz="2200"/>
              <a:t>Evolução mensal dos estoques de emprego formal celetista, Rio Grande, março de 2021 a março de 2022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5727563322833212E-2"/>
          <c:y val="0.15671332124653403"/>
          <c:w val="0.93372370708383645"/>
          <c:h val="0.71451916583635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 M'!$B$47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2-494D-BB5D-F0E933280277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42-494D-BB5D-F0E933280277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2-494D-BB5D-F0E933280277}"/>
              </c:ext>
            </c:extLst>
          </c:dPt>
          <c:dLbls>
            <c:dLbl>
              <c:idx val="0"/>
              <c:layout>
                <c:manualLayout>
                  <c:x val="0"/>
                  <c:y val="-7.1597611557235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42-494D-BB5D-F0E933280277}"/>
                </c:ext>
              </c:extLst>
            </c:dLbl>
            <c:dLbl>
              <c:idx val="2"/>
              <c:layout>
                <c:manualLayout>
                  <c:x val="-1.1720811740967866E-2"/>
                  <c:y val="-8.9241236343458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42-494D-BB5D-F0E933280277}"/>
                </c:ext>
              </c:extLst>
            </c:dLbl>
            <c:dLbl>
              <c:idx val="4"/>
              <c:layout>
                <c:manualLayout>
                  <c:x val="2.3441623481936123E-3"/>
                  <c:y val="-0.149054839053041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42-494D-BB5D-F0E933280277}"/>
                </c:ext>
              </c:extLst>
            </c:dLbl>
            <c:dLbl>
              <c:idx val="6"/>
              <c:layout>
                <c:manualLayout>
                  <c:x val="-9.3766493927742757E-3"/>
                  <c:y val="-0.1174536755095737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94-4B9C-BAA6-4EDFC7664833}"/>
                </c:ext>
              </c:extLst>
            </c:dLbl>
            <c:dLbl>
              <c:idx val="8"/>
              <c:layout>
                <c:manualLayout>
                  <c:x val="-2.3441621318512689E-3"/>
                  <c:y val="-4.47485072232723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42-494D-BB5D-F0E933280277}"/>
                </c:ext>
              </c:extLst>
            </c:dLbl>
            <c:dLbl>
              <c:idx val="10"/>
              <c:layout>
                <c:manualLayout>
                  <c:x val="-1.0548730566871146E-2"/>
                  <c:y val="-8.19959621481930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42-494D-BB5D-F0E933280277}"/>
                </c:ext>
              </c:extLst>
            </c:dLbl>
            <c:dLbl>
              <c:idx val="11"/>
              <c:layout>
                <c:manualLayout>
                  <c:x val="-3.5162435222903538E-3"/>
                  <c:y val="-9.82335707069032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42-494D-BB5D-F0E933280277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'12 M'!$A$48:$A$60</c:f>
              <c:numCache>
                <c:formatCode>mmm\-yy</c:formatCode>
                <c:ptCount val="13"/>
                <c:pt idx="0">
                  <c:v>44256</c:v>
                </c:pt>
                <c:pt idx="1">
                  <c:v>44287</c:v>
                </c:pt>
                <c:pt idx="2">
                  <c:v>44317</c:v>
                </c:pt>
                <c:pt idx="3">
                  <c:v>44348</c:v>
                </c:pt>
                <c:pt idx="4">
                  <c:v>44378</c:v>
                </c:pt>
                <c:pt idx="5">
                  <c:v>44409</c:v>
                </c:pt>
                <c:pt idx="6">
                  <c:v>44440</c:v>
                </c:pt>
                <c:pt idx="7">
                  <c:v>44470</c:v>
                </c:pt>
                <c:pt idx="8">
                  <c:v>44501</c:v>
                </c:pt>
                <c:pt idx="9">
                  <c:v>44531</c:v>
                </c:pt>
                <c:pt idx="10">
                  <c:v>44562</c:v>
                </c:pt>
                <c:pt idx="11">
                  <c:v>44593</c:v>
                </c:pt>
                <c:pt idx="12">
                  <c:v>44621</c:v>
                </c:pt>
              </c:numCache>
            </c:numRef>
          </c:cat>
          <c:val>
            <c:numRef>
              <c:f>'12 M'!$B$48:$B$60</c:f>
              <c:numCache>
                <c:formatCode>#,##0</c:formatCode>
                <c:ptCount val="13"/>
                <c:pt idx="0">
                  <c:v>35028</c:v>
                </c:pt>
                <c:pt idx="1">
                  <c:v>35032</c:v>
                </c:pt>
                <c:pt idx="2">
                  <c:v>35301</c:v>
                </c:pt>
                <c:pt idx="3">
                  <c:v>35403</c:v>
                </c:pt>
                <c:pt idx="4">
                  <c:v>35477</c:v>
                </c:pt>
                <c:pt idx="5">
                  <c:v>35706</c:v>
                </c:pt>
                <c:pt idx="6">
                  <c:v>36116</c:v>
                </c:pt>
                <c:pt idx="7">
                  <c:v>36327</c:v>
                </c:pt>
                <c:pt idx="8">
                  <c:v>36575</c:v>
                </c:pt>
                <c:pt idx="9">
                  <c:v>36346</c:v>
                </c:pt>
                <c:pt idx="10">
                  <c:v>36495</c:v>
                </c:pt>
                <c:pt idx="11">
                  <c:v>36741</c:v>
                </c:pt>
                <c:pt idx="12">
                  <c:v>36884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2-494D-BB5D-F0E933280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7595408"/>
        <c:axId val="1"/>
      </c:barChart>
      <c:dateAx>
        <c:axId val="139759540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txPr>
          <a:bodyPr rot="-60000000" vert="horz"/>
          <a:lstStyle/>
          <a:p>
            <a:pPr>
              <a:defRPr sz="1400"/>
            </a:pPr>
            <a:endParaRPr lang="pt-BR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1397595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latin typeface="Rockwell" panose="02060603020205020403" pitchFamily="18" charset="0"/>
        </a:defRPr>
      </a:pPr>
      <a:endParaRPr lang="pt-BR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 por setor da atividade econômica, admissões, desligamentos e saldos, Rio Grande, março de 2022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6853150693458986E-2"/>
          <c:y val="0.23027673611046087"/>
          <c:w val="0.75751385120214287"/>
          <c:h val="0.677627823461323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março 22'!$B$1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9310202709724996E-2"/>
                  <c:y val="-3.0196652526625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E7-4044-8A0A-2A2F9FC88EED}"/>
                </c:ext>
              </c:extLst>
            </c:dLbl>
            <c:dLbl>
              <c:idx val="1"/>
              <c:layout>
                <c:manualLayout>
                  <c:x val="-2.612556837198091E-2"/>
                  <c:y val="-4.03864715864519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E7-4044-8A0A-2A2F9FC88EED}"/>
                </c:ext>
              </c:extLst>
            </c:dLbl>
            <c:dLbl>
              <c:idx val="2"/>
              <c:layout>
                <c:manualLayout>
                  <c:x val="-2.6125568371980868E-2"/>
                  <c:y val="-5.29940858341435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E7-4044-8A0A-2A2F9FC88EED}"/>
                </c:ext>
              </c:extLst>
            </c:dLbl>
            <c:dLbl>
              <c:idx val="3"/>
              <c:layout>
                <c:manualLayout>
                  <c:x val="-3.7484511142407334E-2"/>
                  <c:y val="-3.40096602833279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EE7-4044-8A0A-2A2F9FC88EED}"/>
                </c:ext>
              </c:extLst>
            </c:dLbl>
            <c:dLbl>
              <c:idx val="4"/>
              <c:layout>
                <c:manualLayout>
                  <c:x val="-3.4076828311280227E-3"/>
                  <c:y val="-4.10802907728695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6E-4CA7-8ADB-D4F6A9E7BBF6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março 22'!$A$2:$A$6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'Setorial março 22'!$B$2:$B$6</c:f>
              <c:numCache>
                <c:formatCode>General</c:formatCode>
                <c:ptCount val="5"/>
                <c:pt idx="0">
                  <c:v>73</c:v>
                </c:pt>
                <c:pt idx="1">
                  <c:v>292</c:v>
                </c:pt>
                <c:pt idx="2">
                  <c:v>100</c:v>
                </c:pt>
                <c:pt idx="3">
                  <c:v>398</c:v>
                </c:pt>
                <c:pt idx="4">
                  <c:v>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7-4044-8A0A-2A2F9FC88EED}"/>
            </c:ext>
          </c:extLst>
        </c:ser>
        <c:ser>
          <c:idx val="1"/>
          <c:order val="1"/>
          <c:tx>
            <c:strRef>
              <c:f>'Setorial março 22'!$C$1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2717885540852827E-3"/>
                  <c:y val="-7.77633050004741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E7-4044-8A0A-2A2F9FC88EED}"/>
                </c:ext>
              </c:extLst>
            </c:dLbl>
            <c:dLbl>
              <c:idx val="1"/>
              <c:layout>
                <c:manualLayout>
                  <c:x val="3.1805039757194058E-2"/>
                  <c:y val="-4.88888866572838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E7-4044-8A0A-2A2F9FC88EED}"/>
                </c:ext>
              </c:extLst>
            </c:dLbl>
            <c:dLbl>
              <c:idx val="2"/>
              <c:layout>
                <c:manualLayout>
                  <c:x val="2.1581991263810284E-2"/>
                  <c:y val="-3.00505817040677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E7-4044-8A0A-2A2F9FC88EED}"/>
                </c:ext>
              </c:extLst>
            </c:dLbl>
            <c:dLbl>
              <c:idx val="3"/>
              <c:layout>
                <c:manualLayout>
                  <c:x val="2.4989674094938224E-2"/>
                  <c:y val="-5.73913017281159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E7-4044-8A0A-2A2F9FC88EED}"/>
                </c:ext>
              </c:extLst>
            </c:dLbl>
            <c:dLbl>
              <c:idx val="4"/>
              <c:layout>
                <c:manualLayout>
                  <c:x val="4.4299876804663213E-2"/>
                  <c:y val="-4.71650428346728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E7-4044-8A0A-2A2F9FC88EED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março 22'!$A$2:$A$6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'Setorial março 22'!$C$2:$C$6</c:f>
              <c:numCache>
                <c:formatCode>General</c:formatCode>
                <c:ptCount val="5"/>
                <c:pt idx="0">
                  <c:v>44</c:v>
                </c:pt>
                <c:pt idx="1">
                  <c:v>250</c:v>
                </c:pt>
                <c:pt idx="2">
                  <c:v>115</c:v>
                </c:pt>
                <c:pt idx="3">
                  <c:v>463</c:v>
                </c:pt>
                <c:pt idx="4">
                  <c:v>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E7-4044-8A0A-2A2F9FC88EED}"/>
            </c:ext>
          </c:extLst>
        </c:ser>
        <c:ser>
          <c:idx val="2"/>
          <c:order val="2"/>
          <c:tx>
            <c:strRef>
              <c:f>'Setorial março 22'!$D$1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1581991263810264E-2"/>
                  <c:y val="-4.54045319068558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6E-4CA7-8ADB-D4F6A9E7BBF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363C38E-AFCD-459E-A635-9C2836B2B96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EE7-4044-8A0A-2A2F9FC88EE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F117A48-261E-4FD3-BE03-4445524A265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EE7-4044-8A0A-2A2F9FC88EED}"/>
                </c:ext>
              </c:extLst>
            </c:dLbl>
            <c:dLbl>
              <c:idx val="4"/>
              <c:layout>
                <c:manualLayout>
                  <c:x val="1.0223048493383735E-2"/>
                  <c:y val="-4.26581280496327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E7-4044-8A0A-2A2F9FC88EED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março 22'!$A$2:$A$6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'Setorial março 22'!$D$2:$D$6</c:f>
              <c:numCache>
                <c:formatCode>General</c:formatCode>
                <c:ptCount val="5"/>
                <c:pt idx="0">
                  <c:v>29</c:v>
                </c:pt>
                <c:pt idx="1">
                  <c:v>42</c:v>
                </c:pt>
                <c:pt idx="2">
                  <c:v>-15</c:v>
                </c:pt>
                <c:pt idx="3">
                  <c:v>-65</c:v>
                </c:pt>
                <c:pt idx="4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E7-4044-8A0A-2A2F9FC88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5671231"/>
        <c:axId val="1"/>
      </c:barChart>
      <c:catAx>
        <c:axId val="37567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567123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março Rio Grande 2022.xlsx]tabela dinamica setorial!Tabela dinâmica2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>
                <a:solidFill>
                  <a:schemeClr val="tx1"/>
                </a:solidFill>
              </a:rPr>
              <a:t>Movimentação do emprego formal celetista por setor da atividade econômica, admissões, desligamentos e saldos, Rio Grande, acumulado do ano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9391307105048241E-2"/>
          <c:y val="0.22165829908024096"/>
          <c:w val="0.77896896490100043"/>
          <c:h val="0.696426589255532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'tabela dinamica setorial'!$B$3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3076922378046068E-3"/>
                  <c:y val="-7.56333423932329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91-416E-8B4F-362366DB0487}"/>
                </c:ext>
              </c:extLst>
            </c:dLbl>
            <c:dLbl>
              <c:idx val="1"/>
              <c:layout>
                <c:manualLayout>
                  <c:x val="-2.7692306853655153E-2"/>
                  <c:y val="-4.41194497293858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91-416E-8B4F-362366DB0487}"/>
                </c:ext>
              </c:extLst>
            </c:dLbl>
            <c:dLbl>
              <c:idx val="2"/>
              <c:layout>
                <c:manualLayout>
                  <c:x val="-9.2307689512183839E-3"/>
                  <c:y val="-6.72296376828737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91-416E-8B4F-362366DB0487}"/>
                </c:ext>
              </c:extLst>
            </c:dLbl>
            <c:dLbl>
              <c:idx val="3"/>
              <c:layout>
                <c:manualLayout>
                  <c:x val="-2.1923076259143661E-2"/>
                  <c:y val="-4.20185235517960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78-4B1D-ABE2-110A7A6B0EF5}"/>
                </c:ext>
              </c:extLst>
            </c:dLbl>
            <c:dLbl>
              <c:idx val="4"/>
              <c:layout>
                <c:manualLayout>
                  <c:x val="-3.5769229685971238E-2"/>
                  <c:y val="-1.05046308879490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78-4B1D-ABE2-110A7A6B0E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setorial'!$B$4:$B$9</c:f>
              <c:numCache>
                <c:formatCode>General</c:formatCode>
                <c:ptCount val="5"/>
                <c:pt idx="0">
                  <c:v>202</c:v>
                </c:pt>
                <c:pt idx="1">
                  <c:v>1104</c:v>
                </c:pt>
                <c:pt idx="2">
                  <c:v>303</c:v>
                </c:pt>
                <c:pt idx="3">
                  <c:v>941</c:v>
                </c:pt>
                <c:pt idx="4">
                  <c:v>2183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91-416E-8B4F-362366DB0487}"/>
            </c:ext>
          </c:extLst>
        </c:ser>
        <c:ser>
          <c:idx val="1"/>
          <c:order val="1"/>
          <c:tx>
            <c:strRef>
              <c:f>'tabela dinamica setorial'!$C$3</c:f>
              <c:strCache>
                <c:ptCount val="1"/>
                <c:pt idx="0">
                  <c:v> 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8.0769228323160861E-3"/>
                  <c:y val="-3.5715745019026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91-416E-8B4F-362366DB0487}"/>
                </c:ext>
              </c:extLst>
            </c:dLbl>
            <c:dLbl>
              <c:idx val="1"/>
              <c:layout>
                <c:manualLayout>
                  <c:x val="2.6538460734752814E-2"/>
                  <c:y val="-3.99175973742062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78-4B1D-ABE2-110A7A6B0EF5}"/>
                </c:ext>
              </c:extLst>
            </c:dLbl>
            <c:dLbl>
              <c:idx val="2"/>
              <c:layout>
                <c:manualLayout>
                  <c:x val="9.2307689512183839E-3"/>
                  <c:y val="-5.04222282621552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78-4B1D-ABE2-110A7A6B0EF5}"/>
                </c:ext>
              </c:extLst>
            </c:dLbl>
            <c:dLbl>
              <c:idx val="3"/>
              <c:layout>
                <c:manualLayout>
                  <c:x val="1.4999999545729874E-2"/>
                  <c:y val="-5.67250067949246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78-4B1D-ABE2-110A7A6B0EF5}"/>
                </c:ext>
              </c:extLst>
            </c:dLbl>
            <c:dLbl>
              <c:idx val="4"/>
              <c:layout>
                <c:manualLayout>
                  <c:x val="1.2692307307925279E-2"/>
                  <c:y val="-2.73120403086674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91-416E-8B4F-362366DB04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setorial'!$C$4:$C$9</c:f>
              <c:numCache>
                <c:formatCode>General</c:formatCode>
                <c:ptCount val="5"/>
                <c:pt idx="0">
                  <c:v>147</c:v>
                </c:pt>
                <c:pt idx="1">
                  <c:v>1475</c:v>
                </c:pt>
                <c:pt idx="2">
                  <c:v>300</c:v>
                </c:pt>
                <c:pt idx="3">
                  <c:v>646</c:v>
                </c:pt>
                <c:pt idx="4">
                  <c:v>1784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91-416E-8B4F-362366DB0487}"/>
            </c:ext>
          </c:extLst>
        </c:ser>
        <c:ser>
          <c:idx val="2"/>
          <c:order val="2"/>
          <c:tx>
            <c:strRef>
              <c:f>'tabela dinamica setorial'!$D$3</c:f>
              <c:strCache>
                <c:ptCount val="1"/>
                <c:pt idx="0">
                  <c:v>  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6153845664632193E-2"/>
                  <c:y val="-6.3027785327695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78-4B1D-ABE2-110A7A6B0E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3220C38-E146-4FF3-9390-8A6D8FCAD3C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A91-416E-8B4F-362366DB0487}"/>
                </c:ext>
              </c:extLst>
            </c:dLbl>
            <c:dLbl>
              <c:idx val="2"/>
              <c:layout>
                <c:manualLayout>
                  <c:x val="2.6538460734752856E-2"/>
                  <c:y val="-3.1513892663847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78-4B1D-ABE2-110A7A6B0EF5}"/>
                </c:ext>
              </c:extLst>
            </c:dLbl>
            <c:dLbl>
              <c:idx val="3"/>
              <c:layout>
                <c:manualLayout>
                  <c:x val="2.3076922378045876E-2"/>
                  <c:y val="-2.521111413107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78-4B1D-ABE2-110A7A6B0EF5}"/>
                </c:ext>
              </c:extLst>
            </c:dLbl>
            <c:dLbl>
              <c:idx val="4"/>
              <c:layout>
                <c:manualLayout>
                  <c:x val="1.1538461189022981E-2"/>
                  <c:y val="-1.05046308879490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78-4B1D-ABE2-110A7A6B0E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setorial'!$A$4:$A$9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setorial'!$D$4:$D$9</c:f>
              <c:numCache>
                <c:formatCode>General</c:formatCode>
                <c:ptCount val="5"/>
                <c:pt idx="0">
                  <c:v>55</c:v>
                </c:pt>
                <c:pt idx="1">
                  <c:v>-371</c:v>
                </c:pt>
                <c:pt idx="2">
                  <c:v>3</c:v>
                </c:pt>
                <c:pt idx="3">
                  <c:v>295</c:v>
                </c:pt>
                <c:pt idx="4">
                  <c:v>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91-416E-8B4F-362366DB04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8005856"/>
        <c:axId val="298006336"/>
      </c:barChart>
      <c:catAx>
        <c:axId val="29800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98006336"/>
        <c:crosses val="autoZero"/>
        <c:auto val="1"/>
        <c:lblAlgn val="ctr"/>
        <c:lblOffset val="100"/>
        <c:noMultiLvlLbl val="0"/>
      </c:catAx>
      <c:valAx>
        <c:axId val="29800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9800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703504521395986"/>
          <c:y val="0.39675941235605977"/>
          <c:w val="0.18142649359701715"/>
          <c:h val="0.169725389097318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março Rio Grande 2022.xlsx]tabela dinamica 12 m!Tabela dinâmica3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 i="0" u="none" strike="noStrike" kern="1200" spc="0" baseline="0" dirty="0">
                <a:solidFill>
                  <a:sysClr val="windowText" lastClr="000000"/>
                </a:solidFill>
                <a:effectLst/>
                <a:latin typeface="Rockwell" panose="02060603020205020403" pitchFamily="18" charset="0"/>
              </a:rPr>
              <a:t>Movimentação do emprego formal celetista por setor da atividade econômica, admissões, desligamentos e saldos, Rio Grande, período de doze meses</a:t>
            </a:r>
            <a:endParaRPr lang="pt-BR" sz="2200" b="0" i="0" u="none" strike="noStrike" kern="1200" spc="0" baseline="0" dirty="0">
              <a:solidFill>
                <a:sysClr val="windowText" lastClr="000000"/>
              </a:solidFill>
              <a:effectLst/>
              <a:latin typeface="Rockwell" panose="020606030202050204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'tabela dinamica 12 m'!$B$3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7454492916957011E-2"/>
                  <c:y val="-9.87435303467207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A0-4BB2-8F3E-CDD4108572D9}"/>
                </c:ext>
              </c:extLst>
            </c:dLbl>
            <c:dLbl>
              <c:idx val="1"/>
              <c:layout>
                <c:manualLayout>
                  <c:x val="-4.0037802170562339E-2"/>
                  <c:y val="-8.40370471035920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A0-4BB2-8F3E-CDD4108572D9}"/>
                </c:ext>
              </c:extLst>
            </c:dLbl>
            <c:dLbl>
              <c:idx val="2"/>
              <c:layout>
                <c:manualLayout>
                  <c:x val="-4.0037802170562339E-2"/>
                  <c:y val="-0.109248161234669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71-4D4D-AA45-61A8D6F51FDB}"/>
                </c:ext>
              </c:extLst>
            </c:dLbl>
            <c:dLbl>
              <c:idx val="3"/>
              <c:layout>
                <c:manualLayout>
                  <c:x val="-8.0075604341124599E-3"/>
                  <c:y val="-7.5633342393232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A0-4BB2-8F3E-CDD4108572D9}"/>
                </c:ext>
              </c:extLst>
            </c:dLbl>
            <c:dLbl>
              <c:idx val="4"/>
              <c:layout>
                <c:manualLayout>
                  <c:x val="-4.1181739375435587E-2"/>
                  <c:y val="-2.10092617758980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71-4D4D-AA45-61A8D6F51F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12 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12 m'!$B$4:$B$9</c:f>
              <c:numCache>
                <c:formatCode>General</c:formatCode>
                <c:ptCount val="5"/>
                <c:pt idx="0">
                  <c:v>602</c:v>
                </c:pt>
                <c:pt idx="1">
                  <c:v>5531</c:v>
                </c:pt>
                <c:pt idx="2">
                  <c:v>1335</c:v>
                </c:pt>
                <c:pt idx="3">
                  <c:v>3276</c:v>
                </c:pt>
                <c:pt idx="4">
                  <c:v>8447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A0-4BB2-8F3E-CDD4108572D9}"/>
            </c:ext>
          </c:extLst>
        </c:ser>
        <c:ser>
          <c:idx val="1"/>
          <c:order val="1"/>
          <c:tx>
            <c:strRef>
              <c:f>'tabela dinamica 12 m'!$C$3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2878744097464274E-3"/>
                  <c:y val="-0.1155509397674391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A0-4BB2-8F3E-CDD4108572D9}"/>
                </c:ext>
              </c:extLst>
            </c:dLbl>
            <c:dLbl>
              <c:idx val="1"/>
              <c:layout>
                <c:manualLayout>
                  <c:x val="3.4318116146196252E-2"/>
                  <c:y val="-5.04222282621552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71-4D4D-AA45-61A8D6F51FDB}"/>
                </c:ext>
              </c:extLst>
            </c:dLbl>
            <c:dLbl>
              <c:idx val="2"/>
              <c:layout>
                <c:manualLayout>
                  <c:x val="1.8302995277971336E-2"/>
                  <c:y val="-6.3027785327694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A0-4BB2-8F3E-CDD4108572D9}"/>
                </c:ext>
              </c:extLst>
            </c:dLbl>
            <c:dLbl>
              <c:idx val="3"/>
              <c:layout>
                <c:manualLayout>
                  <c:x val="4.575748819492826E-2"/>
                  <c:y val="-5.04222282621552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71-4D4D-AA45-61A8D6F51FDB}"/>
                </c:ext>
              </c:extLst>
            </c:dLbl>
            <c:dLbl>
              <c:idx val="4"/>
              <c:layout>
                <c:manualLayout>
                  <c:x val="2.974236732670342E-2"/>
                  <c:y val="-2.73120403086674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71-4D4D-AA45-61A8D6F51F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12 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12 m'!$C$4:$C$9</c:f>
              <c:numCache>
                <c:formatCode>General</c:formatCode>
                <c:ptCount val="5"/>
                <c:pt idx="0">
                  <c:v>471</c:v>
                </c:pt>
                <c:pt idx="1">
                  <c:v>5006</c:v>
                </c:pt>
                <c:pt idx="2">
                  <c:v>2107</c:v>
                </c:pt>
                <c:pt idx="3">
                  <c:v>2933</c:v>
                </c:pt>
                <c:pt idx="4">
                  <c:v>6763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A0-4BB2-8F3E-CDD4108572D9}"/>
            </c:ext>
          </c:extLst>
        </c:ser>
        <c:ser>
          <c:idx val="2"/>
          <c:order val="2"/>
          <c:tx>
            <c:strRef>
              <c:f>'tabela dinamica 12 m'!$D$3</c:f>
              <c:strCache>
                <c:ptCount val="1"/>
                <c:pt idx="0">
                  <c:v> 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601512086822492E-2"/>
                  <c:y val="-1.89083355983083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71-4D4D-AA45-61A8D6F51FDB}"/>
                </c:ext>
              </c:extLst>
            </c:dLbl>
            <c:dLbl>
              <c:idx val="1"/>
              <c:layout>
                <c:manualLayout>
                  <c:x val="1.0295434843858876E-2"/>
                  <c:y val="-3.15138926638469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71-4D4D-AA45-61A8D6F51FD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D27594B-3F1D-4A43-A10F-59FEF12C258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EA0-4BB2-8F3E-CDD4108572D9}"/>
                </c:ext>
              </c:extLst>
            </c:dLbl>
            <c:dLbl>
              <c:idx val="3"/>
              <c:layout>
                <c:manualLayout>
                  <c:x val="1.8302995277971253E-2"/>
                  <c:y val="-4.62203759069756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71-4D4D-AA45-61A8D6F51FDB}"/>
                </c:ext>
              </c:extLst>
            </c:dLbl>
            <c:dLbl>
              <c:idx val="4"/>
              <c:layout>
                <c:manualLayout>
                  <c:x val="1.487118366335171E-2"/>
                  <c:y val="-3.5715745019026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71-4D4D-AA45-61A8D6F51F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dinamica 12 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dinamica 12 m'!$D$4:$D$9</c:f>
              <c:numCache>
                <c:formatCode>General</c:formatCode>
                <c:ptCount val="5"/>
                <c:pt idx="0">
                  <c:v>131</c:v>
                </c:pt>
                <c:pt idx="1">
                  <c:v>525</c:v>
                </c:pt>
                <c:pt idx="2">
                  <c:v>-772</c:v>
                </c:pt>
                <c:pt idx="3">
                  <c:v>343</c:v>
                </c:pt>
                <c:pt idx="4">
                  <c:v>1684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A0-4BB2-8F3E-CDD4108572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8004896"/>
        <c:axId val="298005376"/>
      </c:barChart>
      <c:catAx>
        <c:axId val="29800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98005376"/>
        <c:crosses val="autoZero"/>
        <c:auto val="1"/>
        <c:lblAlgn val="ctr"/>
        <c:lblOffset val="100"/>
        <c:noMultiLvlLbl val="0"/>
      </c:catAx>
      <c:valAx>
        <c:axId val="29800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9800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200" b="1" i="0" u="none" strike="noStrike" kern="1200" spc="0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 do emprego formal celetista, admissões, desligamentos e saldo, Rio Grande, acumulado do ano de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9093566157326613E-2"/>
          <c:y val="0.1848260667716177"/>
          <c:w val="0.77169026269792285"/>
          <c:h val="0.791162043131679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B1-4137-A43E-701EFCF4A809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B1-4137-A43E-701EFCF4A80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B1-4137-A43E-701EFCF4A8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do ano'!$B$9:$D$9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'Acumulado do ano'!$B$10:$D$10</c:f>
              <c:numCache>
                <c:formatCode>General</c:formatCode>
                <c:ptCount val="3"/>
                <c:pt idx="0">
                  <c:v>4733</c:v>
                </c:pt>
                <c:pt idx="1">
                  <c:v>4352</c:v>
                </c:pt>
                <c:pt idx="2">
                  <c:v>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B1-4137-A43E-701EFCF4A8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8017120"/>
        <c:axId val="1488001760"/>
      </c:barChart>
      <c:catAx>
        <c:axId val="1488017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8001760"/>
        <c:crosses val="autoZero"/>
        <c:auto val="1"/>
        <c:lblAlgn val="ctr"/>
        <c:lblOffset val="100"/>
        <c:noMultiLvlLbl val="0"/>
      </c:catAx>
      <c:valAx>
        <c:axId val="148800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48801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saldos, Rio Grande, período de doze meses</a:t>
            </a:r>
            <a:endParaRPr lang="pt-BR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 M'!$B$18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 M'!$B$19</c:f>
              <c:numCache>
                <c:formatCode>#,##0</c:formatCode>
                <c:ptCount val="1"/>
                <c:pt idx="0">
                  <c:v>19191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EC-4991-8D86-67487F3D7AD8}"/>
            </c:ext>
          </c:extLst>
        </c:ser>
        <c:ser>
          <c:idx val="1"/>
          <c:order val="1"/>
          <c:tx>
            <c:strRef>
              <c:f>'12 M'!$C$18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 M'!$C$19</c:f>
              <c:numCache>
                <c:formatCode>#,##0</c:formatCode>
                <c:ptCount val="1"/>
                <c:pt idx="0">
                  <c:v>17280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EC-4991-8D86-67487F3D7AD8}"/>
            </c:ext>
          </c:extLst>
        </c:ser>
        <c:ser>
          <c:idx val="2"/>
          <c:order val="2"/>
          <c:tx>
            <c:strRef>
              <c:f>'12 M'!$D$18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1.911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27E-4E22-A65C-6B93D154942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'12 M'!$D$19</c:f>
              <c:numCache>
                <c:formatCode>#,##0</c:formatCode>
                <c:ptCount val="1"/>
                <c:pt idx="0">
                  <c:v>1892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EC-4991-8D86-67487F3D7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7592528"/>
        <c:axId val="1"/>
      </c:barChart>
      <c:catAx>
        <c:axId val="1397592528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975925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</a:t>
            </a:r>
            <a:r>
              <a:rPr lang="en-US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mensal dos s</a:t>
            </a:r>
            <a:r>
              <a:rPr lang="en-US" sz="22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aldos do emprego formal celetista, Rio Grande,</a:t>
            </a:r>
            <a:r>
              <a:rPr lang="en-US" sz="22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março de 2021 a março de 2022</a:t>
            </a:r>
            <a:endParaRPr lang="en-US" sz="22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6394219706551802E-2"/>
          <c:y val="0.18331716090828884"/>
          <c:w val="0.95080900878058217"/>
          <c:h val="0.646974667305039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 M'!$B$25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28-4A73-8481-C044BB452232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28-4A73-8481-C044BB452232}"/>
              </c:ext>
            </c:extLst>
          </c:dPt>
          <c:dLbls>
            <c:dLbl>
              <c:idx val="9"/>
              <c:tx>
                <c:rich>
                  <a:bodyPr/>
                  <a:lstStyle/>
                  <a:p>
                    <a:fld id="{4812E301-D521-4CFD-9730-E6813669745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54C-4914-A4B9-54C8DFF9171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0A3951D8-6547-4DD5-A281-F670B925F20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A28-4A73-8481-C044BB452232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'12 M'!$A$26:$A$38</c:f>
              <c:numCache>
                <c:formatCode>mmm\-yy</c:formatCode>
                <c:ptCount val="13"/>
                <c:pt idx="0">
                  <c:v>44256</c:v>
                </c:pt>
                <c:pt idx="1">
                  <c:v>44287</c:v>
                </c:pt>
                <c:pt idx="2">
                  <c:v>44317</c:v>
                </c:pt>
                <c:pt idx="3">
                  <c:v>44348</c:v>
                </c:pt>
                <c:pt idx="4">
                  <c:v>44378</c:v>
                </c:pt>
                <c:pt idx="5">
                  <c:v>44409</c:v>
                </c:pt>
                <c:pt idx="6">
                  <c:v>44440</c:v>
                </c:pt>
                <c:pt idx="7">
                  <c:v>44470</c:v>
                </c:pt>
                <c:pt idx="8">
                  <c:v>44501</c:v>
                </c:pt>
                <c:pt idx="9">
                  <c:v>44531</c:v>
                </c:pt>
                <c:pt idx="10">
                  <c:v>44562</c:v>
                </c:pt>
                <c:pt idx="11">
                  <c:v>44593</c:v>
                </c:pt>
                <c:pt idx="12">
                  <c:v>44621</c:v>
                </c:pt>
              </c:numCache>
            </c:numRef>
          </c:cat>
          <c:val>
            <c:numRef>
              <c:f>'12 M'!$B$26:$B$38</c:f>
              <c:numCache>
                <c:formatCode>#,##0</c:formatCode>
                <c:ptCount val="13"/>
                <c:pt idx="0">
                  <c:v>212</c:v>
                </c:pt>
                <c:pt idx="1">
                  <c:v>4</c:v>
                </c:pt>
                <c:pt idx="2">
                  <c:v>269</c:v>
                </c:pt>
                <c:pt idx="3">
                  <c:v>102</c:v>
                </c:pt>
                <c:pt idx="4">
                  <c:v>74</c:v>
                </c:pt>
                <c:pt idx="5">
                  <c:v>229</c:v>
                </c:pt>
                <c:pt idx="6">
                  <c:v>410</c:v>
                </c:pt>
                <c:pt idx="7">
                  <c:v>211</c:v>
                </c:pt>
                <c:pt idx="8">
                  <c:v>248</c:v>
                </c:pt>
                <c:pt idx="9">
                  <c:v>-229</c:v>
                </c:pt>
                <c:pt idx="10">
                  <c:v>-8</c:v>
                </c:pt>
                <c:pt idx="11">
                  <c:v>246</c:v>
                </c:pt>
                <c:pt idx="12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28-4A73-8481-C044BB452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97590128"/>
        <c:axId val="1"/>
      </c:barChart>
      <c:dateAx>
        <c:axId val="139759012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975901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777344"/>
        <c:axId val="138778880"/>
      </c:lineChart>
      <c:catAx>
        <c:axId val="1387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8880"/>
        <c:crosses val="autoZero"/>
        <c:auto val="1"/>
        <c:lblAlgn val="ctr"/>
        <c:lblOffset val="100"/>
        <c:noMultiLvlLbl val="0"/>
      </c:catAx>
      <c:valAx>
        <c:axId val="1387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0.22797</cdr:x>
      <cdr:y>0.49523</cdr:y>
    </cdr:from>
    <cdr:to>
      <cdr:x>0.23468</cdr:x>
      <cdr:y>0.60511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id="{AE973B01-37DD-FFC0-FE6F-D697B72D8884}"/>
            </a:ext>
          </a:extLst>
        </cdr:cNvPr>
        <cdr:cNvCxnSpPr/>
      </cdr:nvCxnSpPr>
      <cdr:spPr>
        <a:xfrm xmlns:a="http://schemas.openxmlformats.org/drawingml/2006/main">
          <a:off x="2470161" y="2838063"/>
          <a:ext cx="72737" cy="6297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0.87745</cdr:x>
      <cdr:y>0.19937</cdr:y>
    </cdr:from>
    <cdr:to>
      <cdr:x>0.87745</cdr:x>
      <cdr:y>0.30091</cdr:y>
    </cdr:to>
    <cdr:cxnSp macro="">
      <cdr:nvCxnSpPr>
        <cdr:cNvPr id="5" name="Conector reto 4">
          <a:extLst xmlns:a="http://schemas.openxmlformats.org/drawingml/2006/main">
            <a:ext uri="{FF2B5EF4-FFF2-40B4-BE49-F238E27FC236}">
              <a16:creationId xmlns:a16="http://schemas.microsoft.com/office/drawing/2014/main" id="{BAFFAF95-4722-0B89-25D0-7F3317C42465}"/>
            </a:ext>
          </a:extLst>
        </cdr:cNvPr>
        <cdr:cNvCxnSpPr/>
      </cdr:nvCxnSpPr>
      <cdr:spPr>
        <a:xfrm xmlns:a="http://schemas.openxmlformats.org/drawingml/2006/main">
          <a:off x="9507512" y="1142556"/>
          <a:ext cx="0" cy="5818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0.6681</cdr:x>
      <cdr:y>0.28715</cdr:y>
    </cdr:from>
    <cdr:to>
      <cdr:x>0.6681</cdr:x>
      <cdr:y>0.34005</cdr:y>
    </cdr:to>
    <cdr:cxnSp macro="">
      <cdr:nvCxnSpPr>
        <cdr:cNvPr id="7" name="Conector reto 6">
          <a:extLst xmlns:a="http://schemas.openxmlformats.org/drawingml/2006/main">
            <a:ext uri="{FF2B5EF4-FFF2-40B4-BE49-F238E27FC236}">
              <a16:creationId xmlns:a16="http://schemas.microsoft.com/office/drawing/2014/main" id="{707B079A-B68A-64FF-FDB0-517E13764776}"/>
            </a:ext>
          </a:extLst>
        </cdr:cNvPr>
        <cdr:cNvCxnSpPr/>
      </cdr:nvCxnSpPr>
      <cdr:spPr>
        <a:xfrm xmlns:a="http://schemas.openxmlformats.org/drawingml/2006/main">
          <a:off x="7239199" y="1645597"/>
          <a:ext cx="0" cy="3031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0.81021</cdr:x>
      <cdr:y>0.26646</cdr:y>
    </cdr:from>
    <cdr:to>
      <cdr:x>0.81021</cdr:x>
      <cdr:y>0.35531</cdr:y>
    </cdr:to>
    <cdr:cxnSp macro="">
      <cdr:nvCxnSpPr>
        <cdr:cNvPr id="4" name="Conector reto 3">
          <a:extLst xmlns:a="http://schemas.openxmlformats.org/drawingml/2006/main">
            <a:ext uri="{FF2B5EF4-FFF2-40B4-BE49-F238E27FC236}">
              <a16:creationId xmlns:a16="http://schemas.microsoft.com/office/drawing/2014/main" id="{9502CD3C-AA33-6B0B-E410-A6D81785426C}"/>
            </a:ext>
          </a:extLst>
        </cdr:cNvPr>
        <cdr:cNvCxnSpPr/>
      </cdr:nvCxnSpPr>
      <cdr:spPr>
        <a:xfrm xmlns:a="http://schemas.openxmlformats.org/drawingml/2006/main">
          <a:off x="8778994" y="1527019"/>
          <a:ext cx="0" cy="50915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C235B846-57A9-F87D-C701-E41FEBFEE0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78995945-E9C1-D4FA-D846-6C84A4721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id="{E9FA8472-E978-501D-E421-D62F0057A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87215-9028-4C7B-B41C-1714B3E821FC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99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id="{4D77A28E-3351-8654-DE2F-629A1CD73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id="{779D3C4D-B9BC-AAD1-70EA-91C78086F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id="{AC0AC5FA-AFF6-2E95-FCB8-77453CC76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B5AE1E-2AA1-4BDD-B3B2-DE617590BE1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71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35487DEE-A6BE-933F-99B7-3A7958B24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8653BC22-F3DF-45B2-007F-B42B7C3C9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72448190-05FA-9282-FF41-E52C70F0C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58B4A-26BC-4A38-8C2A-7FADFDB12B32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8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5456F1DC-BEC9-2A19-4EA4-E30AE350F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451EEC68-AE3D-C0A7-4581-7440796C0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7E946606-1ADE-B56D-434F-DA2AACDDC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AEF9F4-DE08-4228-BE39-2D828DAF29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21/07/2023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03</a:t>
            </a:r>
            <a:br>
              <a:rPr lang="pt-BR" sz="5400" dirty="0"/>
            </a:br>
            <a:r>
              <a:rPr lang="pt-BR" sz="5400" dirty="0"/>
              <a:t>Março DE 2022</a:t>
            </a:r>
            <a:br>
              <a:rPr lang="pt-BR" sz="3600" dirty="0"/>
            </a:br>
            <a:r>
              <a:rPr lang="pt-BR" sz="4800" dirty="0"/>
              <a:t>A conjuntura do emprego em Rio grande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maio de 2023.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75657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Grande, no mês de março (+143 vínculos), foi puxado principalmente pelo setor de serviços (+152 vínculos), seguido pelo setor da indústria (+42 vínculos). A agropecuária (+29 vínculos) também registrou saldo positivo. Já o comercio (</a:t>
            </a:r>
            <a:r>
              <a:rPr lang="pt-BR" sz="3200" dirty="0">
                <a:solidFill>
                  <a:srgbClr val="FF0000"/>
                </a:solidFill>
              </a:rPr>
              <a:t>-65 </a:t>
            </a:r>
            <a:r>
              <a:rPr lang="pt-BR" sz="3200" dirty="0"/>
              <a:t>vínculos) e a construção civil (</a:t>
            </a:r>
            <a:r>
              <a:rPr lang="pt-BR" sz="3200" dirty="0">
                <a:solidFill>
                  <a:srgbClr val="FF0000"/>
                </a:solidFill>
              </a:rPr>
              <a:t>-15 </a:t>
            </a:r>
            <a:r>
              <a:rPr lang="pt-BR" sz="3200" dirty="0"/>
              <a:t>vínculos) apresentaram saldos negativos. </a:t>
            </a:r>
            <a:endParaRPr lang="pt-BR" sz="34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79E3D14-B93D-6052-7A11-0051FDBC41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097500"/>
              </p:ext>
            </p:extLst>
          </p:nvPr>
        </p:nvGraphicFramePr>
        <p:xfrm>
          <a:off x="561109" y="446808"/>
          <a:ext cx="11180618" cy="587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E45C3F00-199C-1BAC-1DB4-CE2B92FB3A7D}"/>
              </a:ext>
            </a:extLst>
          </p:cNvPr>
          <p:cNvCxnSpPr>
            <a:cxnSpLocks/>
          </p:cNvCxnSpPr>
          <p:nvPr/>
        </p:nvCxnSpPr>
        <p:spPr>
          <a:xfrm>
            <a:off x="2871019" y="3667432"/>
            <a:ext cx="169161" cy="2507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4C8EC4F9-F1B4-5E15-09D5-DF649724D6FE}"/>
              </a:ext>
            </a:extLst>
          </p:cNvPr>
          <p:cNvCxnSpPr>
            <a:cxnSpLocks/>
          </p:cNvCxnSpPr>
          <p:nvPr/>
        </p:nvCxnSpPr>
        <p:spPr>
          <a:xfrm>
            <a:off x="1248697" y="4522839"/>
            <a:ext cx="162232" cy="1917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D24D989-A105-E0B1-97B7-12BAE868B578}"/>
              </a:ext>
            </a:extLst>
          </p:cNvPr>
          <p:cNvCxnSpPr>
            <a:cxnSpLocks/>
          </p:cNvCxnSpPr>
          <p:nvPr/>
        </p:nvCxnSpPr>
        <p:spPr>
          <a:xfrm>
            <a:off x="1823884" y="4345858"/>
            <a:ext cx="0" cy="5604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FEB2F4E0-C112-DAE1-8929-C2DAED355014}"/>
              </a:ext>
            </a:extLst>
          </p:cNvPr>
          <p:cNvCxnSpPr>
            <a:cxnSpLocks/>
          </p:cNvCxnSpPr>
          <p:nvPr/>
        </p:nvCxnSpPr>
        <p:spPr>
          <a:xfrm flipV="1">
            <a:off x="2236840" y="4626077"/>
            <a:ext cx="148154" cy="2802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511FEF35-FB45-373B-5F2E-EBAA079104FD}"/>
              </a:ext>
            </a:extLst>
          </p:cNvPr>
          <p:cNvCxnSpPr>
            <a:cxnSpLocks/>
          </p:cNvCxnSpPr>
          <p:nvPr/>
        </p:nvCxnSpPr>
        <p:spPr>
          <a:xfrm flipH="1">
            <a:off x="3490452" y="3775587"/>
            <a:ext cx="245806" cy="2851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5C11D98-BE49-8FBF-FB5E-52AA49E00161}"/>
              </a:ext>
            </a:extLst>
          </p:cNvPr>
          <p:cNvCxnSpPr>
            <a:cxnSpLocks/>
          </p:cNvCxnSpPr>
          <p:nvPr/>
        </p:nvCxnSpPr>
        <p:spPr>
          <a:xfrm>
            <a:off x="4601497" y="4345858"/>
            <a:ext cx="167148" cy="272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F7D7BB53-FA8C-0725-BFF4-904E176DA557}"/>
              </a:ext>
            </a:extLst>
          </p:cNvPr>
          <p:cNvCxnSpPr>
            <a:cxnSpLocks/>
          </p:cNvCxnSpPr>
          <p:nvPr/>
        </p:nvCxnSpPr>
        <p:spPr>
          <a:xfrm flipV="1">
            <a:off x="5142271" y="4345858"/>
            <a:ext cx="187483" cy="272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30D9714B-6A21-E6B4-8D65-894AC28D204F}"/>
              </a:ext>
            </a:extLst>
          </p:cNvPr>
          <p:cNvCxnSpPr>
            <a:cxnSpLocks/>
          </p:cNvCxnSpPr>
          <p:nvPr/>
        </p:nvCxnSpPr>
        <p:spPr>
          <a:xfrm>
            <a:off x="6246276" y="3332119"/>
            <a:ext cx="265471" cy="2556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1E22285B-E974-59AA-06EC-7DC3AA965511}"/>
              </a:ext>
            </a:extLst>
          </p:cNvPr>
          <p:cNvCxnSpPr>
            <a:cxnSpLocks/>
          </p:cNvCxnSpPr>
          <p:nvPr/>
        </p:nvCxnSpPr>
        <p:spPr>
          <a:xfrm flipV="1">
            <a:off x="6949618" y="2987990"/>
            <a:ext cx="201561" cy="3588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751DB6E4-E9F9-70EC-D9EB-FF0AC2F91600}"/>
              </a:ext>
            </a:extLst>
          </p:cNvPr>
          <p:cNvCxnSpPr>
            <a:cxnSpLocks/>
          </p:cNvCxnSpPr>
          <p:nvPr/>
        </p:nvCxnSpPr>
        <p:spPr>
          <a:xfrm flipV="1">
            <a:off x="8613058" y="2340077"/>
            <a:ext cx="353961" cy="294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19BAB4B9-8D10-D68F-B02F-168F8AAAAFED}"/>
              </a:ext>
            </a:extLst>
          </p:cNvPr>
          <p:cNvCxnSpPr>
            <a:cxnSpLocks/>
          </p:cNvCxnSpPr>
          <p:nvPr/>
        </p:nvCxnSpPr>
        <p:spPr>
          <a:xfrm>
            <a:off x="8222603" y="1799303"/>
            <a:ext cx="0" cy="2703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B215804A-510F-B337-7C8E-6F27179B39E7}"/>
              </a:ext>
            </a:extLst>
          </p:cNvPr>
          <p:cNvCxnSpPr>
            <a:cxnSpLocks/>
          </p:cNvCxnSpPr>
          <p:nvPr/>
        </p:nvCxnSpPr>
        <p:spPr>
          <a:xfrm flipV="1">
            <a:off x="8961767" y="4195916"/>
            <a:ext cx="0" cy="2998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48C56-C494-BE17-6B63-2B71B988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822627-7288-632F-FBE6-5412DD3D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800" dirty="0"/>
              <a:t>	</a:t>
            </a:r>
            <a:r>
              <a:rPr lang="pt-BR" sz="3200" dirty="0"/>
              <a:t>O desempenho positivo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do emprego formal no mercado de trabalho de Rio Grande no acumulado do ano (+381 vínculos) foi puxado principalmente pelo setor de serviços (+399 vínculos), seguido pelo setor da indústria (+295 vínculos) e  pela a agropecuária (+55 vínculos) seguido pela construção (+3 vínculos). O setor do comércio (</a:t>
            </a:r>
            <a:r>
              <a:rPr lang="pt-BR" sz="3200" dirty="0">
                <a:solidFill>
                  <a:srgbClr val="FF0000"/>
                </a:solidFill>
              </a:rPr>
              <a:t>-371 </a:t>
            </a:r>
            <a:r>
              <a:rPr lang="pt-BR" sz="3200" dirty="0"/>
              <a:t>vínculos ) apresentou saldo negativo.</a:t>
            </a:r>
            <a:endParaRPr lang="pt-BR" sz="28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7E984CD3-31BF-66D5-210D-FAFE7F62C21B}"/>
              </a:ext>
            </a:extLst>
          </p:cNvPr>
          <p:cNvCxnSpPr/>
          <p:nvPr/>
        </p:nvCxnSpPr>
        <p:spPr>
          <a:xfrm>
            <a:off x="5265019" y="4456497"/>
            <a:ext cx="0" cy="2310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1A349E9-FABC-962E-487F-B279ED9BF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000664"/>
              </p:ext>
            </p:extLst>
          </p:nvPr>
        </p:nvGraphicFramePr>
        <p:xfrm>
          <a:off x="519545" y="405245"/>
          <a:ext cx="11177155" cy="591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89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9E3E9-696B-4B61-AC93-D9A08CCA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12D9FC-56B4-A800-0369-3CE5361CD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</a:t>
            </a:r>
            <a:r>
              <a:rPr lang="pt-BR" sz="3100" dirty="0"/>
              <a:t>O desempenho positivo do emprego formal no mercado de trabalho de Rio Grande no período de doze meses (+1.911 vínculos) foi puxado principalmente pelo setor de serviços (+1.684 vínculos), seguido pelo comércio (+525 vínculos), pelo setor da indústria (+343 vínculos) </a:t>
            </a:r>
            <a:r>
              <a:rPr lang="pt-BR" sz="3100"/>
              <a:t>e pela </a:t>
            </a:r>
            <a:r>
              <a:rPr lang="pt-BR" sz="3100" dirty="0"/>
              <a:t>a agropecuária  (+131 vínculos). Já o setor da construção civil (</a:t>
            </a:r>
            <a:r>
              <a:rPr lang="pt-BR" sz="3100" dirty="0">
                <a:solidFill>
                  <a:srgbClr val="FF0000"/>
                </a:solidFill>
              </a:rPr>
              <a:t>-772 </a:t>
            </a:r>
            <a:r>
              <a:rPr lang="pt-BR" sz="3100" dirty="0"/>
              <a:t>vínculos)  apresentou 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8AF71670-A464-2DF4-DC15-6B4403C0A0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107750"/>
              </p:ext>
            </p:extLst>
          </p:nvPr>
        </p:nvGraphicFramePr>
        <p:xfrm>
          <a:off x="496957" y="275718"/>
          <a:ext cx="11102008" cy="6044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884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 </a:t>
            </a:r>
          </a:p>
          <a:p>
            <a:pPr marL="0" indent="0" algn="just">
              <a:buNone/>
            </a:pPr>
            <a:r>
              <a:rPr lang="pt-BR" sz="3200" dirty="0"/>
              <a:t>Dados atualizados em: 19/05/2023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Attila Magno e Silva Barbosa</a:t>
            </a:r>
            <a:endParaRPr lang="pt-BR" sz="2300" dirty="0"/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Coordenadora:</a:t>
            </a:r>
          </a:p>
          <a:p>
            <a:pPr marL="0" indent="0">
              <a:buNone/>
            </a:pPr>
            <a:r>
              <a:rPr lang="pt-BR" sz="2300" b="1" dirty="0"/>
              <a:t>Prof.ª Ana Paula F. D’Avila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Bolsista de Iniciação cientifica:</a:t>
            </a:r>
          </a:p>
          <a:p>
            <a:pPr marL="0" indent="0">
              <a:buNone/>
            </a:pPr>
            <a:r>
              <a:rPr lang="pt-BR" sz="2300" b="1" dirty="0"/>
              <a:t>Emerson </a:t>
            </a:r>
            <a:r>
              <a:rPr lang="pt-BR" sz="2300" b="1" dirty="0" err="1"/>
              <a:t>Goularte</a:t>
            </a:r>
            <a:r>
              <a:rPr lang="pt-BR" sz="2300" b="1" dirty="0"/>
              <a:t> Junior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111331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Março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 defTabSz="9080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março de 2022 ocorreram, em Rio Grande, 1.680 admissões e 1.537 desligamentos, resultando em um saldo de +143 vínculos formais de emprego celetista. Com isso, a taxa de variação do emprego formal foi de +0,38%, com o estoque passando de 36.741 vínculos em fevereiro de 2022, para 36.884 vínculos, em março de 2022. 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33590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/>
              <a:t>Fonte: Novo CAGED, SEPRT/ME.</a:t>
            </a:r>
            <a:endParaRPr lang="pt-BR" sz="1100" dirty="0"/>
          </a:p>
        </p:txBody>
      </p:sp>
      <p:sp>
        <p:nvSpPr>
          <p:cNvPr id="2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7F387B9-8F59-5E6D-8031-3BC31CCA90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000468"/>
              </p:ext>
            </p:extLst>
          </p:nvPr>
        </p:nvGraphicFramePr>
        <p:xfrm>
          <a:off x="457201" y="152400"/>
          <a:ext cx="11362622" cy="6126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E363D-0F7C-2065-D063-51B45E12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ECA7EC95-4871-3C38-17E5-D942BAD92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604963"/>
            <a:ext cx="11752262" cy="490696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Rio Grande, 4.733 admissões e 4.352 desligamentos, o que resultou em um saldo de +381 vínculos formais de emprego. Nesse período, o estoque passou de 36.346 vínculos, em dezembro de 2021, para 36.884 vínculos, em março de 2022, o que corresponde a uma taxa de variação de +1,04%.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76C0870-7958-5C89-2C52-539E1319EB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6253DC-B805-6C9D-7048-51165073F4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7FC949-4CF7-F5D0-2929-50C2C956B85F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5C34BB2-69F4-7A99-2D5F-D87EEF4B8E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450309"/>
              </p:ext>
            </p:extLst>
          </p:nvPr>
        </p:nvGraphicFramePr>
        <p:xfrm>
          <a:off x="624689" y="452673"/>
          <a:ext cx="11090495" cy="5817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1428D-A299-C352-EF90-E095AD3F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DEDD277C-C657-66A4-8A79-18128DD13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465263"/>
            <a:ext cx="11752262" cy="520541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Rio Grande, 19.191 admissões e 17.280 desligamentos, o que resultou em um saldo de +1.911 vínculos formais de emprego. Nesse período, o estoque passou de 35.028 vínculos, em março de 2021, para 36.884 vínculos, em março de 2022, o que corresponde a uma taxa de variação de  +5,45%.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DBEB0EB-E28A-223C-A92C-AB4961A382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901322"/>
              </p:ext>
            </p:extLst>
          </p:nvPr>
        </p:nvGraphicFramePr>
        <p:xfrm>
          <a:off x="637591" y="613507"/>
          <a:ext cx="10916816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E75DE92-A473-40E3-0116-D630D8150D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551436"/>
              </p:ext>
            </p:extLst>
          </p:nvPr>
        </p:nvGraphicFramePr>
        <p:xfrm>
          <a:off x="637591" y="611065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167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DFDE01-5439-5BC5-8469-2512180C33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C7877C-50FA-BAA7-B780-99A44087E2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2772D20-3C38-69D3-4C36-E37973F4579C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BB3D7CD-1C81-9477-E1E4-5ACBAFD765A8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BBACB35A-B473-C65B-6F89-A388A7BE6F94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D04B63-245E-4F04-BFB2-3B0C137DB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907987"/>
              </p:ext>
            </p:extLst>
          </p:nvPr>
        </p:nvGraphicFramePr>
        <p:xfrm>
          <a:off x="678284" y="613508"/>
          <a:ext cx="10835427" cy="5730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2BC01ADF-79AD-FF6C-A441-D3BA24C0470A}"/>
              </a:ext>
            </a:extLst>
          </p:cNvPr>
          <p:cNvCxnSpPr>
            <a:cxnSpLocks/>
          </p:cNvCxnSpPr>
          <p:nvPr/>
        </p:nvCxnSpPr>
        <p:spPr>
          <a:xfrm flipH="1" flipV="1">
            <a:off x="1607419" y="3912669"/>
            <a:ext cx="138254" cy="4722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8DAE1474-9005-D857-2FA4-D8CC4C08F720}"/>
              </a:ext>
            </a:extLst>
          </p:cNvPr>
          <p:cNvCxnSpPr>
            <a:cxnSpLocks/>
          </p:cNvCxnSpPr>
          <p:nvPr/>
        </p:nvCxnSpPr>
        <p:spPr>
          <a:xfrm>
            <a:off x="4765271" y="2888673"/>
            <a:ext cx="0" cy="758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182A101A-E273-80A8-FEB4-1AFC7508A421}"/>
              </a:ext>
            </a:extLst>
          </p:cNvPr>
          <p:cNvCxnSpPr>
            <a:cxnSpLocks/>
          </p:cNvCxnSpPr>
          <p:nvPr/>
        </p:nvCxnSpPr>
        <p:spPr>
          <a:xfrm>
            <a:off x="6296891" y="2410691"/>
            <a:ext cx="0" cy="7065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991</Words>
  <Application>Microsoft Office PowerPoint</Application>
  <PresentationFormat>Widescreen</PresentationFormat>
  <Paragraphs>128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03 Março DE 2022 A conjuntura do emprego em Rio grande</vt:lpstr>
      <vt:lpstr>A conjuntura do emprego em Março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03 Março DE 2022 A conjuntura do emprego em pelotas-RS</dc:title>
  <dc:creator/>
  <cp:lastModifiedBy/>
  <cp:revision>28</cp:revision>
  <dcterms:created xsi:type="dcterms:W3CDTF">2018-01-27T01:43:35Z</dcterms:created>
  <dcterms:modified xsi:type="dcterms:W3CDTF">2023-07-21T23:33:27Z</dcterms:modified>
</cp:coreProperties>
</file>