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>
        <p:scale>
          <a:sx n="60" d="100"/>
          <a:sy n="60" d="100"/>
        </p:scale>
        <p:origin x="720" y="5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Rio%20Grande\2021\ABRIL%202021\Dados%20abril%20RG%20202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2022\2022.2\Observat&#243;rio%20Social%20do%20Trabalho\Observat&#243;rio%20Social%20do%20Trabalho\BOLETINS%20-%20ANA\Boletins%20Rio%20Grande\2021\ABRIL%202021\Dados%20abril%20RG%202021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ABRIL%202021\descobrindo%20a%20incompatibilidade%20de%20saldo%20do%20acumulado%20do%20ano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2022\2022.2\Observat&#243;rio%20Social%20do%20Trabalho\Observat&#243;rio%20Social%20do%20Trabalho\BOLETINS%20-%20ANA\Boletins%20Rio%20Grande\2021\ABRIL%202021\Dados%20abril%20RG%202021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Rio%20Grande\2021\ABRIL%202021\Dados%20abril%20RG%202021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Rio%20Grande\2021\ABRIL%202021\Dados%20abril%20RG%20202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Rio%20Grande\2021\ABRIL%202021\Dados%20abril%20RG%202021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2022\2022.2\Observat&#243;rio%20Social%20do%20Trabalho\Observat&#243;rio%20Social%20do%20Trabalho\BOLETINS%20-%20ANA\Boletins%20Rio%20Grande\2021\ABRIL%202021\Dados%20abril%20RG%20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abril de 2021</a:t>
            </a:r>
            <a:endParaRPr lang="pt-BR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1.371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C3B-45EB-88C6-D6F4388EC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saldo'!$B$2</c:f>
              <c:numCache>
                <c:formatCode>#,##0</c:formatCode>
                <c:ptCount val="1"/>
                <c:pt idx="0">
                  <c:v>1374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8A-4E49-B946-9FB0DABD14B3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saldo'!$C$2</c:f>
              <c:numCache>
                <c:formatCode>#,##0</c:formatCode>
                <c:ptCount val="1"/>
                <c:pt idx="0">
                  <c:v>1367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8A-4E49-B946-9FB0DABD14B3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dirty="0"/>
                      <a:t>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C3B-45EB-88C6-D6F4388EC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saldo'!$D$2</c:f>
              <c:numCache>
                <c:formatCode>#,##0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8A-4E49-B946-9FB0DABD14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8233360"/>
        <c:axId val="418219216"/>
      </c:barChart>
      <c:catAx>
        <c:axId val="418233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8219216"/>
        <c:crosses val="autoZero"/>
        <c:auto val="1"/>
        <c:lblAlgn val="ctr"/>
        <c:lblOffset val="100"/>
        <c:noMultiLvlLbl val="0"/>
      </c:catAx>
      <c:valAx>
        <c:axId val="41821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823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872320"/>
        <c:axId val="138873856"/>
      </c:barChart>
      <c:catAx>
        <c:axId val="13887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73856"/>
        <c:crosses val="autoZero"/>
        <c:auto val="1"/>
        <c:lblAlgn val="ctr"/>
        <c:lblOffset val="100"/>
        <c:noMultiLvlLbl val="0"/>
      </c:catAx>
      <c:valAx>
        <c:axId val="13887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7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</a:t>
            </a:r>
            <a:r>
              <a:rPr lang="pt-BR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emprego formal celetista por setor da atividade econômica, admissões, desligamentos e saldos, Rio Grande, abril de 2021</a:t>
            </a:r>
            <a:endParaRPr lang="pt-BR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3299027183283793E-2"/>
          <c:y val="0.19881746833010716"/>
          <c:w val="0.76857940736855546"/>
          <c:h val="0.71230312795481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abr'!$B$1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7.0240805206668927E-3"/>
                  <c:y val="-4.88958960172945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B9-471C-ADB6-E2AFE1D3BC69}"/>
                </c:ext>
              </c:extLst>
            </c:dLbl>
            <c:dLbl>
              <c:idx val="1"/>
              <c:layout>
                <c:manualLayout>
                  <c:x val="-1.6389521214889412E-2"/>
                  <c:y val="-2.0002866552529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AB-40E8-95C7-933B3196987F}"/>
                </c:ext>
              </c:extLst>
            </c:dLbl>
            <c:dLbl>
              <c:idx val="2"/>
              <c:layout>
                <c:manualLayout>
                  <c:x val="-7.0240805206669681E-3"/>
                  <c:y val="-2.8893029464764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9AB-40E8-95C7-933B3196987F}"/>
                </c:ext>
              </c:extLst>
            </c:dLbl>
            <c:dLbl>
              <c:idx val="3"/>
              <c:layout>
                <c:manualLayout>
                  <c:x val="-1.404816104133385E-2"/>
                  <c:y val="-3.3338110920882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AB-40E8-95C7-933B3196987F}"/>
                </c:ext>
              </c:extLst>
            </c:dLbl>
            <c:dLbl>
              <c:idx val="4"/>
              <c:layout>
                <c:manualLayout>
                  <c:x val="-7.0240344308996859E-3"/>
                  <c:y val="-4.44499395451421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023689218543384E-2"/>
                      <c:h val="6.93100201061184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9AB-40E8-95C7-933B3196987F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abr'!$A$2:$A$6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abr'!$B$2:$B$6</c:f>
              <c:numCache>
                <c:formatCode>General</c:formatCode>
                <c:ptCount val="5"/>
                <c:pt idx="0">
                  <c:v>624</c:v>
                </c:pt>
                <c:pt idx="1">
                  <c:v>258</c:v>
                </c:pt>
                <c:pt idx="2">
                  <c:v>56</c:v>
                </c:pt>
                <c:pt idx="3">
                  <c:v>409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AB-40E8-95C7-933B3196987F}"/>
            </c:ext>
          </c:extLst>
        </c:ser>
        <c:ser>
          <c:idx val="1"/>
          <c:order val="1"/>
          <c:tx>
            <c:strRef>
              <c:f>'Setorial abr'!$C$1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1608362343000969E-2"/>
                  <c:y val="-4.2228273833118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AB-40E8-95C7-933B3196987F}"/>
                </c:ext>
              </c:extLst>
            </c:dLbl>
            <c:dLbl>
              <c:idx val="1"/>
              <c:layout>
                <c:manualLayout>
                  <c:x val="1.053612078100028E-2"/>
                  <c:y val="-3.7783192377000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AB-40E8-95C7-933B3196987F}"/>
                </c:ext>
              </c:extLst>
            </c:dLbl>
            <c:dLbl>
              <c:idx val="2"/>
              <c:layout>
                <c:manualLayout>
                  <c:x val="3.5120402603334411E-3"/>
                  <c:y val="-2.22254072805884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B9-471C-ADB6-E2AFE1D3BC69}"/>
                </c:ext>
              </c:extLst>
            </c:dLbl>
            <c:dLbl>
              <c:idx val="3"/>
              <c:layout>
                <c:manualLayout>
                  <c:x val="2.6925641995889715E-2"/>
                  <c:y val="-6.4453681113706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AB-40E8-95C7-933B3196987F}"/>
                </c:ext>
              </c:extLst>
            </c:dLbl>
            <c:dLbl>
              <c:idx val="4"/>
              <c:layout>
                <c:manualLayout>
                  <c:x val="2.3413601735555417E-3"/>
                  <c:y val="-4.88958960172945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B9-471C-ADB6-E2AFE1D3BC69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abr'!$A$2:$A$6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abr'!$C$2:$C$6</c:f>
              <c:numCache>
                <c:formatCode>General</c:formatCode>
                <c:ptCount val="5"/>
                <c:pt idx="0">
                  <c:v>517</c:v>
                </c:pt>
                <c:pt idx="1">
                  <c:v>161</c:v>
                </c:pt>
                <c:pt idx="2">
                  <c:v>359</c:v>
                </c:pt>
                <c:pt idx="3">
                  <c:v>303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AB-40E8-95C7-933B3196987F}"/>
            </c:ext>
          </c:extLst>
        </c:ser>
        <c:ser>
          <c:idx val="2"/>
          <c:order val="2"/>
          <c:tx>
            <c:strRef>
              <c:f>'Setorial abr'!$D$1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3654406942225103E-3"/>
                  <c:y val="-1.1112703640294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AB-40E8-95C7-933B3196987F}"/>
                </c:ext>
              </c:extLst>
            </c:dLbl>
            <c:dLbl>
              <c:idx val="1"/>
              <c:layout>
                <c:manualLayout>
                  <c:x val="7.609466653822985E-3"/>
                  <c:y val="1.444651473238239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94369305321199E-2"/>
                      <c:h val="8.04227237464126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9AB-40E8-95C7-933B3196987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A68C511-1177-476F-80F1-4B2B1484BE7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9AB-40E8-95C7-933B3196987F}"/>
                </c:ext>
              </c:extLst>
            </c:dLbl>
            <c:dLbl>
              <c:idx val="3"/>
              <c:layout>
                <c:manualLayout>
                  <c:x val="3.27790424297787E-2"/>
                  <c:y val="-4.22282738331179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9AB-40E8-95C7-933B3196987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A14F135-5BCF-4432-83E8-2624CFBC85B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9AB-40E8-95C7-933B3196987F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abr'!$A$2:$A$6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abr'!$D$2:$D$6</c:f>
              <c:numCache>
                <c:formatCode>General</c:formatCode>
                <c:ptCount val="5"/>
                <c:pt idx="0">
                  <c:v>107</c:v>
                </c:pt>
                <c:pt idx="1">
                  <c:v>97</c:v>
                </c:pt>
                <c:pt idx="2">
                  <c:v>-303</c:v>
                </c:pt>
                <c:pt idx="3">
                  <c:v>106</c:v>
                </c:pt>
                <c:pt idx="4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AB-40E8-95C7-933B31969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7576223"/>
        <c:axId val="1"/>
      </c:barChart>
      <c:catAx>
        <c:axId val="1117576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17576223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68565764797463"/>
          <c:y val="0.50028796777700957"/>
          <c:w val="0.18064063854607065"/>
          <c:h val="0.2723755162813358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[descobrindo a incompatibilidade de saldo do acumulado do ano.xls]tab dinâmica acumulado setorial!Tabela dinâmica7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Grande, acumulado do ano</a:t>
            </a:r>
            <a:endParaRPr lang="pt-BR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9599730964377987E-2"/>
          <c:y val="0.20207940838623767"/>
          <c:w val="0.75621194994563767"/>
          <c:h val="0.70276210730739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 dinâmica acumulado setorial'!$B$3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8998781229175683E-2"/>
                  <c:y val="-4.9148693267473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2A-4DC3-8231-E2197450E9F3}"/>
                </c:ext>
              </c:extLst>
            </c:dLbl>
            <c:dLbl>
              <c:idx val="1"/>
              <c:layout>
                <c:manualLayout>
                  <c:x val="-2.6678878730841644E-2"/>
                  <c:y val="-3.57445041945260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2A-4DC3-8231-E2197450E9F3}"/>
                </c:ext>
              </c:extLst>
            </c:dLbl>
            <c:dLbl>
              <c:idx val="2"/>
              <c:layout>
                <c:manualLayout>
                  <c:x val="-1.8559219986672433E-2"/>
                  <c:y val="-3.57445041945260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2A-4DC3-8231-E2197450E9F3}"/>
                </c:ext>
              </c:extLst>
            </c:dLbl>
            <c:dLbl>
              <c:idx val="3"/>
              <c:layout>
                <c:manualLayout>
                  <c:x val="-9.2796099933362165E-3"/>
                  <c:y val="-2.23403151215788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2A-4DC3-8231-E2197450E9F3}"/>
                </c:ext>
              </c:extLst>
            </c:dLbl>
            <c:dLbl>
              <c:idx val="4"/>
              <c:layout>
                <c:manualLayout>
                  <c:x val="-2.5518927481674596E-2"/>
                  <c:y val="-3.35104726823682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2A-4DC3-8231-E2197450E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dinâmica acumulado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 dinâmica acumulado setorial'!$B$4:$B$9</c:f>
              <c:numCache>
                <c:formatCode>General</c:formatCode>
                <c:ptCount val="5"/>
                <c:pt idx="0">
                  <c:v>138</c:v>
                </c:pt>
                <c:pt idx="1">
                  <c:v>1506</c:v>
                </c:pt>
                <c:pt idx="2">
                  <c:v>503</c:v>
                </c:pt>
                <c:pt idx="3">
                  <c:v>1049</c:v>
                </c:pt>
                <c:pt idx="4">
                  <c:v>2390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2A-4DC3-8231-E2197450E9F3}"/>
            </c:ext>
          </c:extLst>
        </c:ser>
        <c:ser>
          <c:idx val="1"/>
          <c:order val="1"/>
          <c:tx>
            <c:strRef>
              <c:f>'tab dinâmica acumulado setorial'!$C$3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63276362010508E-17"/>
                  <c:y val="-4.69146617553155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2A-4DC3-8231-E2197450E9F3}"/>
                </c:ext>
              </c:extLst>
            </c:dLbl>
            <c:dLbl>
              <c:idx val="1"/>
              <c:layout>
                <c:manualLayout>
                  <c:x val="3.7118439973344824E-2"/>
                  <c:y val="-1.5638220585105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2A-4DC3-8231-E2197450E9F3}"/>
                </c:ext>
              </c:extLst>
            </c:dLbl>
            <c:dLbl>
              <c:idx val="2"/>
              <c:layout>
                <c:manualLayout>
                  <c:x val="1.8559219986672433E-2"/>
                  <c:y val="-2.45743466337366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2A-4DC3-8231-E2197450E9F3}"/>
                </c:ext>
              </c:extLst>
            </c:dLbl>
            <c:dLbl>
              <c:idx val="3"/>
              <c:layout>
                <c:manualLayout>
                  <c:x val="1.1599512491670272E-2"/>
                  <c:y val="-3.35104726823682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2A-4DC3-8231-E2197450E9F3}"/>
                </c:ext>
              </c:extLst>
            </c:dLbl>
            <c:dLbl>
              <c:idx val="4"/>
              <c:layout>
                <c:manualLayout>
                  <c:x val="1.5079366239171353E-2"/>
                  <c:y val="-8.93612604863152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F2A-4DC3-8231-E2197450E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dinâmica acumulado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 dinâmica acumulado setorial'!$C$4:$C$9</c:f>
              <c:numCache>
                <c:formatCode>General</c:formatCode>
                <c:ptCount val="5"/>
                <c:pt idx="0">
                  <c:v>112</c:v>
                </c:pt>
                <c:pt idx="1">
                  <c:v>1496</c:v>
                </c:pt>
                <c:pt idx="2">
                  <c:v>769</c:v>
                </c:pt>
                <c:pt idx="3">
                  <c:v>655</c:v>
                </c:pt>
                <c:pt idx="4">
                  <c:v>2329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F2A-4DC3-8231-E2197450E9F3}"/>
            </c:ext>
          </c:extLst>
        </c:ser>
        <c:ser>
          <c:idx val="2"/>
          <c:order val="2"/>
          <c:tx>
            <c:strRef>
              <c:f>'tab dinâmica acumulado setorial'!$D$3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759463740837298E-2"/>
                  <c:y val="-2.01062836094209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F2A-4DC3-8231-E2197450E9F3}"/>
                </c:ext>
              </c:extLst>
            </c:dLbl>
            <c:dLbl>
              <c:idx val="1"/>
              <c:layout>
                <c:manualLayout>
                  <c:x val="4.6398049966680658E-3"/>
                  <c:y val="-1.56382205851052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F2A-4DC3-8231-E2197450E9F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D150B36-6B2B-4736-A054-37FA5D24996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F2A-4DC3-8231-E2197450E9F3}"/>
                </c:ext>
              </c:extLst>
            </c:dLbl>
            <c:dLbl>
              <c:idx val="3"/>
              <c:layout>
                <c:manualLayout>
                  <c:x val="1.971917123583946E-2"/>
                  <c:y val="-2.23403151215788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F2A-4DC3-8231-E2197450E9F3}"/>
                </c:ext>
              </c:extLst>
            </c:dLbl>
            <c:dLbl>
              <c:idx val="4"/>
              <c:layout>
                <c:manualLayout>
                  <c:x val="8.1196587441691899E-3"/>
                  <c:y val="-2.23403151215788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F2A-4DC3-8231-E2197450E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dinâmica acumulado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 dinâmica acumulado setorial'!$D$4:$D$9</c:f>
              <c:numCache>
                <c:formatCode>General</c:formatCode>
                <c:ptCount val="5"/>
                <c:pt idx="0">
                  <c:v>26</c:v>
                </c:pt>
                <c:pt idx="1">
                  <c:v>10</c:v>
                </c:pt>
                <c:pt idx="2">
                  <c:v>-266</c:v>
                </c:pt>
                <c:pt idx="3">
                  <c:v>394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F2A-4DC3-8231-E2197450E9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7541279"/>
        <c:axId val="1117547519"/>
      </c:barChart>
      <c:catAx>
        <c:axId val="111754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117547519"/>
        <c:crosses val="autoZero"/>
        <c:auto val="1"/>
        <c:lblAlgn val="ctr"/>
        <c:lblOffset val="100"/>
        <c:noMultiLvlLbl val="0"/>
      </c:catAx>
      <c:valAx>
        <c:axId val="1117547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117541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abril RG 2021.xls]setorial 12m dinâmica!Tabela dinâmica6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1800" b="1" i="0" baseline="0">
                <a:effectLst/>
              </a:rPr>
              <a:t>Movimentação do emprego formal celetista por setor da atividade econômica, admissões, desligamentos e saldos, Rio Grande, período de doze meses</a:t>
            </a:r>
            <a:endParaRPr lang="pt-BR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'setorial 12m dinâmica'!$B$3:$B$4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620370370370371E-2"/>
                  <c:y val="-3.92843309136064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25-4AB3-AC6B-0584AF6BE175}"/>
                </c:ext>
              </c:extLst>
            </c:dLbl>
            <c:dLbl>
              <c:idx val="1"/>
              <c:layout>
                <c:manualLayout>
                  <c:x val="-1.9675925925925947E-2"/>
                  <c:y val="-3.71018680850727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25-4AB3-AC6B-0584AF6BE175}"/>
                </c:ext>
              </c:extLst>
            </c:dLbl>
            <c:dLbl>
              <c:idx val="2"/>
              <c:layout>
                <c:manualLayout>
                  <c:x val="-1.5046296296296339E-2"/>
                  <c:y val="-2.40070911138705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25-4AB3-AC6B-0584AF6BE175}"/>
                </c:ext>
              </c:extLst>
            </c:dLbl>
            <c:dLbl>
              <c:idx val="3"/>
              <c:layout>
                <c:manualLayout>
                  <c:x val="-3.472222222222222E-3"/>
                  <c:y val="-3.9284330913606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25-4AB3-AC6B-0584AF6BE175}"/>
                </c:ext>
              </c:extLst>
            </c:dLbl>
            <c:dLbl>
              <c:idx val="4"/>
              <c:layout>
                <c:manualLayout>
                  <c:x val="-1.8518518518518604E-2"/>
                  <c:y val="-3.27369424280053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3F-4F71-8626-A2A01F5815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12m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12m dinâmica'!$B$5:$B$10</c:f>
              <c:numCache>
                <c:formatCode>General</c:formatCode>
                <c:ptCount val="5"/>
                <c:pt idx="0">
                  <c:v>415</c:v>
                </c:pt>
                <c:pt idx="1">
                  <c:v>4132</c:v>
                </c:pt>
                <c:pt idx="2">
                  <c:v>1514</c:v>
                </c:pt>
                <c:pt idx="3">
                  <c:v>2795</c:v>
                </c:pt>
                <c:pt idx="4">
                  <c:v>5874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F-4F71-8626-A2A01F581587}"/>
            </c:ext>
          </c:extLst>
        </c:ser>
        <c:ser>
          <c:idx val="1"/>
          <c:order val="1"/>
          <c:tx>
            <c:strRef>
              <c:f>'setorial 12m dinâmica'!$C$3:$C$4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148148148148043E-3"/>
                  <c:y val="-8.51160503128138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25-4AB3-AC6B-0584AF6BE175}"/>
                </c:ext>
              </c:extLst>
            </c:dLbl>
            <c:dLbl>
              <c:idx val="1"/>
              <c:layout>
                <c:manualLayout>
                  <c:x val="3.125E-2"/>
                  <c:y val="-4.3649256570673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25-4AB3-AC6B-0584AF6BE175}"/>
                </c:ext>
              </c:extLst>
            </c:dLbl>
            <c:dLbl>
              <c:idx val="2"/>
              <c:layout>
                <c:manualLayout>
                  <c:x val="1.1574074074074073E-2"/>
                  <c:y val="-1.9642165456803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3F-4F71-8626-A2A01F581587}"/>
                </c:ext>
              </c:extLst>
            </c:dLbl>
            <c:dLbl>
              <c:idx val="3"/>
              <c:layout>
                <c:manualLayout>
                  <c:x val="2.3148148148148147E-2"/>
                  <c:y val="-1.7459702628269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25-4AB3-AC6B-0584AF6BE175}"/>
                </c:ext>
              </c:extLst>
            </c:dLbl>
            <c:dLbl>
              <c:idx val="4"/>
              <c:layout>
                <c:manualLayout>
                  <c:x val="4.2824074074074077E-2"/>
                  <c:y val="-1.9642165456803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3F-4F71-8626-A2A01F5815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12m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12m dinâmica'!$C$5:$C$10</c:f>
              <c:numCache>
                <c:formatCode>General</c:formatCode>
                <c:ptCount val="5"/>
                <c:pt idx="0">
                  <c:v>411</c:v>
                </c:pt>
                <c:pt idx="1">
                  <c:v>4066</c:v>
                </c:pt>
                <c:pt idx="2">
                  <c:v>2272</c:v>
                </c:pt>
                <c:pt idx="3">
                  <c:v>2256</c:v>
                </c:pt>
                <c:pt idx="4">
                  <c:v>6074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F-4F71-8626-A2A01F581587}"/>
            </c:ext>
          </c:extLst>
        </c:ser>
        <c:ser>
          <c:idx val="2"/>
          <c:order val="2"/>
          <c:tx>
            <c:strRef>
              <c:f>'setorial 12m dinâmica'!$D$3:$D$4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490196B9-B207-477D-A54A-78BDB4F6ECD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D25-4AB3-AC6B-0584AF6BE175}"/>
                </c:ext>
              </c:extLst>
            </c:dLbl>
            <c:dLbl>
              <c:idx val="3"/>
              <c:layout>
                <c:manualLayout>
                  <c:x val="1.8518518518518517E-2"/>
                  <c:y val="-8.72985131413468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25-4AB3-AC6B-0584AF6BE1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1282B65-4840-4E58-8070-29E97AAA9CE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D25-4AB3-AC6B-0584AF6BE1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12m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12m dinâmica'!$D$5:$D$10</c:f>
              <c:numCache>
                <c:formatCode>General</c:formatCode>
                <c:ptCount val="5"/>
                <c:pt idx="0">
                  <c:v>4</c:v>
                </c:pt>
                <c:pt idx="1">
                  <c:v>66</c:v>
                </c:pt>
                <c:pt idx="2">
                  <c:v>-758</c:v>
                </c:pt>
                <c:pt idx="3">
                  <c:v>539</c:v>
                </c:pt>
                <c:pt idx="4">
                  <c:v>-200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3F-4F71-8626-A2A01F581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7730031"/>
        <c:axId val="1"/>
      </c:barChart>
      <c:catAx>
        <c:axId val="1127730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1277300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acumulado do ano de 2021</a:t>
            </a:r>
            <a:endParaRPr lang="pt-BR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1643628819437263E-2"/>
          <c:y val="0.17020437706654087"/>
          <c:w val="0.7354305978758332"/>
          <c:h val="0.805151050763761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ano'!$G$1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5.586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674-42D4-8C1E-A010278532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ano'!$G$2</c:f>
              <c:numCache>
                <c:formatCode>#,##0</c:formatCode>
                <c:ptCount val="1"/>
                <c:pt idx="0">
                  <c:v>5590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5-4C8B-80F8-DE948F921BA4}"/>
            </c:ext>
          </c:extLst>
        </c:ser>
        <c:ser>
          <c:idx val="1"/>
          <c:order val="1"/>
          <c:tx>
            <c:strRef>
              <c:f>'acumulado do ano'!$H$1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5361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5-4C8B-80F8-DE948F921BA4}"/>
            </c:ext>
          </c:extLst>
        </c:ser>
        <c:ser>
          <c:idx val="2"/>
          <c:order val="2"/>
          <c:tx>
            <c:strRef>
              <c:f>'acumulado do ano'!$I$1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674-42D4-8C1E-A010278532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F5-4C8B-80F8-DE948F921B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0677488"/>
        <c:axId val="2110676240"/>
      </c:barChart>
      <c:catAx>
        <c:axId val="2110677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0676240"/>
        <c:crosses val="autoZero"/>
        <c:auto val="1"/>
        <c:lblAlgn val="ctr"/>
        <c:lblOffset val="100"/>
        <c:noMultiLvlLbl val="0"/>
      </c:catAx>
      <c:valAx>
        <c:axId val="211067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1067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>
              <a:defRPr/>
            </a:pPr>
            <a:r>
              <a:rPr lang="pt-BR" sz="2000" b="1" dirty="0"/>
              <a:t>Movimentação do emprego formal, admissões, desligamentos e saldo, Rio Grande, período de doze meses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2985407742934594E-2"/>
          <c:y val="0.17141687076207759"/>
          <c:w val="0.73641254589135274"/>
          <c:h val="0.80376299525894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'12m'!$G$1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'12m'!$G$2</c:f>
              <c:numCache>
                <c:formatCode>#,##0</c:formatCode>
                <c:ptCount val="1"/>
                <c:pt idx="0">
                  <c:v>14730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C1-4DC5-9EA0-3827449A5EDC}"/>
            </c:ext>
          </c:extLst>
        </c:ser>
        <c:ser>
          <c:idx val="1"/>
          <c:order val="1"/>
          <c:tx>
            <c:strRef>
              <c:f>'12m'!$H$1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15079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C1-4DC5-9EA0-3827449A5EDC}"/>
            </c:ext>
          </c:extLst>
        </c:ser>
        <c:ser>
          <c:idx val="2"/>
          <c:order val="2"/>
          <c:tx>
            <c:strRef>
              <c:f>'12m'!$I$1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C27BD32-27DE-453B-97C0-DB5ED15248EB}" type="VALUE">
                      <a:rPr lang="en-US" sz="2400" b="1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BC1-4DC5-9EA0-3827449A5ED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'12m'!$I$2</c:f>
              <c:numCache>
                <c:formatCode>@</c:formatCode>
                <c:ptCount val="1"/>
                <c:pt idx="0">
                  <c:v>-349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C1-4DC5-9EA0-3827449A5E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7601599"/>
        <c:axId val="1"/>
      </c:barChart>
      <c:catAx>
        <c:axId val="1117601599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117601599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 rot="0" vert="horz"/>
          <a:lstStyle/>
          <a:p>
            <a:pPr>
              <a:defRPr sz="2000"/>
            </a:pPr>
            <a:endParaRPr lang="pt-BR"/>
          </a:p>
        </c:txPr>
      </c:legendEntry>
      <c:legendEntry>
        <c:idx val="1"/>
        <c:txPr>
          <a:bodyPr rot="0" vert="horz"/>
          <a:lstStyle/>
          <a:p>
            <a:pPr>
              <a:defRPr sz="2000"/>
            </a:pPr>
            <a:endParaRPr lang="pt-BR"/>
          </a:p>
        </c:txPr>
      </c:legendEntry>
      <c:legendEntry>
        <c:idx val="2"/>
        <c:txPr>
          <a:bodyPr rot="0" vert="horz"/>
          <a:lstStyle/>
          <a:p>
            <a:pPr>
              <a:defRPr sz="2000"/>
            </a:pPr>
            <a:endParaRPr lang="pt-BR"/>
          </a:p>
        </c:txPr>
      </c:legendEntry>
      <c:layout>
        <c:manualLayout>
          <c:xMode val="edge"/>
          <c:yMode val="edge"/>
          <c:x val="0.79594351385853235"/>
          <c:y val="0.51885661284162754"/>
          <c:w val="0.18738996480119294"/>
          <c:h val="0.1855129788930959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0"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mensal dos </a:t>
            </a:r>
            <a:r>
              <a:rPr lang="en-US" sz="20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s</a:t>
            </a:r>
            <a:r>
              <a:rPr lang="en-US" sz="20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aldos</a:t>
            </a:r>
            <a:r>
              <a:rPr lang="en-US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</a:t>
            </a:r>
            <a:r>
              <a:rPr lang="en-US" sz="20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emprego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formal </a:t>
            </a:r>
            <a:r>
              <a:rPr lang="en-US" sz="20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celetista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Rio Grande, </a:t>
            </a:r>
            <a:r>
              <a:rPr lang="en-US" sz="20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2020 a </a:t>
            </a:r>
            <a:r>
              <a:rPr lang="en-US" sz="20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2021</a:t>
            </a:r>
            <a:endParaRPr lang="en-US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5844117100188701E-2"/>
          <c:y val="0.16844418497172775"/>
          <c:w val="0.94382912550344067"/>
          <c:h val="0.65017709127791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 w="0">
              <a:solidFill>
                <a:schemeClr val="tx1"/>
              </a:solidFill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667-4903-9459-A5462679D132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667-4903-9459-A5462679D13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1A81CEB-FFF0-4FB1-A498-A99B35F7ECF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667-4903-9459-A5462679D13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45F42D2-BF56-436D-9A40-9BC721F0AEC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667-4903-9459-A5462679D13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9C59569-D4FF-4D92-8831-A867BB86E61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667-4903-9459-A5462679D13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B363092-A94E-4E0C-920B-D6AB68EA9F0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667-4903-9459-A5462679D13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188B0B9-EA60-4B9F-8EE7-9566396285B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667-4903-9459-A5462679D132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'12m'!$A$25:$A$37</c:f>
              <c:strCache>
                <c:ptCount val="13"/>
                <c:pt idx="0">
                  <c:v>abr/20</c:v>
                </c:pt>
                <c:pt idx="1">
                  <c:v>mai/20</c:v>
                </c:pt>
                <c:pt idx="2">
                  <c:v>jun/20</c:v>
                </c:pt>
                <c:pt idx="3">
                  <c:v>jul/20</c:v>
                </c:pt>
                <c:pt idx="4">
                  <c:v>ago/20</c:v>
                </c:pt>
                <c:pt idx="5">
                  <c:v>set/20</c:v>
                </c:pt>
                <c:pt idx="6">
                  <c:v>out/20</c:v>
                </c:pt>
                <c:pt idx="7">
                  <c:v>nov/20</c:v>
                </c:pt>
                <c:pt idx="8">
                  <c:v>dez/20</c:v>
                </c:pt>
                <c:pt idx="9">
                  <c:v>jan/21</c:v>
                </c:pt>
                <c:pt idx="10">
                  <c:v>fev/21</c:v>
                </c:pt>
                <c:pt idx="11">
                  <c:v>mar/21</c:v>
                </c:pt>
                <c:pt idx="12">
                  <c:v>abr/21</c:v>
                </c:pt>
              </c:strCache>
            </c:strRef>
          </c:cat>
          <c:val>
            <c:numRef>
              <c:f>'12m'!$B$25:$B$37</c:f>
              <c:numCache>
                <c:formatCode>#,##0</c:formatCode>
                <c:ptCount val="13"/>
                <c:pt idx="0">
                  <c:v>-886</c:v>
                </c:pt>
                <c:pt idx="1">
                  <c:v>-327</c:v>
                </c:pt>
                <c:pt idx="2" formatCode="General">
                  <c:v>-23</c:v>
                </c:pt>
                <c:pt idx="3" formatCode="General">
                  <c:v>87</c:v>
                </c:pt>
                <c:pt idx="4" formatCode="General">
                  <c:v>167</c:v>
                </c:pt>
                <c:pt idx="5">
                  <c:v>211</c:v>
                </c:pt>
                <c:pt idx="6">
                  <c:v>250</c:v>
                </c:pt>
                <c:pt idx="7">
                  <c:v>139</c:v>
                </c:pt>
                <c:pt idx="8">
                  <c:v>-192</c:v>
                </c:pt>
                <c:pt idx="9">
                  <c:v>14</c:v>
                </c:pt>
                <c:pt idx="10">
                  <c:v>-5</c:v>
                </c:pt>
                <c:pt idx="11">
                  <c:v>212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67-4903-9459-A5462679D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7596191"/>
        <c:axId val="1"/>
      </c:barChart>
      <c:catAx>
        <c:axId val="111759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17596191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</a:t>
            </a:r>
            <a:r>
              <a:rPr lang="en-US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mensal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dos e</a:t>
            </a:r>
            <a:r>
              <a:rPr lang="en-US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stoques de </a:t>
            </a:r>
            <a:r>
              <a:rPr lang="en-US" sz="20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emprego</a:t>
            </a:r>
            <a:r>
              <a:rPr lang="en-US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formal </a:t>
            </a:r>
            <a:r>
              <a:rPr lang="en-US" sz="20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celetista</a:t>
            </a:r>
            <a:r>
              <a:rPr lang="en-US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Rio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Grande, </a:t>
            </a:r>
            <a:r>
              <a:rPr lang="en-US" sz="20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2020 a </a:t>
            </a:r>
            <a:r>
              <a:rPr lang="en-US" sz="20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2021</a:t>
            </a:r>
            <a:endParaRPr lang="en-US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2332409235002923E-2"/>
          <c:y val="0.167740990950518"/>
          <c:w val="0.9382909413722228"/>
          <c:h val="0.6490564162951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'12m'!$B$51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DAF2-4E64-9FC7-D8BD8E79A4AA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DAF2-4E64-9FC7-D8BD8E79A4AA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DAF2-4E64-9FC7-D8BD8E79A4AA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DAF2-4E64-9FC7-D8BD8E79A4AA}"/>
              </c:ext>
            </c:extLst>
          </c:dPt>
          <c:dLbls>
            <c:dLbl>
              <c:idx val="0"/>
              <c:layout>
                <c:manualLayout>
                  <c:x val="-3.5162435222903538E-3"/>
                  <c:y val="-4.2511388929703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F2-4E64-9FC7-D8BD8E79A4AA}"/>
                </c:ext>
              </c:extLst>
            </c:dLbl>
            <c:dLbl>
              <c:idx val="1"/>
              <c:layout>
                <c:manualLayout>
                  <c:x val="-1.4064974089161436E-2"/>
                  <c:y val="-3.80365058844712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F2-4E64-9FC7-D8BD8E79A4AA}"/>
                </c:ext>
              </c:extLst>
            </c:dLbl>
            <c:dLbl>
              <c:idx val="2"/>
              <c:layout>
                <c:manualLayout>
                  <c:x val="2.3441623481935689E-3"/>
                  <c:y val="-9.8447426995101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F2-4E64-9FC7-D8BD8E79A4AA}"/>
                </c:ext>
              </c:extLst>
            </c:dLbl>
            <c:dLbl>
              <c:idx val="3"/>
              <c:layout>
                <c:manualLayout>
                  <c:x val="2.344162348193526E-3"/>
                  <c:y val="-0.1364839328795731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F2-4E64-9FC7-D8BD8E79A4AA}"/>
                </c:ext>
              </c:extLst>
            </c:dLbl>
            <c:dLbl>
              <c:idx val="4"/>
              <c:layout>
                <c:manualLayout>
                  <c:x val="-4.6883246963871812E-3"/>
                  <c:y val="4.47488304523190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F2-4E64-9FC7-D8BD8E79A4AA}"/>
                </c:ext>
              </c:extLst>
            </c:dLbl>
            <c:dLbl>
              <c:idx val="5"/>
              <c:layout>
                <c:manualLayout>
                  <c:x val="-5.8604058704839227E-3"/>
                  <c:y val="-1.7899532180927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F2-4E64-9FC7-D8BD8E79A4AA}"/>
                </c:ext>
              </c:extLst>
            </c:dLbl>
            <c:dLbl>
              <c:idx val="6"/>
              <c:layout>
                <c:manualLayout>
                  <c:x val="-5.8604058704839227E-3"/>
                  <c:y val="-4.25113889297031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F2-4E64-9FC7-D8BD8E79A4AA}"/>
                </c:ext>
              </c:extLst>
            </c:dLbl>
            <c:dLbl>
              <c:idx val="7"/>
              <c:layout>
                <c:manualLayout>
                  <c:x val="-4.6883246963871378E-3"/>
                  <c:y val="-4.47488304523190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F2-4E64-9FC7-D8BD8E79A4AA}"/>
                </c:ext>
              </c:extLst>
            </c:dLbl>
            <c:dLbl>
              <c:idx val="8"/>
              <c:layout>
                <c:manualLayout>
                  <c:x val="-5.8604058704840086E-3"/>
                  <c:y val="-1.7899532180927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F2-4E64-9FC7-D8BD8E79A4AA}"/>
                </c:ext>
              </c:extLst>
            </c:dLbl>
            <c:dLbl>
              <c:idx val="9"/>
              <c:layout>
                <c:manualLayout>
                  <c:x val="4.6883246963871378E-3"/>
                  <c:y val="-7.83104532915583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F2-4E64-9FC7-D8BD8E79A4AA}"/>
                </c:ext>
              </c:extLst>
            </c:dLbl>
            <c:dLbl>
              <c:idx val="10"/>
              <c:layout>
                <c:manualLayout>
                  <c:x val="-5.8604058704840086E-3"/>
                  <c:y val="-1.7899532180927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AF2-4E64-9FC7-D8BD8E79A4AA}"/>
                </c:ext>
              </c:extLst>
            </c:dLbl>
            <c:dLbl>
              <c:idx val="11"/>
              <c:layout>
                <c:manualLayout>
                  <c:x val="-5.8604058704839227E-3"/>
                  <c:y val="-1.7899532180927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AF2-4E64-9FC7-D8BD8E79A4AA}"/>
                </c:ext>
              </c:extLst>
            </c:dLbl>
            <c:dLbl>
              <c:idx val="12"/>
              <c:layout>
                <c:manualLayout>
                  <c:x val="0"/>
                  <c:y val="-6.71232456784786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F2-4E64-9FC7-D8BD8E79A4AA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>
                  <c:manualLayout>
                    <c:x val="-5.8604058704839444E-3"/>
                    <c:y val="-1.7899532180927626E-2"/>
                  </c:manualLayout>
                </c15:layout>
                <c15:showLeaderLines val="0"/>
              </c:ext>
            </c:extLst>
          </c:dLbls>
          <c:cat>
            <c:strRef>
              <c:f>'12m'!$A$52:$A$64</c:f>
              <c:strCache>
                <c:ptCount val="13"/>
                <c:pt idx="0">
                  <c:v>abr/20</c:v>
                </c:pt>
                <c:pt idx="1">
                  <c:v>mai/20</c:v>
                </c:pt>
                <c:pt idx="2">
                  <c:v>jun/20</c:v>
                </c:pt>
                <c:pt idx="3">
                  <c:v>jul/20</c:v>
                </c:pt>
                <c:pt idx="4">
                  <c:v>ago/20</c:v>
                </c:pt>
                <c:pt idx="5">
                  <c:v>set/20</c:v>
                </c:pt>
                <c:pt idx="6">
                  <c:v>out/20</c:v>
                </c:pt>
                <c:pt idx="7">
                  <c:v>nov/20</c:v>
                </c:pt>
                <c:pt idx="8">
                  <c:v>dez/20</c:v>
                </c:pt>
                <c:pt idx="9">
                  <c:v>jan/21</c:v>
                </c:pt>
                <c:pt idx="10">
                  <c:v>fev/21</c:v>
                </c:pt>
                <c:pt idx="11">
                  <c:v>mar/21</c:v>
                </c:pt>
                <c:pt idx="12">
                  <c:v>abr/21</c:v>
                </c:pt>
              </c:strCache>
            </c:strRef>
          </c:cat>
          <c:val>
            <c:numRef>
              <c:f>'12m'!$B$52:$B$64</c:f>
              <c:numCache>
                <c:formatCode>#,##0</c:formatCode>
                <c:ptCount val="13"/>
                <c:pt idx="0">
                  <c:v>34489</c:v>
                </c:pt>
                <c:pt idx="1">
                  <c:v>34162</c:v>
                </c:pt>
                <c:pt idx="2">
                  <c:v>34139</c:v>
                </c:pt>
                <c:pt idx="3">
                  <c:v>34226</c:v>
                </c:pt>
                <c:pt idx="4">
                  <c:v>34393</c:v>
                </c:pt>
                <c:pt idx="5">
                  <c:v>34604</c:v>
                </c:pt>
                <c:pt idx="6">
                  <c:v>34854</c:v>
                </c:pt>
                <c:pt idx="7">
                  <c:v>34993</c:v>
                </c:pt>
                <c:pt idx="8">
                  <c:v>34801</c:v>
                </c:pt>
                <c:pt idx="9">
                  <c:v>34821</c:v>
                </c:pt>
                <c:pt idx="10">
                  <c:v>34816</c:v>
                </c:pt>
                <c:pt idx="11">
                  <c:v>35028</c:v>
                </c:pt>
                <c:pt idx="12">
                  <c:v>35032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2-4E64-9FC7-D8BD8E79A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2113919"/>
        <c:axId val="1"/>
      </c:barChart>
      <c:catAx>
        <c:axId val="175211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211391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0.16244</cdr:x>
      <cdr:y>0.53182</cdr:y>
    </cdr:from>
    <cdr:to>
      <cdr:x>0.16244</cdr:x>
      <cdr:y>0.58105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F72CABF7-8095-6297-B4B4-5BE505FEE06C}"/>
            </a:ext>
          </a:extLst>
        </cdr:cNvPr>
        <cdr:cNvCxnSpPr/>
      </cdr:nvCxnSpPr>
      <cdr:spPr>
        <a:xfrm xmlns:a="http://schemas.openxmlformats.org/drawingml/2006/main">
          <a:off x="1760115" y="3018692"/>
          <a:ext cx="0" cy="279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0.08391</cdr:x>
      <cdr:y>0.41279</cdr:y>
    </cdr:from>
    <cdr:to>
      <cdr:x>0.08391</cdr:x>
      <cdr:y>0.46201</cdr:y>
    </cdr:to>
    <cdr:cxnSp macro="">
      <cdr:nvCxnSpPr>
        <cdr:cNvPr id="8" name="Conector reto 7">
          <a:extLst xmlns:a="http://schemas.openxmlformats.org/drawingml/2006/main">
            <a:ext uri="{FF2B5EF4-FFF2-40B4-BE49-F238E27FC236}">
              <a16:creationId xmlns:a16="http://schemas.microsoft.com/office/drawing/2014/main" id="{004337FE-0CD3-41BB-C744-489F1E2567B8}"/>
            </a:ext>
          </a:extLst>
        </cdr:cNvPr>
        <cdr:cNvCxnSpPr/>
      </cdr:nvCxnSpPr>
      <cdr:spPr>
        <a:xfrm xmlns:a="http://schemas.openxmlformats.org/drawingml/2006/main">
          <a:off x="909201" y="2343073"/>
          <a:ext cx="0" cy="2793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0.22925</cdr:x>
      <cdr:y>0.49602</cdr:y>
    </cdr:from>
    <cdr:to>
      <cdr:x>0.22925</cdr:x>
      <cdr:y>0.59235</cdr:y>
    </cdr:to>
    <cdr:cxnSp macro="">
      <cdr:nvCxnSpPr>
        <cdr:cNvPr id="9" name="Conector reto 8">
          <a:extLst xmlns:a="http://schemas.openxmlformats.org/drawingml/2006/main">
            <a:ext uri="{FF2B5EF4-FFF2-40B4-BE49-F238E27FC236}">
              <a16:creationId xmlns:a16="http://schemas.microsoft.com/office/drawing/2014/main" id="{004337FE-0CD3-41BB-C744-489F1E2567B8}"/>
            </a:ext>
          </a:extLst>
        </cdr:cNvPr>
        <cdr:cNvCxnSpPr/>
      </cdr:nvCxnSpPr>
      <cdr:spPr>
        <a:xfrm xmlns:a="http://schemas.openxmlformats.org/drawingml/2006/main">
          <a:off x="2484015" y="2815491"/>
          <a:ext cx="0" cy="5467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0.30192</cdr:x>
      <cdr:y>0.42666</cdr:y>
    </cdr:from>
    <cdr:to>
      <cdr:x>0.30192</cdr:x>
      <cdr:y>0.54301</cdr:y>
    </cdr:to>
    <cdr:cxnSp macro="">
      <cdr:nvCxnSpPr>
        <cdr:cNvPr id="12" name="Conector reto 11">
          <a:extLst xmlns:a="http://schemas.openxmlformats.org/drawingml/2006/main">
            <a:ext uri="{FF2B5EF4-FFF2-40B4-BE49-F238E27FC236}">
              <a16:creationId xmlns:a16="http://schemas.microsoft.com/office/drawing/2014/main" id="{004337FE-0CD3-41BB-C744-489F1E2567B8}"/>
            </a:ext>
          </a:extLst>
        </cdr:cNvPr>
        <cdr:cNvCxnSpPr/>
      </cdr:nvCxnSpPr>
      <cdr:spPr>
        <a:xfrm xmlns:a="http://schemas.openxmlformats.org/drawingml/2006/main">
          <a:off x="3271415" y="2421792"/>
          <a:ext cx="0" cy="660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0.95125</cdr:x>
      <cdr:y>0.15817</cdr:y>
    </cdr:from>
    <cdr:to>
      <cdr:x>0.95125</cdr:x>
      <cdr:y>0.22082</cdr:y>
    </cdr:to>
    <cdr:cxnSp macro="">
      <cdr:nvCxnSpPr>
        <cdr:cNvPr id="15" name="Conector reto 14">
          <a:extLst xmlns:a="http://schemas.openxmlformats.org/drawingml/2006/main">
            <a:ext uri="{FF2B5EF4-FFF2-40B4-BE49-F238E27FC236}">
              <a16:creationId xmlns:a16="http://schemas.microsoft.com/office/drawing/2014/main" id="{01772447-2A3A-E7EF-9A4E-5A54D84050C0}"/>
            </a:ext>
          </a:extLst>
        </cdr:cNvPr>
        <cdr:cNvCxnSpPr/>
      </cdr:nvCxnSpPr>
      <cdr:spPr>
        <a:xfrm xmlns:a="http://schemas.openxmlformats.org/drawingml/2006/main">
          <a:off x="10307215" y="897792"/>
          <a:ext cx="0" cy="355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0.73442</cdr:x>
      <cdr:y>0.22753</cdr:y>
    </cdr:from>
    <cdr:to>
      <cdr:x>0.73442</cdr:x>
      <cdr:y>0.29913</cdr:y>
    </cdr:to>
    <cdr:cxnSp macro="">
      <cdr:nvCxnSpPr>
        <cdr:cNvPr id="19" name="Conector reto 18">
          <a:extLst xmlns:a="http://schemas.openxmlformats.org/drawingml/2006/main">
            <a:ext uri="{FF2B5EF4-FFF2-40B4-BE49-F238E27FC236}">
              <a16:creationId xmlns:a16="http://schemas.microsoft.com/office/drawing/2014/main" id="{09EBE3CE-0678-936C-7296-3D7026843671}"/>
            </a:ext>
          </a:extLst>
        </cdr:cNvPr>
        <cdr:cNvCxnSpPr/>
      </cdr:nvCxnSpPr>
      <cdr:spPr>
        <a:xfrm xmlns:a="http://schemas.openxmlformats.org/drawingml/2006/main">
          <a:off x="7957715" y="1291492"/>
          <a:ext cx="0" cy="406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0.59142</cdr:x>
      <cdr:y>0.19844</cdr:y>
    </cdr:from>
    <cdr:to>
      <cdr:x>0.59142</cdr:x>
      <cdr:y>0.23872</cdr:y>
    </cdr:to>
    <cdr:cxnSp macro="">
      <cdr:nvCxnSpPr>
        <cdr:cNvPr id="23" name="Conector reto 22">
          <a:extLst xmlns:a="http://schemas.openxmlformats.org/drawingml/2006/main">
            <a:ext uri="{FF2B5EF4-FFF2-40B4-BE49-F238E27FC236}">
              <a16:creationId xmlns:a16="http://schemas.microsoft.com/office/drawing/2014/main" id="{ECF5DD0B-6E1B-069C-22B2-F752DC6EF665}"/>
            </a:ext>
          </a:extLst>
        </cdr:cNvPr>
        <cdr:cNvCxnSpPr/>
      </cdr:nvCxnSpPr>
      <cdr:spPr>
        <a:xfrm xmlns:a="http://schemas.openxmlformats.org/drawingml/2006/main">
          <a:off x="6408315" y="1126392"/>
          <a:ext cx="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0.51993</cdr:x>
      <cdr:y>0.25885</cdr:y>
    </cdr:from>
    <cdr:to>
      <cdr:x>0.51993</cdr:x>
      <cdr:y>0.29913</cdr:y>
    </cdr:to>
    <cdr:cxnSp macro="">
      <cdr:nvCxnSpPr>
        <cdr:cNvPr id="25" name="Conector reto 24">
          <a:extLst xmlns:a="http://schemas.openxmlformats.org/drawingml/2006/main">
            <a:ext uri="{FF2B5EF4-FFF2-40B4-BE49-F238E27FC236}">
              <a16:creationId xmlns:a16="http://schemas.microsoft.com/office/drawing/2014/main" id="{50AA6C7D-3BC1-DFA0-3E8D-A2E0C0E47EF3}"/>
            </a:ext>
          </a:extLst>
        </cdr:cNvPr>
        <cdr:cNvCxnSpPr/>
      </cdr:nvCxnSpPr>
      <cdr:spPr>
        <a:xfrm xmlns:a="http://schemas.openxmlformats.org/drawingml/2006/main">
          <a:off x="5633615" y="1469292"/>
          <a:ext cx="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0.45194</cdr:x>
      <cdr:y>0.37073</cdr:y>
    </cdr:from>
    <cdr:to>
      <cdr:x>0.45194</cdr:x>
      <cdr:y>0.40653</cdr:y>
    </cdr:to>
    <cdr:cxnSp macro="">
      <cdr:nvCxnSpPr>
        <cdr:cNvPr id="26" name="Conector reto 25">
          <a:extLst xmlns:a="http://schemas.openxmlformats.org/drawingml/2006/main">
            <a:ext uri="{FF2B5EF4-FFF2-40B4-BE49-F238E27FC236}">
              <a16:creationId xmlns:a16="http://schemas.microsoft.com/office/drawing/2014/main" id="{05DE825C-3A42-697D-BEE2-071DD573300B}"/>
            </a:ext>
          </a:extLst>
        </cdr:cNvPr>
        <cdr:cNvCxnSpPr/>
      </cdr:nvCxnSpPr>
      <cdr:spPr>
        <a:xfrm xmlns:a="http://schemas.openxmlformats.org/drawingml/2006/main">
          <a:off x="4897015" y="2104292"/>
          <a:ext cx="0" cy="203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0.12187</cdr:x>
      <cdr:y>0.32281</cdr:y>
    </cdr:from>
    <cdr:to>
      <cdr:x>0.13124</cdr:x>
      <cdr:y>0.35393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8272EBB7-FF15-9B97-8EC4-A67651A08A5E}"/>
            </a:ext>
          </a:extLst>
        </cdr:cNvPr>
        <cdr:cNvCxnSpPr/>
      </cdr:nvCxnSpPr>
      <cdr:spPr>
        <a:xfrm xmlns:a="http://schemas.openxmlformats.org/drawingml/2006/main" flipV="1">
          <a:off x="1322099" y="1844611"/>
          <a:ext cx="101600" cy="177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0.07856</cdr:x>
      <cdr:y>0.25391</cdr:y>
    </cdr:from>
    <cdr:to>
      <cdr:x>0.07856</cdr:x>
      <cdr:y>0.29392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:a16="http://schemas.microsoft.com/office/drawing/2014/main" id="{A6933002-DFEA-8D48-27EC-3475E82C155D}"/>
            </a:ext>
          </a:extLst>
        </cdr:cNvPr>
        <cdr:cNvCxnSpPr/>
      </cdr:nvCxnSpPr>
      <cdr:spPr>
        <a:xfrm xmlns:a="http://schemas.openxmlformats.org/drawingml/2006/main" flipV="1">
          <a:off x="852199" y="1450911"/>
          <a:ext cx="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0.22138</cdr:x>
      <cdr:y>0.49395</cdr:y>
    </cdr:from>
    <cdr:to>
      <cdr:x>0.23426</cdr:x>
      <cdr:y>0.51617</cdr:y>
    </cdr:to>
    <cdr:cxnSp macro="">
      <cdr:nvCxnSpPr>
        <cdr:cNvPr id="15" name="Conector reto 14">
          <a:extLst xmlns:a="http://schemas.openxmlformats.org/drawingml/2006/main">
            <a:ext uri="{FF2B5EF4-FFF2-40B4-BE49-F238E27FC236}">
              <a16:creationId xmlns:a16="http://schemas.microsoft.com/office/drawing/2014/main" id="{62DA9B09-FEDC-C8C9-270F-E1343B8FB497}"/>
            </a:ext>
          </a:extLst>
        </cdr:cNvPr>
        <cdr:cNvCxnSpPr/>
      </cdr:nvCxnSpPr>
      <cdr:spPr>
        <a:xfrm xmlns:a="http://schemas.openxmlformats.org/drawingml/2006/main">
          <a:off x="2401599" y="2822510"/>
          <a:ext cx="139700" cy="1270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0.26118</cdr:x>
      <cdr:y>0.52951</cdr:y>
    </cdr:from>
    <cdr:to>
      <cdr:x>0.27172</cdr:x>
      <cdr:y>0.56729</cdr:y>
    </cdr:to>
    <cdr:cxnSp macro="">
      <cdr:nvCxnSpPr>
        <cdr:cNvPr id="22" name="Conector reto 21">
          <a:extLst xmlns:a="http://schemas.openxmlformats.org/drawingml/2006/main">
            <a:ext uri="{FF2B5EF4-FFF2-40B4-BE49-F238E27FC236}">
              <a16:creationId xmlns:a16="http://schemas.microsoft.com/office/drawing/2014/main" id="{031A2FA6-1F37-8FDC-C9EF-0922547580CE}"/>
            </a:ext>
          </a:extLst>
        </cdr:cNvPr>
        <cdr:cNvCxnSpPr/>
      </cdr:nvCxnSpPr>
      <cdr:spPr>
        <a:xfrm xmlns:a="http://schemas.openxmlformats.org/drawingml/2006/main" flipH="1">
          <a:off x="2833399" y="3025711"/>
          <a:ext cx="114300" cy="2159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0.3841</cdr:x>
      <cdr:y>0.60063</cdr:y>
    </cdr:from>
    <cdr:to>
      <cdr:x>0.3841</cdr:x>
      <cdr:y>0.6273</cdr:y>
    </cdr:to>
    <cdr:cxnSp macro="">
      <cdr:nvCxnSpPr>
        <cdr:cNvPr id="31" name="Conector reto 30">
          <a:extLst xmlns:a="http://schemas.openxmlformats.org/drawingml/2006/main">
            <a:ext uri="{FF2B5EF4-FFF2-40B4-BE49-F238E27FC236}">
              <a16:creationId xmlns:a16="http://schemas.microsoft.com/office/drawing/2014/main" id="{E418699F-3E20-E09A-6B04-96736A1F8475}"/>
            </a:ext>
          </a:extLst>
        </cdr:cNvPr>
        <cdr:cNvCxnSpPr/>
      </cdr:nvCxnSpPr>
      <cdr:spPr>
        <a:xfrm xmlns:a="http://schemas.openxmlformats.org/drawingml/2006/main">
          <a:off x="4166899" y="3432111"/>
          <a:ext cx="0" cy="152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0.41922</cdr:x>
      <cdr:y>0.42505</cdr:y>
    </cdr:from>
    <cdr:to>
      <cdr:x>0.41922</cdr:x>
      <cdr:y>0.45839</cdr:y>
    </cdr:to>
    <cdr:cxnSp macro="">
      <cdr:nvCxnSpPr>
        <cdr:cNvPr id="36" name="Conector reto 35">
          <a:extLst xmlns:a="http://schemas.openxmlformats.org/drawingml/2006/main">
            <a:ext uri="{FF2B5EF4-FFF2-40B4-BE49-F238E27FC236}">
              <a16:creationId xmlns:a16="http://schemas.microsoft.com/office/drawing/2014/main" id="{309475F1-9A83-8974-71DB-32BB92230FCD}"/>
            </a:ext>
          </a:extLst>
        </cdr:cNvPr>
        <cdr:cNvCxnSpPr/>
      </cdr:nvCxnSpPr>
      <cdr:spPr>
        <a:xfrm xmlns:a="http://schemas.openxmlformats.org/drawingml/2006/main">
          <a:off x="4547899" y="2428811"/>
          <a:ext cx="0" cy="1905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0.52341</cdr:x>
      <cdr:y>0.39838</cdr:y>
    </cdr:from>
    <cdr:to>
      <cdr:x>0.53512</cdr:x>
      <cdr:y>0.42727</cdr:y>
    </cdr:to>
    <cdr:cxnSp macro="">
      <cdr:nvCxnSpPr>
        <cdr:cNvPr id="38" name="Conector reto 37">
          <a:extLst xmlns:a="http://schemas.openxmlformats.org/drawingml/2006/main">
            <a:ext uri="{FF2B5EF4-FFF2-40B4-BE49-F238E27FC236}">
              <a16:creationId xmlns:a16="http://schemas.microsoft.com/office/drawing/2014/main" id="{309475F1-9A83-8974-71DB-32BB92230FCD}"/>
            </a:ext>
          </a:extLst>
        </cdr:cNvPr>
        <cdr:cNvCxnSpPr/>
      </cdr:nvCxnSpPr>
      <cdr:spPr>
        <a:xfrm xmlns:a="http://schemas.openxmlformats.org/drawingml/2006/main">
          <a:off x="5678199" y="2276411"/>
          <a:ext cx="127000" cy="1651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0.61004</cdr:x>
      <cdr:y>0.56062</cdr:y>
    </cdr:from>
    <cdr:to>
      <cdr:x>0.6276</cdr:x>
      <cdr:y>0.59779</cdr:y>
    </cdr:to>
    <cdr:cxnSp macro="">
      <cdr:nvCxnSpPr>
        <cdr:cNvPr id="41" name="Conector reto 40">
          <a:extLst xmlns:a="http://schemas.openxmlformats.org/drawingml/2006/main">
            <a:ext uri="{FF2B5EF4-FFF2-40B4-BE49-F238E27FC236}">
              <a16:creationId xmlns:a16="http://schemas.microsoft.com/office/drawing/2014/main" id="{60AD650D-0AD4-EE0E-64F4-43A8E3D4C733}"/>
            </a:ext>
          </a:extLst>
        </cdr:cNvPr>
        <cdr:cNvCxnSpPr/>
      </cdr:nvCxnSpPr>
      <cdr:spPr>
        <a:xfrm xmlns:a="http://schemas.openxmlformats.org/drawingml/2006/main" flipV="1">
          <a:off x="6617999" y="3203511"/>
          <a:ext cx="190500" cy="2123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0.57024</cdr:x>
      <cdr:y>0.42727</cdr:y>
    </cdr:from>
    <cdr:to>
      <cdr:x>0.596</cdr:x>
      <cdr:y>0.47617</cdr:y>
    </cdr:to>
    <cdr:cxnSp macro="">
      <cdr:nvCxnSpPr>
        <cdr:cNvPr id="47" name="Conector reto 46">
          <a:extLst xmlns:a="http://schemas.openxmlformats.org/drawingml/2006/main">
            <a:ext uri="{FF2B5EF4-FFF2-40B4-BE49-F238E27FC236}">
              <a16:creationId xmlns:a16="http://schemas.microsoft.com/office/drawing/2014/main" id="{BE0A4638-F88E-982B-785B-9E3A772D9C84}"/>
            </a:ext>
          </a:extLst>
        </cdr:cNvPr>
        <cdr:cNvCxnSpPr/>
      </cdr:nvCxnSpPr>
      <cdr:spPr>
        <a:xfrm xmlns:a="http://schemas.openxmlformats.org/drawingml/2006/main" flipV="1">
          <a:off x="6186199" y="2441511"/>
          <a:ext cx="279400" cy="279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0.72594</cdr:x>
      <cdr:y>0.59619</cdr:y>
    </cdr:from>
    <cdr:to>
      <cdr:x>0.72594</cdr:x>
      <cdr:y>0.65175</cdr:y>
    </cdr:to>
    <cdr:cxnSp macro="">
      <cdr:nvCxnSpPr>
        <cdr:cNvPr id="54" name="Conector reto 53">
          <a:extLst xmlns:a="http://schemas.openxmlformats.org/drawingml/2006/main">
            <a:ext uri="{FF2B5EF4-FFF2-40B4-BE49-F238E27FC236}">
              <a16:creationId xmlns:a16="http://schemas.microsoft.com/office/drawing/2014/main" id="{1694718F-E42D-C606-F5FA-8060F9DCB8E2}"/>
            </a:ext>
          </a:extLst>
        </cdr:cNvPr>
        <cdr:cNvCxnSpPr/>
      </cdr:nvCxnSpPr>
      <cdr:spPr>
        <a:xfrm xmlns:a="http://schemas.openxmlformats.org/drawingml/2006/main">
          <a:off x="7875299" y="3406711"/>
          <a:ext cx="0" cy="3175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0.07305</cdr:x>
      <cdr:y>0.66852</cdr:y>
    </cdr:from>
    <cdr:to>
      <cdr:x>0.08463</cdr:x>
      <cdr:y>0.69907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3DE315E3-DBD9-97B5-DB8A-D8E01445286D}"/>
            </a:ext>
          </a:extLst>
        </cdr:cNvPr>
        <cdr:cNvCxnSpPr/>
      </cdr:nvCxnSpPr>
      <cdr:spPr>
        <a:xfrm xmlns:a="http://schemas.openxmlformats.org/drawingml/2006/main">
          <a:off x="801616" y="3890181"/>
          <a:ext cx="127000" cy="177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0.11819</cdr:x>
      <cdr:y>0.62923</cdr:y>
    </cdr:from>
    <cdr:to>
      <cdr:x>0.11819</cdr:x>
      <cdr:y>0.69252</cdr:y>
    </cdr:to>
    <cdr:cxnSp macro="">
      <cdr:nvCxnSpPr>
        <cdr:cNvPr id="8" name="Conector reto 7">
          <a:extLst xmlns:a="http://schemas.openxmlformats.org/drawingml/2006/main">
            <a:ext uri="{FF2B5EF4-FFF2-40B4-BE49-F238E27FC236}">
              <a16:creationId xmlns:a16="http://schemas.microsoft.com/office/drawing/2014/main" id="{0B26D1F7-E8E4-08B8-3C47-F4B7089693EE}"/>
            </a:ext>
          </a:extLst>
        </cdr:cNvPr>
        <cdr:cNvCxnSpPr/>
      </cdr:nvCxnSpPr>
      <cdr:spPr>
        <a:xfrm xmlns:a="http://schemas.openxmlformats.org/drawingml/2006/main">
          <a:off x="1296916" y="3661581"/>
          <a:ext cx="0" cy="368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0.20731</cdr:x>
      <cdr:y>0.36297</cdr:y>
    </cdr:from>
    <cdr:to>
      <cdr:x>0.22699</cdr:x>
      <cdr:y>0.40226</cdr:y>
    </cdr:to>
    <cdr:cxnSp macro="">
      <cdr:nvCxnSpPr>
        <cdr:cNvPr id="12" name="Conector reto 11">
          <a:extLst xmlns:a="http://schemas.openxmlformats.org/drawingml/2006/main">
            <a:ext uri="{FF2B5EF4-FFF2-40B4-BE49-F238E27FC236}">
              <a16:creationId xmlns:a16="http://schemas.microsoft.com/office/drawing/2014/main" id="{FD30E1CE-6406-201F-3D6F-276A165FA654}"/>
            </a:ext>
          </a:extLst>
        </cdr:cNvPr>
        <cdr:cNvCxnSpPr/>
      </cdr:nvCxnSpPr>
      <cdr:spPr>
        <a:xfrm xmlns:a="http://schemas.openxmlformats.org/drawingml/2006/main">
          <a:off x="2274816" y="2112181"/>
          <a:ext cx="21590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0.27213</cdr:x>
      <cdr:y>0.36952</cdr:y>
    </cdr:from>
    <cdr:to>
      <cdr:x>0.29065</cdr:x>
      <cdr:y>0.40444</cdr:y>
    </cdr:to>
    <cdr:cxnSp macro="">
      <cdr:nvCxnSpPr>
        <cdr:cNvPr id="16" name="Conector reto 15">
          <a:extLst xmlns:a="http://schemas.openxmlformats.org/drawingml/2006/main">
            <a:ext uri="{FF2B5EF4-FFF2-40B4-BE49-F238E27FC236}">
              <a16:creationId xmlns:a16="http://schemas.microsoft.com/office/drawing/2014/main" id="{46EFC9A7-39B2-A099-32EA-6D442FEFD311}"/>
            </a:ext>
          </a:extLst>
        </cdr:cNvPr>
        <cdr:cNvCxnSpPr/>
      </cdr:nvCxnSpPr>
      <cdr:spPr>
        <a:xfrm xmlns:a="http://schemas.openxmlformats.org/drawingml/2006/main" flipH="1">
          <a:off x="2986016" y="2150281"/>
          <a:ext cx="203200" cy="203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0.36588</cdr:x>
      <cdr:y>0.5834</cdr:y>
    </cdr:from>
    <cdr:to>
      <cdr:x>0.38555</cdr:x>
      <cdr:y>0.62269</cdr:y>
    </cdr:to>
    <cdr:cxnSp macro="">
      <cdr:nvCxnSpPr>
        <cdr:cNvPr id="18" name="Conector reto 17">
          <a:extLst xmlns:a="http://schemas.openxmlformats.org/drawingml/2006/main">
            <a:ext uri="{FF2B5EF4-FFF2-40B4-BE49-F238E27FC236}">
              <a16:creationId xmlns:a16="http://schemas.microsoft.com/office/drawing/2014/main" id="{ED192B76-6201-0B9F-6F7D-382E6DD25C67}"/>
            </a:ext>
          </a:extLst>
        </cdr:cNvPr>
        <cdr:cNvCxnSpPr/>
      </cdr:nvCxnSpPr>
      <cdr:spPr>
        <a:xfrm xmlns:a="http://schemas.openxmlformats.org/drawingml/2006/main">
          <a:off x="4014716" y="3394881"/>
          <a:ext cx="21590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0.42028</cdr:x>
      <cdr:y>0.52448</cdr:y>
    </cdr:from>
    <cdr:to>
      <cdr:x>0.43185</cdr:x>
      <cdr:y>0.55503</cdr:y>
    </cdr:to>
    <cdr:cxnSp macro="">
      <cdr:nvCxnSpPr>
        <cdr:cNvPr id="19" name="Conector reto 18">
          <a:extLst xmlns:a="http://schemas.openxmlformats.org/drawingml/2006/main">
            <a:ext uri="{FF2B5EF4-FFF2-40B4-BE49-F238E27FC236}">
              <a16:creationId xmlns:a16="http://schemas.microsoft.com/office/drawing/2014/main" id="{3AA1D471-B090-B1DA-57E8-B027DA950BA8}"/>
            </a:ext>
          </a:extLst>
        </cdr:cNvPr>
        <cdr:cNvCxnSpPr/>
      </cdr:nvCxnSpPr>
      <cdr:spPr>
        <a:xfrm xmlns:a="http://schemas.openxmlformats.org/drawingml/2006/main" flipH="1">
          <a:off x="4611616" y="3051981"/>
          <a:ext cx="127000" cy="177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0.51287</cdr:x>
      <cdr:y>0.46555</cdr:y>
    </cdr:from>
    <cdr:to>
      <cdr:x>0.52676</cdr:x>
      <cdr:y>0.50483</cdr:y>
    </cdr:to>
    <cdr:cxnSp macro="">
      <cdr:nvCxnSpPr>
        <cdr:cNvPr id="21" name="Conector reto 20">
          <a:extLst xmlns:a="http://schemas.openxmlformats.org/drawingml/2006/main">
            <a:ext uri="{FF2B5EF4-FFF2-40B4-BE49-F238E27FC236}">
              <a16:creationId xmlns:a16="http://schemas.microsoft.com/office/drawing/2014/main" id="{D79E9C53-CEE2-2424-384E-4A03370D14E4}"/>
            </a:ext>
          </a:extLst>
        </cdr:cNvPr>
        <cdr:cNvCxnSpPr/>
      </cdr:nvCxnSpPr>
      <cdr:spPr>
        <a:xfrm xmlns:a="http://schemas.openxmlformats.org/drawingml/2006/main">
          <a:off x="5627616" y="2709080"/>
          <a:ext cx="15240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0.57074</cdr:x>
      <cdr:y>0.53102</cdr:y>
    </cdr:from>
    <cdr:to>
      <cdr:x>0.58231</cdr:x>
      <cdr:y>0.56158</cdr:y>
    </cdr:to>
    <cdr:cxnSp macro="">
      <cdr:nvCxnSpPr>
        <cdr:cNvPr id="23" name="Conector reto 22">
          <a:extLst xmlns:a="http://schemas.openxmlformats.org/drawingml/2006/main">
            <a:ext uri="{FF2B5EF4-FFF2-40B4-BE49-F238E27FC236}">
              <a16:creationId xmlns:a16="http://schemas.microsoft.com/office/drawing/2014/main" id="{34CBBF6D-763E-685C-D966-7277BF2D61CD}"/>
            </a:ext>
          </a:extLst>
        </cdr:cNvPr>
        <cdr:cNvCxnSpPr/>
      </cdr:nvCxnSpPr>
      <cdr:spPr>
        <a:xfrm xmlns:a="http://schemas.openxmlformats.org/drawingml/2006/main" flipH="1">
          <a:off x="6262616" y="3090081"/>
          <a:ext cx="127000" cy="177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0.59968</cdr:x>
      <cdr:y>0.67507</cdr:y>
    </cdr:from>
    <cdr:to>
      <cdr:x>0.59968</cdr:x>
      <cdr:y>0.69471</cdr:y>
    </cdr:to>
    <cdr:cxnSp macro="">
      <cdr:nvCxnSpPr>
        <cdr:cNvPr id="24" name="Conector reto 23">
          <a:extLst xmlns:a="http://schemas.openxmlformats.org/drawingml/2006/main">
            <a:ext uri="{FF2B5EF4-FFF2-40B4-BE49-F238E27FC236}">
              <a16:creationId xmlns:a16="http://schemas.microsoft.com/office/drawing/2014/main" id="{6951518B-F4FD-F923-6F8C-BD41B5C65C9D}"/>
            </a:ext>
          </a:extLst>
        </cdr:cNvPr>
        <cdr:cNvCxnSpPr/>
      </cdr:nvCxnSpPr>
      <cdr:spPr>
        <a:xfrm xmlns:a="http://schemas.openxmlformats.org/drawingml/2006/main">
          <a:off x="6580116" y="3928281"/>
          <a:ext cx="0" cy="114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0.65915</cdr:x>
      <cdr:y>0.22548</cdr:y>
    </cdr:from>
    <cdr:to>
      <cdr:x>0.67882</cdr:x>
      <cdr:y>0.26476</cdr:y>
    </cdr:to>
    <cdr:cxnSp macro="">
      <cdr:nvCxnSpPr>
        <cdr:cNvPr id="26" name="Conector reto 25">
          <a:extLst xmlns:a="http://schemas.openxmlformats.org/drawingml/2006/main">
            <a:ext uri="{FF2B5EF4-FFF2-40B4-BE49-F238E27FC236}">
              <a16:creationId xmlns:a16="http://schemas.microsoft.com/office/drawing/2014/main" id="{2D682B24-F82B-CEE8-8786-0E928F61D366}"/>
            </a:ext>
          </a:extLst>
        </cdr:cNvPr>
        <cdr:cNvCxnSpPr/>
      </cdr:nvCxnSpPr>
      <cdr:spPr>
        <a:xfrm xmlns:a="http://schemas.openxmlformats.org/drawingml/2006/main">
          <a:off x="7232700" y="1312081"/>
          <a:ext cx="21590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0.72005</cdr:x>
      <cdr:y>0.22111</cdr:y>
    </cdr:from>
    <cdr:to>
      <cdr:x>0.73393</cdr:x>
      <cdr:y>0.2473</cdr:y>
    </cdr:to>
    <cdr:cxnSp macro="">
      <cdr:nvCxnSpPr>
        <cdr:cNvPr id="27" name="Conector reto 26">
          <a:extLst xmlns:a="http://schemas.openxmlformats.org/drawingml/2006/main">
            <a:ext uri="{FF2B5EF4-FFF2-40B4-BE49-F238E27FC236}">
              <a16:creationId xmlns:a16="http://schemas.microsoft.com/office/drawing/2014/main" id="{CA15229D-4B28-EAC5-6501-A83A1E993091}"/>
            </a:ext>
          </a:extLst>
        </cdr:cNvPr>
        <cdr:cNvCxnSpPr/>
      </cdr:nvCxnSpPr>
      <cdr:spPr>
        <a:xfrm xmlns:a="http://schemas.openxmlformats.org/drawingml/2006/main" flipH="1">
          <a:off x="7900916" y="1286681"/>
          <a:ext cx="152400" cy="152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04</a:t>
            </a:r>
            <a:br>
              <a:rPr lang="pt-BR" sz="5400" dirty="0"/>
            </a:br>
            <a:r>
              <a:rPr lang="pt-BR" sz="5400" dirty="0"/>
              <a:t>abril DE 2021</a:t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</a:t>
            </a:r>
            <a:r>
              <a:rPr lang="pt-BR" sz="4800" dirty="0"/>
              <a:t> </a:t>
            </a:r>
            <a:r>
              <a:rPr lang="pt-BR" sz="4400" dirty="0"/>
              <a:t>conjuntura setorial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abril (+4 vínculos) foi puxado principalmente pelo setor de serviços (+107</a:t>
            </a:r>
            <a:r>
              <a:rPr lang="pt-BR" sz="3200" b="1" dirty="0"/>
              <a:t> </a:t>
            </a:r>
            <a:r>
              <a:rPr lang="pt-BR" sz="3200" dirty="0"/>
              <a:t>vínculos), seguido pelo comércio (+106 vínculos) e pela indústria (+97 vínculos). A construção civil (</a:t>
            </a:r>
            <a:r>
              <a:rPr lang="pt-BR" sz="3200" dirty="0">
                <a:solidFill>
                  <a:srgbClr val="FF0000"/>
                </a:solidFill>
              </a:rPr>
              <a:t>-303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 e a agropecuária (</a:t>
            </a:r>
            <a:r>
              <a:rPr lang="pt-BR" sz="3200" dirty="0">
                <a:solidFill>
                  <a:srgbClr val="FF0000"/>
                </a:solidFill>
              </a:rPr>
              <a:t>-3 </a:t>
            </a:r>
            <a:r>
              <a:rPr lang="pt-BR" sz="3200" dirty="0"/>
              <a:t>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EFE31A5-53F1-5723-D3BD-9128996AAE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578658"/>
              </p:ext>
            </p:extLst>
          </p:nvPr>
        </p:nvGraphicFramePr>
        <p:xfrm>
          <a:off x="671801" y="606489"/>
          <a:ext cx="10848395" cy="571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acumulado do ano (+225 vínculos) foi puxado principalmente pela indústria (+394 vínculos), seguida pelo setor de serviços (+61 vínculos) e pela a agropecuária (+26 vínculos). O setor de comércio (+10 vínculos) também apresentou saldo positivo. A construção civil (</a:t>
            </a:r>
            <a:r>
              <a:rPr lang="pt-BR" sz="3200" dirty="0">
                <a:solidFill>
                  <a:srgbClr val="FF0000"/>
                </a:solidFill>
              </a:rPr>
              <a:t>-266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59C0670-9912-A5F5-04A0-1373637E7D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169716"/>
              </p:ext>
            </p:extLst>
          </p:nvPr>
        </p:nvGraphicFramePr>
        <p:xfrm>
          <a:off x="697832" y="625643"/>
          <a:ext cx="10948736" cy="568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300" dirty="0"/>
              <a:t>O desempenho negativo do emprego formal no mercado de trabalho de Rio Grande no período de doze meses (</a:t>
            </a:r>
            <a:r>
              <a:rPr lang="pt-BR" sz="3300" dirty="0">
                <a:solidFill>
                  <a:srgbClr val="FF0000"/>
                </a:solidFill>
              </a:rPr>
              <a:t>-349 </a:t>
            </a:r>
            <a:r>
              <a:rPr lang="pt-BR" sz="3300" dirty="0"/>
              <a:t>vínculos) foi puxado principalmente pela construção civil (</a:t>
            </a:r>
            <a:r>
              <a:rPr lang="pt-BR" sz="3300" dirty="0">
                <a:solidFill>
                  <a:srgbClr val="FF0000"/>
                </a:solidFill>
              </a:rPr>
              <a:t>-758</a:t>
            </a:r>
            <a:r>
              <a:rPr lang="pt-BR" sz="3300" dirty="0"/>
              <a:t> vínculos), seguido pelo serviço (</a:t>
            </a:r>
            <a:r>
              <a:rPr lang="pt-BR" sz="3300" dirty="0">
                <a:solidFill>
                  <a:srgbClr val="FF0000"/>
                </a:solidFill>
              </a:rPr>
              <a:t>-200 </a:t>
            </a:r>
            <a:r>
              <a:rPr lang="pt-BR" sz="3300" dirty="0"/>
              <a:t>vínculos). A indústria (+539 vínculos), o comércio (+66 vínculos) e a agropecuária (+4 vínculos) apresentaram saldo positivo. 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353F361-5500-A389-5D9D-C0100EBAD3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569613"/>
              </p:ext>
            </p:extLst>
          </p:nvPr>
        </p:nvGraphicFramePr>
        <p:xfrm>
          <a:off x="709684" y="491319"/>
          <a:ext cx="10972800" cy="581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sz="2800" dirty="0"/>
              <a:t>Dados atualizados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/>
              <a:t>Fundador:</a:t>
            </a:r>
          </a:p>
          <a:p>
            <a:pPr marL="0" indent="0">
              <a:buNone/>
            </a:pPr>
            <a:r>
              <a:rPr lang="pt-BR" sz="3000" b="1" dirty="0"/>
              <a:t>Prof. Francisco E. </a:t>
            </a:r>
            <a:r>
              <a:rPr lang="pt-BR" sz="3000" b="1" dirty="0" err="1"/>
              <a:t>Beckenkamp</a:t>
            </a:r>
            <a:r>
              <a:rPr lang="pt-BR" sz="3000" b="1" dirty="0"/>
              <a:t> Vargas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/>
              <a:t>Coordenador: </a:t>
            </a:r>
          </a:p>
          <a:p>
            <a:pPr marL="0" indent="0">
              <a:buNone/>
            </a:pPr>
            <a:r>
              <a:rPr lang="pt-BR" sz="3000" b="1" dirty="0"/>
              <a:t>Attila Magno e Silva Barbosa</a:t>
            </a:r>
          </a:p>
          <a:p>
            <a:pPr marL="0" indent="0">
              <a:buNone/>
            </a:pPr>
            <a:endParaRPr lang="pt-BR" sz="3000" dirty="0"/>
          </a:p>
          <a:p>
            <a:pPr marL="0" indent="0">
              <a:buNone/>
            </a:pPr>
            <a:r>
              <a:rPr lang="pt-BR" sz="3000" dirty="0"/>
              <a:t>Coordenadora adjunta:</a:t>
            </a:r>
          </a:p>
          <a:p>
            <a:pPr marL="0" indent="0">
              <a:buNone/>
            </a:pPr>
            <a:r>
              <a:rPr lang="pt-BR" sz="3000" b="1" dirty="0"/>
              <a:t>Prof.ª Ana Paula F. D’Avila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900" dirty="0"/>
              <a:t>Segundo o Novo CAGED (Cadastro Geral de Empregados e Desempregados) da Secretaria Especial de Previdência e Trabalho do Ministério da Economia, no mês de abril de 2021 ocorreram, em Rio Grande, 1.371 admissões e 1.367 desligamentos, resultando em um saldo de +4 vínculos formais de emprego celetista. Com isso, a taxa de variação do emprego formal foi de +0,01%, com o estoque passando de 35.028 vínculos, em março, para 35.032 vínculos, em abril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11E0BAC-3771-1703-857E-173FFC9773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149697"/>
              </p:ext>
            </p:extLst>
          </p:nvPr>
        </p:nvGraphicFramePr>
        <p:xfrm>
          <a:off x="721895" y="601579"/>
          <a:ext cx="10924673" cy="569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5.586 admissões e 5.361 desligamentos, o que resultou em um saldo de +225 vínculos formais de emprego. Nesse período, o estoque passou de 34.801 vínculos, em dezembro de 2020, para 35.032 vínculos, em abril de 2021, o que corresponde a uma taxa de variação de +0,64%.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A7E5C2D2-2E1C-8202-C6B2-332070233E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181206"/>
              </p:ext>
            </p:extLst>
          </p:nvPr>
        </p:nvGraphicFramePr>
        <p:xfrm>
          <a:off x="565484" y="601579"/>
          <a:ext cx="11213432" cy="566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</a:t>
            </a:r>
            <a:r>
              <a:rPr lang="pt-BR" sz="3200" dirty="0"/>
              <a:t>Nos últimos doze meses, ocorreram, em Rio Grande, 14.730 admissões e 15.079  desligamentos, o que resultou em um saldo negativo de </a:t>
            </a:r>
            <a:r>
              <a:rPr lang="pt-BR" sz="3200" dirty="0">
                <a:solidFill>
                  <a:srgbClr val="FF0000"/>
                </a:solidFill>
              </a:rPr>
              <a:t>-349 </a:t>
            </a:r>
            <a:r>
              <a:rPr lang="pt-BR" sz="3200" dirty="0"/>
              <a:t>vínculos formais de emprego. Nesse período, o estoque passou de 34.489  vínculos, em abril de 2020, para 35.032 vínculos, em abril de 2021, o que corresponde a uma taxa de variação de  </a:t>
            </a:r>
            <a:r>
              <a:rPr lang="pt-BR" sz="3200" dirty="0">
                <a:solidFill>
                  <a:srgbClr val="FF0000"/>
                </a:solidFill>
              </a:rPr>
              <a:t>-1,01</a:t>
            </a:r>
            <a:r>
              <a:rPr lang="pt-BR" sz="3200" dirty="0"/>
              <a:t>%.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614107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887A6AA-EC34-2D22-505B-3C0FEDDF0A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777819"/>
              </p:ext>
            </p:extLst>
          </p:nvPr>
        </p:nvGraphicFramePr>
        <p:xfrm>
          <a:off x="637591" y="613507"/>
          <a:ext cx="10916817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1A39B12-D649-055E-AE90-985A2AED5A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597420"/>
              </p:ext>
            </p:extLst>
          </p:nvPr>
        </p:nvGraphicFramePr>
        <p:xfrm>
          <a:off x="586854" y="532263"/>
          <a:ext cx="11068334" cy="5803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31831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740D454-664A-ED8E-6957-438D882FE2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916314"/>
              </p:ext>
            </p:extLst>
          </p:nvPr>
        </p:nvGraphicFramePr>
        <p:xfrm>
          <a:off x="678285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982</Words>
  <Application>Microsoft Office PowerPoint</Application>
  <PresentationFormat>Widescreen</PresentationFormat>
  <Paragraphs>137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Rockwell</vt:lpstr>
      <vt:lpstr>Rockwell Condensed</vt:lpstr>
      <vt:lpstr>Wingdings</vt:lpstr>
      <vt:lpstr>Tipo de Madeira</vt:lpstr>
      <vt:lpstr>Boletim Informativo nº 04 abril DE 2021 A conjuntura do emprego em RIO GRANDE-RS</vt:lpstr>
      <vt:lpstr>A conjuntura do emprego em abril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Abril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2023-02-27T19:02:00Z</dcterms:modified>
</cp:coreProperties>
</file>