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42" d="100"/>
          <a:sy n="42" d="100"/>
        </p:scale>
        <p:origin x="1176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BRIL%202021\Dados%20Pelotas%20Abril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abril de 2021</a:t>
            </a:r>
            <a:endParaRPr lang="pt-BR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Planilha1!$B$2</c:f>
              <c:numCache>
                <c:formatCode>#,##0</c:formatCode>
                <c:ptCount val="1"/>
                <c:pt idx="0">
                  <c:v>1974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A-43A6-860B-58E2E984A59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1.898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05D-4DAA-95B2-2435519CC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Planilha1!$C$2</c:f>
              <c:numCache>
                <c:formatCode>#,##0</c:formatCode>
                <c:ptCount val="1"/>
                <c:pt idx="0">
                  <c:v>1899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9A-43A6-860B-58E2E984A59D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05D-4DAA-95B2-2435519CC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 (títulos)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9A-43A6-860B-58E2E984A5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8737407"/>
        <c:axId val="2088736991"/>
      </c:barChart>
      <c:catAx>
        <c:axId val="208873740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88736991"/>
        <c:crosses val="autoZero"/>
        <c:auto val="1"/>
        <c:lblAlgn val="ctr"/>
        <c:lblOffset val="100"/>
        <c:noMultiLvlLbl val="0"/>
      </c:catAx>
      <c:valAx>
        <c:axId val="208873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8737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Pelotas Abril 2021.xlsx]12m setorial dinâmica!Tabela dinâmica2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 por setor da atividade econômica, admissões,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2744545035804937E-2"/>
          <c:y val="0.22511053105449325"/>
          <c:w val="0.76482136486913965"/>
          <c:h val="0.68220597797174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setorial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307017464758657E-2"/>
                  <c:y val="-3.0462966849678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C9C-4E52-9D32-EF594BD00DEF}"/>
                </c:ext>
              </c:extLst>
            </c:dLbl>
            <c:dLbl>
              <c:idx val="1"/>
              <c:layout>
                <c:manualLayout>
                  <c:x val="-3.8937621533532724E-2"/>
                  <c:y val="-5.65740812922603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9C-4E52-9D32-EF594BD00DEF}"/>
                </c:ext>
              </c:extLst>
            </c:dLbl>
            <c:dLbl>
              <c:idx val="2"/>
              <c:layout>
                <c:manualLayout>
                  <c:x val="-2.6340155743272125E-2"/>
                  <c:y val="-3.6990745460324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9C-4E52-9D32-EF594BD00DEF}"/>
                </c:ext>
              </c:extLst>
            </c:dLbl>
            <c:dLbl>
              <c:idx val="3"/>
              <c:layout>
                <c:manualLayout>
                  <c:x val="-3.5501949045279819E-2"/>
                  <c:y val="-4.56944502745179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C9C-4E52-9D32-EF594BD00DEF}"/>
                </c:ext>
              </c:extLst>
            </c:dLbl>
            <c:dLbl>
              <c:idx val="4"/>
              <c:layout>
                <c:manualLayout>
                  <c:x val="-4.0082845696283669E-2"/>
                  <c:y val="-4.78703764780664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9C-4E52-9D32-EF594BD00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dinâmica'!$B$4:$B$9</c:f>
              <c:numCache>
                <c:formatCode>General</c:formatCode>
                <c:ptCount val="5"/>
                <c:pt idx="0">
                  <c:v>85</c:v>
                </c:pt>
                <c:pt idx="1">
                  <c:v>7433</c:v>
                </c:pt>
                <c:pt idx="2">
                  <c:v>3595</c:v>
                </c:pt>
                <c:pt idx="3">
                  <c:v>4432</c:v>
                </c:pt>
                <c:pt idx="4">
                  <c:v>7868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C-4E52-9D32-EF594BD00DEF}"/>
            </c:ext>
          </c:extLst>
        </c:ser>
        <c:ser>
          <c:idx val="1"/>
          <c:order val="1"/>
          <c:tx>
            <c:strRef>
              <c:f>'12m setorial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904483255019132E-3"/>
                  <c:y val="-6.7453712310002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C9C-4E52-9D32-EF594BD00DEF}"/>
                </c:ext>
              </c:extLst>
            </c:dLbl>
            <c:dLbl>
              <c:idx val="1"/>
              <c:layout>
                <c:manualLayout>
                  <c:x val="3.6647173208030737E-2"/>
                  <c:y val="-1.95833358319362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7828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C9C-4E52-9D32-EF594BD00DEF}"/>
                </c:ext>
              </c:extLst>
            </c:dLbl>
            <c:dLbl>
              <c:idx val="2"/>
              <c:layout>
                <c:manualLayout>
                  <c:x val="2.061403492951723E-2"/>
                  <c:y val="-5.43981550887118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9C-4E52-9D32-EF594BD00DEF}"/>
                </c:ext>
              </c:extLst>
            </c:dLbl>
            <c:dLbl>
              <c:idx val="3"/>
              <c:layout>
                <c:manualLayout>
                  <c:x val="2.0614034929517314E-2"/>
                  <c:y val="-3.6990745460324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9C-4E52-9D32-EF594BD00DEF}"/>
                </c:ext>
              </c:extLst>
            </c:dLbl>
            <c:dLbl>
              <c:idx val="4"/>
              <c:layout>
                <c:manualLayout>
                  <c:x val="4.4663742347287511E-2"/>
                  <c:y val="-3.0462966849678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9C-4E52-9D32-EF594BD00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dinâmica'!$C$4:$C$9</c:f>
              <c:numCache>
                <c:formatCode>General</c:formatCode>
                <c:ptCount val="5"/>
                <c:pt idx="0">
                  <c:v>139</c:v>
                </c:pt>
                <c:pt idx="1">
                  <c:v>7829</c:v>
                </c:pt>
                <c:pt idx="2">
                  <c:v>2945</c:v>
                </c:pt>
                <c:pt idx="3">
                  <c:v>4533</c:v>
                </c:pt>
                <c:pt idx="4">
                  <c:v>8419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9C-4E52-9D32-EF594BD00DEF}"/>
            </c:ext>
          </c:extLst>
        </c:ser>
        <c:ser>
          <c:idx val="2"/>
          <c:order val="2"/>
          <c:tx>
            <c:strRef>
              <c:f>'12m setorial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F4AF804-8D59-45C5-A751-77F5B3A1B1C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C-4E52-9D32-EF594BD00D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-395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C9C-4E52-9D32-EF594BD00DEF}"/>
                </c:ext>
              </c:extLst>
            </c:dLbl>
            <c:dLbl>
              <c:idx val="2"/>
              <c:layout>
                <c:manualLayout>
                  <c:x val="1.6033138278513468E-2"/>
                  <c:y val="-1.30555572212909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C9C-4E52-9D32-EF594BD00D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2854C9-C0E4-4A60-9D61-AE30C7890B3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C-4E52-9D32-EF594BD00D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FEC245A-2162-407D-8C49-8A0587D80B6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C-4E52-9D32-EF594BD00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dinâmica'!$D$4:$D$9</c:f>
              <c:numCache>
                <c:formatCode>General</c:formatCode>
                <c:ptCount val="5"/>
                <c:pt idx="0">
                  <c:v>-54</c:v>
                </c:pt>
                <c:pt idx="1">
                  <c:v>-396</c:v>
                </c:pt>
                <c:pt idx="2">
                  <c:v>650</c:v>
                </c:pt>
                <c:pt idx="3">
                  <c:v>-101</c:v>
                </c:pt>
                <c:pt idx="4">
                  <c:v>-551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9C-4E52-9D32-EF594BD00D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5607360"/>
        <c:axId val="785604032"/>
      </c:barChart>
      <c:catAx>
        <c:axId val="7856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85604032"/>
        <c:crosses val="autoZero"/>
        <c:auto val="1"/>
        <c:lblAlgn val="ctr"/>
        <c:lblOffset val="100"/>
        <c:noMultiLvlLbl val="0"/>
      </c:catAx>
      <c:valAx>
        <c:axId val="78560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8560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acumulado do ano de 2021</a:t>
            </a:r>
            <a:endParaRPr lang="pt-BR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8784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8-4B0E-8DEA-AB3395F2CC3E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208-4B0E-8DEA-AB3395F2CC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8254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08-4B0E-8DEA-AB3395F2CC3E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08-4B0E-8DEA-AB3395F2CC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433727"/>
        <c:axId val="32435807"/>
      </c:barChart>
      <c:catAx>
        <c:axId val="324337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435807"/>
        <c:crosses val="autoZero"/>
        <c:auto val="1"/>
        <c:lblAlgn val="ctr"/>
        <c:lblOffset val="100"/>
        <c:noMultiLvlLbl val="0"/>
      </c:catAx>
      <c:valAx>
        <c:axId val="3243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433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301696"/>
        <c:axId val="130683264"/>
      </c:lineChart>
      <c:catAx>
        <c:axId val="12830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0683264"/>
        <c:crosses val="autoZero"/>
        <c:auto val="1"/>
        <c:lblAlgn val="ctr"/>
        <c:lblOffset val="100"/>
        <c:noMultiLvlLbl val="0"/>
      </c:catAx>
      <c:valAx>
        <c:axId val="13068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30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Pelotas, período de doze meses</a:t>
            </a:r>
            <a:endParaRPr lang="pt-BR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'12m'!$I$1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23413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E9-492D-B7D4-382102B1F5CF}"/>
            </c:ext>
          </c:extLst>
        </c:ser>
        <c:ser>
          <c:idx val="1"/>
          <c:order val="1"/>
          <c:tx>
            <c:strRef>
              <c:f>'12m'!$J$1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23.864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D45-4BC3-9E50-831ECA9E0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23865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E9-492D-B7D4-382102B1F5CF}"/>
            </c:ext>
          </c:extLst>
        </c:ser>
        <c:ser>
          <c:idx val="2"/>
          <c:order val="2"/>
          <c:tx>
            <c:strRef>
              <c:f>'12m'!$K$1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-451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D45-4BC3-9E50-831ECA9E0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'12m'!$K$2</c:f>
              <c:numCache>
                <c:formatCode>#,##0</c:formatCode>
                <c:ptCount val="1"/>
                <c:pt idx="0">
                  <c:v>-452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E9-492D-B7D4-382102B1F5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966879"/>
        <c:axId val="2082964799"/>
      </c:barChart>
      <c:catAx>
        <c:axId val="208296687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82964799"/>
        <c:crosses val="autoZero"/>
        <c:auto val="1"/>
        <c:lblAlgn val="ctr"/>
        <c:lblOffset val="100"/>
        <c:noMultiLvlLbl val="0"/>
      </c:catAx>
      <c:valAx>
        <c:axId val="2082964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966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dos </a:t>
            </a:r>
            <a:r>
              <a:rPr lang="en-US" sz="24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s</a:t>
            </a:r>
            <a:r>
              <a:rPr lang="en-US" sz="24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aldos</a:t>
            </a:r>
            <a:r>
              <a:rPr lang="en-US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</a:t>
            </a:r>
            <a:r>
              <a:rPr lang="en-US" sz="24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emprego</a:t>
            </a:r>
            <a:r>
              <a:rPr lang="en-US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formal </a:t>
            </a:r>
            <a:r>
              <a:rPr lang="en-US" sz="24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celetista</a:t>
            </a:r>
            <a:r>
              <a:rPr lang="en-US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Pelotas,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</a:t>
            </a:r>
            <a:r>
              <a:rPr lang="en-US" sz="24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2020 a </a:t>
            </a:r>
            <a:r>
              <a:rPr lang="en-US" sz="24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2021</a:t>
            </a:r>
            <a:endParaRPr lang="en-US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'12m'!$B$30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D8-44BB-80A6-BD527564614D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CD8-44BB-80A6-BD527564614D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D8-44BB-80A6-BD527564614D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CD8-44BB-80A6-BD527564614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60939BD-C1DB-4577-B5C7-A57BE884D05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E51-45BE-BA1C-7ECDF354D0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4298126-F319-42C9-ADC0-400FCE48D40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E51-45BE-BA1C-7ECDF354D0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873E241-FD71-42E5-86AB-9952B102C79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E51-45BE-BA1C-7ECDF354D0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FB6C2DE-F7A0-4DC5-B3A9-9E1E8F5142E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E51-45BE-BA1C-7ECDF354D06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94D465D-53E6-4186-9EFF-4E2460C0E1E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E51-45BE-BA1C-7ECDF354D06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62CE13DD-1FDF-4BEC-AF89-7198BCBA9BC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CD8-44BB-80A6-BD52756461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'12m'!$A$31:$A$43</c:f>
              <c:numCache>
                <c:formatCode>mmm\-yy</c:formatCode>
                <c:ptCount val="13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  <c:pt idx="12">
                  <c:v>44287</c:v>
                </c:pt>
              </c:numCache>
            </c:numRef>
          </c:cat>
          <c:val>
            <c:numRef>
              <c:f>'12m'!$B$31:$B$43</c:f>
              <c:numCache>
                <c:formatCode>General</c:formatCode>
                <c:ptCount val="13"/>
                <c:pt idx="0" formatCode="#,##0">
                  <c:v>-1619</c:v>
                </c:pt>
                <c:pt idx="1">
                  <c:v>-925</c:v>
                </c:pt>
                <c:pt idx="2">
                  <c:v>-162</c:v>
                </c:pt>
                <c:pt idx="3">
                  <c:v>-15</c:v>
                </c:pt>
                <c:pt idx="4">
                  <c:v>147</c:v>
                </c:pt>
                <c:pt idx="5">
                  <c:v>272</c:v>
                </c:pt>
                <c:pt idx="6">
                  <c:v>384</c:v>
                </c:pt>
                <c:pt idx="7" formatCode="#,##0">
                  <c:v>1393</c:v>
                </c:pt>
                <c:pt idx="8">
                  <c:v>-456</c:v>
                </c:pt>
                <c:pt idx="9">
                  <c:v>-452</c:v>
                </c:pt>
                <c:pt idx="10">
                  <c:v>626</c:v>
                </c:pt>
                <c:pt idx="11">
                  <c:v>280</c:v>
                </c:pt>
                <c:pt idx="1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8-44BB-80A6-BD52756461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961887"/>
        <c:axId val="2082964383"/>
      </c:barChart>
      <c:dateAx>
        <c:axId val="208296188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964383"/>
        <c:crosses val="autoZero"/>
        <c:auto val="1"/>
        <c:lblOffset val="100"/>
        <c:baseTimeUnit val="months"/>
      </c:dateAx>
      <c:valAx>
        <c:axId val="2082964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961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726208"/>
        <c:axId val="135727744"/>
      </c:lineChart>
      <c:catAx>
        <c:axId val="13572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27744"/>
        <c:crosses val="autoZero"/>
        <c:auto val="1"/>
        <c:lblAlgn val="ctr"/>
        <c:lblOffset val="100"/>
        <c:noMultiLvlLbl val="0"/>
      </c:catAx>
      <c:valAx>
        <c:axId val="13572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2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 dos e</a:t>
            </a:r>
            <a:r>
              <a:rPr lang="en-US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stoques de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</a:t>
            </a:r>
            <a:r>
              <a:rPr lang="en-US" sz="24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emprego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formal </a:t>
            </a:r>
            <a:r>
              <a:rPr lang="en-US" sz="24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celetistas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Pelotas, </a:t>
            </a:r>
            <a:r>
              <a:rPr lang="en-US" sz="24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2020 a </a:t>
            </a:r>
            <a:r>
              <a:rPr lang="en-US" sz="24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abril</a:t>
            </a:r>
            <a:r>
              <a:rPr lang="en-US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2021</a:t>
            </a:r>
            <a:endParaRPr lang="en-US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6276256682115297E-2"/>
          <c:y val="0.22671936206356877"/>
          <c:w val="0.94150166865876861"/>
          <c:h val="0.61132501944083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'12m'!$B$47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68-4650-B6D0-53E55E809B7C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168-4650-B6D0-53E55E809B7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68-4650-B6D0-53E55E809B7C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168-4650-B6D0-53E55E809B7C}"/>
              </c:ext>
            </c:extLst>
          </c:dPt>
          <c:dLbls>
            <c:dLbl>
              <c:idx val="2"/>
              <c:layout>
                <c:manualLayout>
                  <c:x val="-2.2221953925665641E-3"/>
                  <c:y val="-0.1205315863258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68-4650-B6D0-53E55E809B7C}"/>
                </c:ext>
              </c:extLst>
            </c:dLbl>
            <c:dLbl>
              <c:idx val="4"/>
              <c:layout>
                <c:manualLayout>
                  <c:x val="-2.4444149318232161E-2"/>
                  <c:y val="-7.31798916978277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68-4650-B6D0-53E55E809B7C}"/>
                </c:ext>
              </c:extLst>
            </c:dLbl>
            <c:dLbl>
              <c:idx val="6"/>
              <c:layout>
                <c:manualLayout>
                  <c:x val="-6.6665861776996922E-3"/>
                  <c:y val="-4.51993448721877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68-4650-B6D0-53E55E809B7C}"/>
                </c:ext>
              </c:extLst>
            </c:dLbl>
            <c:dLbl>
              <c:idx val="7"/>
              <c:layout>
                <c:manualLayout>
                  <c:x val="-3.3332930888498461E-3"/>
                  <c:y val="-2.36758473140031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68-4650-B6D0-53E55E809B7C}"/>
                </c:ext>
              </c:extLst>
            </c:dLbl>
            <c:dLbl>
              <c:idx val="8"/>
              <c:layout>
                <c:manualLayout>
                  <c:x val="2.2221953925664825E-3"/>
                  <c:y val="-2.58281970698215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68-4650-B6D0-53E55E809B7C}"/>
                </c:ext>
              </c:extLst>
            </c:dLbl>
            <c:dLbl>
              <c:idx val="10"/>
              <c:layout>
                <c:manualLayout>
                  <c:x val="-1.8888660836815792E-2"/>
                  <c:y val="-2.798054682564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68-4650-B6D0-53E55E809B7C}"/>
                </c:ext>
              </c:extLst>
            </c:dLbl>
            <c:dLbl>
              <c:idx val="11"/>
              <c:layout>
                <c:manualLayout>
                  <c:x val="-1.3333172355399547E-2"/>
                  <c:y val="-4.502711250092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68-4650-B6D0-53E55E809B7C}"/>
                </c:ext>
              </c:extLst>
            </c:dLbl>
            <c:dLbl>
              <c:idx val="12"/>
              <c:layout>
                <c:manualLayout>
                  <c:x val="3.6036310322762506E-3"/>
                  <c:y val="-7.95139638074534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68-4650-B6D0-53E55E809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'12m'!$A$48:$A$60</c:f>
              <c:numCache>
                <c:formatCode>mmm\-yy</c:formatCode>
                <c:ptCount val="13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  <c:pt idx="12">
                  <c:v>44287</c:v>
                </c:pt>
              </c:numCache>
            </c:numRef>
          </c:cat>
          <c:val>
            <c:numRef>
              <c:f>'12m'!$B$48:$B$60</c:f>
              <c:numCache>
                <c:formatCode>#,##0</c:formatCode>
                <c:ptCount val="13"/>
                <c:pt idx="0">
                  <c:v>56143</c:v>
                </c:pt>
                <c:pt idx="1">
                  <c:v>55218</c:v>
                </c:pt>
                <c:pt idx="2">
                  <c:v>55056</c:v>
                </c:pt>
                <c:pt idx="3">
                  <c:v>55041</c:v>
                </c:pt>
                <c:pt idx="4">
                  <c:v>55188</c:v>
                </c:pt>
                <c:pt idx="5">
                  <c:v>55460</c:v>
                </c:pt>
                <c:pt idx="6">
                  <c:v>55844</c:v>
                </c:pt>
                <c:pt idx="7">
                  <c:v>57237</c:v>
                </c:pt>
                <c:pt idx="8">
                  <c:v>56772</c:v>
                </c:pt>
                <c:pt idx="9">
                  <c:v>56330</c:v>
                </c:pt>
                <c:pt idx="10">
                  <c:v>56946</c:v>
                </c:pt>
                <c:pt idx="11">
                  <c:v>57226</c:v>
                </c:pt>
                <c:pt idx="12">
                  <c:v>57302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68-4650-B6D0-53E55E809B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381664"/>
        <c:axId val="303384992"/>
      </c:barChart>
      <c:dateAx>
        <c:axId val="3033816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303384992"/>
        <c:crosses val="autoZero"/>
        <c:auto val="1"/>
        <c:lblOffset val="100"/>
        <c:baseTimeUnit val="months"/>
      </c:dateAx>
      <c:valAx>
        <c:axId val="30338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33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0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Pelotas, abril de 2021</a:t>
            </a:r>
            <a:endParaRPr lang="pt-BR" sz="20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6609914506585663E-2"/>
          <c:y val="0.1847173696188644"/>
          <c:w val="0.77942544501942357"/>
          <c:h val="0.729512352407579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2.4824738589460819E-2"/>
                  <c:y val="-5.719485066202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84-4F5C-A0BC-AF27125F2A74}"/>
                </c:ext>
              </c:extLst>
            </c:dLbl>
            <c:dLbl>
              <c:idx val="2"/>
              <c:layout>
                <c:manualLayout>
                  <c:x val="-1.0155574877506748E-2"/>
                  <c:y val="-2.859742533101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84-4F5C-A0BC-AF27125F2A74}"/>
                </c:ext>
              </c:extLst>
            </c:dLbl>
            <c:dLbl>
              <c:idx val="3"/>
              <c:layout>
                <c:manualLayout>
                  <c:x val="-2.1439546963625353E-2"/>
                  <c:y val="-3.9596435073711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84-4F5C-A0BC-AF27125F2A74}"/>
                </c:ext>
              </c:extLst>
            </c:dLbl>
            <c:dLbl>
              <c:idx val="4"/>
              <c:layout>
                <c:manualLayout>
                  <c:x val="-3.9493902301414974E-2"/>
                  <c:y val="-1.31988116912371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884-4F5C-A0BC-AF27125F2A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4</c:v>
                </c:pt>
                <c:pt idx="1">
                  <c:v>608</c:v>
                </c:pt>
                <c:pt idx="2">
                  <c:v>385</c:v>
                </c:pt>
                <c:pt idx="3" formatCode="#,##0">
                  <c:v>253</c:v>
                </c:pt>
                <c:pt idx="4" formatCode="#,##0">
                  <c:v>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4-4F5C-A0BC-AF27125F2A74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3.8365505092803079E-2"/>
                  <c:y val="-2.6397623382474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84-4F5C-A0BC-AF27125F2A74}"/>
                </c:ext>
              </c:extLst>
            </c:dLbl>
            <c:dLbl>
              <c:idx val="2"/>
              <c:layout>
                <c:manualLayout>
                  <c:x val="1.4669163711954133E-2"/>
                  <c:y val="-1.97982175368558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84-4F5C-A0BC-AF27125F2A74}"/>
                </c:ext>
              </c:extLst>
            </c:dLbl>
            <c:dLbl>
              <c:idx val="3"/>
              <c:layout>
                <c:manualLayout>
                  <c:x val="1.8054355337789704E-2"/>
                  <c:y val="-3.29970292280929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84-4F5C-A0BC-AF27125F2A74}"/>
                </c:ext>
              </c:extLst>
            </c:dLbl>
            <c:dLbl>
              <c:idx val="4"/>
              <c:layout>
                <c:manualLayout>
                  <c:x val="2.9338327423908184E-2"/>
                  <c:y val="-1.75984155883162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884-4F5C-A0BC-AF27125F2A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#,##0</c:formatCode>
                <c:ptCount val="5"/>
                <c:pt idx="0" formatCode="General">
                  <c:v>8</c:v>
                </c:pt>
                <c:pt idx="1">
                  <c:v>612</c:v>
                </c:pt>
                <c:pt idx="2" formatCode="General">
                  <c:v>253</c:v>
                </c:pt>
                <c:pt idx="3">
                  <c:v>302</c:v>
                </c:pt>
                <c:pt idx="4" formatCode="General">
                  <c:v>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84-4F5C-A0BC-AF27125F2A74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4076033-6EF6-4A75-A665-A430305DA29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884-4F5C-A0BC-AF27125F2A7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1E7482C-9E22-44C1-A802-AC161878191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884-4F5C-A0BC-AF27125F2A74}"/>
                </c:ext>
              </c:extLst>
            </c:dLbl>
            <c:dLbl>
              <c:idx val="2"/>
              <c:layout>
                <c:manualLayout>
                  <c:x val="1.241236929473042E-2"/>
                  <c:y val="-2.4197821433934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84-4F5C-A0BC-AF27125F2A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F3346CB-2865-4493-867C-E1C425BB11F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84-4F5C-A0BC-AF27125F2A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-4</c:v>
                </c:pt>
                <c:pt idx="1">
                  <c:v>-4</c:v>
                </c:pt>
                <c:pt idx="2">
                  <c:v>132</c:v>
                </c:pt>
                <c:pt idx="3">
                  <c:v>-49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84-4F5C-A0BC-AF27125F2A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9658304"/>
        <c:axId val="419661632"/>
      </c:barChart>
      <c:catAx>
        <c:axId val="4196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419661632"/>
        <c:crosses val="autoZero"/>
        <c:auto val="1"/>
        <c:lblAlgn val="ctr"/>
        <c:lblOffset val="100"/>
        <c:noMultiLvlLbl val="0"/>
      </c:catAx>
      <c:valAx>
        <c:axId val="41966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965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Pelotas Abril 2021.xlsx]dinâmica acumulado anos setoria!Tabela dinâmica1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Pelotas acumulado do ano de 2021</a:t>
            </a:r>
            <a:endParaRPr lang="pt-BR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2632358382453224E-2"/>
          <c:y val="0.20042857045651896"/>
          <c:w val="0.75630086357109283"/>
          <c:h val="0.70519031902537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acumulado anos setoria'!$B$3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4848839533061108E-2"/>
                  <c:y val="-3.7668279418027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24-41ED-9B81-487C827C0484}"/>
                </c:ext>
              </c:extLst>
            </c:dLbl>
            <c:dLbl>
              <c:idx val="1"/>
              <c:layout>
                <c:manualLayout>
                  <c:x val="-3.0839897491742322E-2"/>
                  <c:y val="-4.4315622844738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24-41ED-9B81-487C827C0484}"/>
                </c:ext>
              </c:extLst>
            </c:dLbl>
            <c:dLbl>
              <c:idx val="2"/>
              <c:layout>
                <c:manualLayout>
                  <c:x val="-2.2844368512401746E-2"/>
                  <c:y val="-5.3178747413686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24-41ED-9B81-487C827C0484}"/>
                </c:ext>
              </c:extLst>
            </c:dLbl>
            <c:dLbl>
              <c:idx val="3"/>
              <c:layout>
                <c:manualLayout>
                  <c:x val="-7.9955289793405965E-3"/>
                  <c:y val="-0.106357494827372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24-41ED-9B81-487C827C0484}"/>
                </c:ext>
              </c:extLst>
            </c:dLbl>
            <c:dLbl>
              <c:idx val="4"/>
              <c:layout>
                <c:manualLayout>
                  <c:x val="-2.741324221488196E-2"/>
                  <c:y val="-3.32367171335538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24-41ED-9B81-487C827C0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anos setoria'!$A$4:$A$9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anos setoria'!$B$4:$B$9</c:f>
              <c:numCache>
                <c:formatCode>General</c:formatCode>
                <c:ptCount val="5"/>
                <c:pt idx="0">
                  <c:v>22</c:v>
                </c:pt>
                <c:pt idx="1">
                  <c:v>2512</c:v>
                </c:pt>
                <c:pt idx="2">
                  <c:v>1630</c:v>
                </c:pt>
                <c:pt idx="3">
                  <c:v>1169</c:v>
                </c:pt>
                <c:pt idx="4">
                  <c:v>3451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4-41ED-9B81-487C827C0484}"/>
            </c:ext>
          </c:extLst>
        </c:ser>
        <c:ser>
          <c:idx val="1"/>
          <c:order val="1"/>
          <c:tx>
            <c:strRef>
              <c:f>'dinâmica acumulado anos setoria'!$C$3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8689215409344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24-41ED-9B81-487C827C0484}"/>
                </c:ext>
              </c:extLst>
            </c:dLbl>
            <c:dLbl>
              <c:idx val="1"/>
              <c:layout>
                <c:manualLayout>
                  <c:x val="1.4848839533061065E-2"/>
                  <c:y val="-2.8805154849080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24-41ED-9B81-487C827C0484}"/>
                </c:ext>
              </c:extLst>
            </c:dLbl>
            <c:dLbl>
              <c:idx val="2"/>
              <c:layout>
                <c:manualLayout>
                  <c:x val="1.8275494809921362E-2"/>
                  <c:y val="-0.10414171368513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24-41ED-9B81-487C827C0484}"/>
                </c:ext>
              </c:extLst>
            </c:dLbl>
            <c:dLbl>
              <c:idx val="3"/>
              <c:layout>
                <c:manualLayout>
                  <c:x val="3.6550989619842725E-2"/>
                  <c:y val="-3.32367171335538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24-41ED-9B81-487C827C0484}"/>
                </c:ext>
              </c:extLst>
            </c:dLbl>
            <c:dLbl>
              <c:idx val="4"/>
              <c:layout>
                <c:manualLayout>
                  <c:x val="2.5128805363641708E-2"/>
                  <c:y val="-2.21578114223692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24-41ED-9B81-487C827C0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anos setoria'!$A$4:$A$9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anos setoria'!$C$4:$C$9</c:f>
              <c:numCache>
                <c:formatCode>General</c:formatCode>
                <c:ptCount val="5"/>
                <c:pt idx="0">
                  <c:v>47</c:v>
                </c:pt>
                <c:pt idx="1">
                  <c:v>2706</c:v>
                </c:pt>
                <c:pt idx="2">
                  <c:v>1066</c:v>
                </c:pt>
                <c:pt idx="3">
                  <c:v>1572</c:v>
                </c:pt>
                <c:pt idx="4">
                  <c:v>2863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24-41ED-9B81-487C827C0484}"/>
            </c:ext>
          </c:extLst>
        </c:ser>
        <c:ser>
          <c:idx val="2"/>
          <c:order val="2"/>
          <c:tx>
            <c:strRef>
              <c:f>'dinâmica acumulado anos setoria'!$D$3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3DC4E77-4F5B-454F-8537-6D158C42AF2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D24-41ED-9B81-487C827C048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1074E81-0084-46AE-879C-17567AE75C5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D24-41ED-9B81-487C827C0484}"/>
                </c:ext>
              </c:extLst>
            </c:dLbl>
            <c:dLbl>
              <c:idx val="2"/>
              <c:layout>
                <c:manualLayout>
                  <c:x val="1.4848839533061108E-2"/>
                  <c:y val="-1.99420302801323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24-41ED-9B81-487C827C048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9B8A3BC-3052-43D4-82D4-4EE48857008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D24-41ED-9B81-487C827C0484}"/>
                </c:ext>
              </c:extLst>
            </c:dLbl>
            <c:dLbl>
              <c:idx val="4"/>
              <c:layout>
                <c:manualLayout>
                  <c:x val="1.0279965830580768E-2"/>
                  <c:y val="-1.10788184757065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648881696210552E-2"/>
                      <c:h val="6.90992221561364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D24-41ED-9B81-487C827C0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anos setoria'!$A$4:$A$9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anos setoria'!$D$4:$D$9</c:f>
              <c:numCache>
                <c:formatCode>General</c:formatCode>
                <c:ptCount val="5"/>
                <c:pt idx="0">
                  <c:v>-25</c:v>
                </c:pt>
                <c:pt idx="1">
                  <c:v>-194</c:v>
                </c:pt>
                <c:pt idx="2">
                  <c:v>564</c:v>
                </c:pt>
                <c:pt idx="3">
                  <c:v>-403</c:v>
                </c:pt>
                <c:pt idx="4">
                  <c:v>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24-41ED-9B81-487C827C04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6667408"/>
        <c:axId val="776671984"/>
      </c:barChart>
      <c:catAx>
        <c:axId val="77666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76671984"/>
        <c:crosses val="autoZero"/>
        <c:auto val="1"/>
        <c:lblAlgn val="ctr"/>
        <c:lblOffset val="100"/>
        <c:noMultiLvlLbl val="0"/>
      </c:catAx>
      <c:valAx>
        <c:axId val="77667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7666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04</a:t>
            </a:r>
            <a:br>
              <a:rPr lang="pt-BR" sz="5400" dirty="0"/>
            </a:br>
            <a:r>
              <a:rPr lang="pt-BR" sz="5400" dirty="0"/>
              <a:t>ABRIL DE 2021</a:t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</a:t>
            </a:r>
            <a:r>
              <a:rPr lang="pt-BR" i="1"/>
              <a:t>, dezembro </a:t>
            </a:r>
            <a:r>
              <a:rPr lang="pt-BR" i="1" dirty="0"/>
              <a:t>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abril (+76 vínculos), foi puxado principalmente pelo setor da construção (+132</a:t>
            </a:r>
            <a:r>
              <a:rPr lang="pt-BR" sz="3200" b="1" dirty="0"/>
              <a:t> </a:t>
            </a:r>
            <a:r>
              <a:rPr lang="pt-BR" sz="3200" dirty="0"/>
              <a:t>vínculos), seguido pelo setor de serviços (+1 vínculo). Os demais setores apresentaram saldo negativo puxado pelo setor da indústria (</a:t>
            </a:r>
            <a:r>
              <a:rPr lang="pt-BR" sz="3200" dirty="0">
                <a:solidFill>
                  <a:srgbClr val="FF0000"/>
                </a:solidFill>
              </a:rPr>
              <a:t>-49 </a:t>
            </a:r>
            <a:r>
              <a:rPr lang="pt-BR" sz="3200" dirty="0"/>
              <a:t>vínculos), pelo comércio (</a:t>
            </a:r>
            <a:r>
              <a:rPr lang="pt-BR" sz="3200" dirty="0">
                <a:solidFill>
                  <a:srgbClr val="FF0000"/>
                </a:solidFill>
              </a:rPr>
              <a:t>-4  </a:t>
            </a:r>
            <a:r>
              <a:rPr lang="pt-BR" sz="3200" dirty="0"/>
              <a:t>vínculos) e pela agropecuária (</a:t>
            </a:r>
            <a:r>
              <a:rPr lang="pt-BR" sz="3200" dirty="0">
                <a:solidFill>
                  <a:srgbClr val="FF0000"/>
                </a:solidFill>
              </a:rPr>
              <a:t>-4 </a:t>
            </a:r>
            <a:r>
              <a:rPr lang="pt-BR" sz="3200" dirty="0"/>
              <a:t>vínculos)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6504" y="632772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F3DC93ED-62CE-4AAF-DD7F-7A98DAB147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763365"/>
              </p:ext>
            </p:extLst>
          </p:nvPr>
        </p:nvGraphicFramePr>
        <p:xfrm>
          <a:off x="468549" y="542376"/>
          <a:ext cx="11254902" cy="5773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(+530 vínculos), foi puxado principalmente pelo setor de serviços (+588 vínculos), seguido pela construção civil (+564</a:t>
            </a:r>
            <a:r>
              <a:rPr lang="pt-BR" sz="3200" b="1" dirty="0"/>
              <a:t> </a:t>
            </a:r>
            <a:r>
              <a:rPr lang="pt-BR" sz="3200" dirty="0"/>
              <a:t>vínculos). A indústria (</a:t>
            </a:r>
            <a:r>
              <a:rPr lang="pt-BR" sz="3200" b="1" dirty="0">
                <a:solidFill>
                  <a:srgbClr val="FF0000"/>
                </a:solidFill>
              </a:rPr>
              <a:t>-</a:t>
            </a:r>
            <a:r>
              <a:rPr lang="pt-BR" sz="3200" dirty="0">
                <a:solidFill>
                  <a:srgbClr val="FF0000"/>
                </a:solidFill>
              </a:rPr>
              <a:t>403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vínculos), o comércio (</a:t>
            </a:r>
            <a:r>
              <a:rPr lang="pt-BR" sz="3200" b="1" dirty="0">
                <a:solidFill>
                  <a:srgbClr val="FF0000"/>
                </a:solidFill>
              </a:rPr>
              <a:t>-</a:t>
            </a:r>
            <a:r>
              <a:rPr lang="pt-BR" sz="3200" dirty="0">
                <a:solidFill>
                  <a:srgbClr val="FF0000"/>
                </a:solidFill>
              </a:rPr>
              <a:t>194</a:t>
            </a:r>
            <a:r>
              <a:rPr lang="pt-BR" sz="3200" b="1" dirty="0"/>
              <a:t>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-25 </a:t>
            </a:r>
            <a:r>
              <a:rPr lang="pt-BR" sz="3200" dirty="0"/>
              <a:t>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461CF39-F5D1-BDBC-54BD-F2BA857F27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087072"/>
              </p:ext>
            </p:extLst>
          </p:nvPr>
        </p:nvGraphicFramePr>
        <p:xfrm>
          <a:off x="583660" y="554477"/>
          <a:ext cx="11118714" cy="5731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Pelotas, no período de doze meses (</a:t>
            </a:r>
            <a:r>
              <a:rPr lang="pt-BR" sz="3200" dirty="0">
                <a:solidFill>
                  <a:srgbClr val="FF0000"/>
                </a:solidFill>
              </a:rPr>
              <a:t>-451 </a:t>
            </a:r>
            <a:r>
              <a:rPr lang="pt-BR" sz="3200" dirty="0"/>
              <a:t>vínculos), foi puxado principalmente pelo setor de serviços (</a:t>
            </a:r>
            <a:r>
              <a:rPr lang="pt-BR" sz="3200" dirty="0">
                <a:solidFill>
                  <a:srgbClr val="FF0000"/>
                </a:solidFill>
              </a:rPr>
              <a:t>-551</a:t>
            </a:r>
            <a:r>
              <a:rPr lang="pt-BR" sz="3200" dirty="0"/>
              <a:t> vínculos), seguido pelo comércio (</a:t>
            </a:r>
            <a:r>
              <a:rPr lang="pt-BR" sz="3200" dirty="0">
                <a:solidFill>
                  <a:srgbClr val="FF0000"/>
                </a:solidFill>
              </a:rPr>
              <a:t>-395 </a:t>
            </a:r>
            <a:r>
              <a:rPr lang="pt-BR" sz="3200" dirty="0"/>
              <a:t>vínculos) e pela indústria (</a:t>
            </a:r>
            <a:r>
              <a:rPr lang="pt-BR" sz="3200" dirty="0">
                <a:solidFill>
                  <a:srgbClr val="FF0000"/>
                </a:solidFill>
              </a:rPr>
              <a:t>-101 </a:t>
            </a:r>
            <a:r>
              <a:rPr lang="pt-BR" sz="3200" dirty="0"/>
              <a:t>vínculos). A agropecuária também apresentou saldo negativo (</a:t>
            </a:r>
            <a:r>
              <a:rPr lang="pt-BR" sz="3200" dirty="0">
                <a:solidFill>
                  <a:srgbClr val="FF0000"/>
                </a:solidFill>
              </a:rPr>
              <a:t>-54 </a:t>
            </a:r>
            <a:r>
              <a:rPr lang="pt-BR" sz="3200" dirty="0"/>
              <a:t>vínculos). O setor da construção civil (+650 vínculos) apresentou saldo positivo.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E8D9349-FD6C-B24C-930D-3857C63806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882167"/>
              </p:ext>
            </p:extLst>
          </p:nvPr>
        </p:nvGraphicFramePr>
        <p:xfrm>
          <a:off x="551233" y="449495"/>
          <a:ext cx="11089532" cy="5836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3200" dirty="0"/>
              <a:t>Dados atualizados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 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400" dirty="0"/>
              <a:t>Coordenador: </a:t>
            </a:r>
          </a:p>
          <a:p>
            <a:pPr marL="0" indent="0">
              <a:buNone/>
            </a:pPr>
            <a:r>
              <a:rPr lang="pt-BR" sz="2400" b="1" dirty="0"/>
              <a:t>Attila Magno e Silva Barbosa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abril de 2021 ocorreram, em Pelotas, 1.974 admissões e 1.898 desligamentos, resultando em um saldo de +76 vínculos formais de emprego celetista. Com isso, a taxa de variação do emprego formal foi de +0,13%, com o estoque passando de 57.226 vínculos, em março, para 57.302 vínculos, em abril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EEF8D10-4E95-C906-5B84-2BB2ED7E18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95854"/>
              </p:ext>
            </p:extLst>
          </p:nvPr>
        </p:nvGraphicFramePr>
        <p:xfrm>
          <a:off x="758757" y="865761"/>
          <a:ext cx="10856069" cy="543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8.784  admissões e 8.254 desligamentos, o que resultou em um saldo de +530 vínculos formais de emprego. Nesse período, o estoque passou de 56.772 vínculos, em dezembro de 2020, para 57.302 vínculos, em abril de 2021, o que corresponde a uma taxa de variação de +0,93%.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18A7820-A545-02BC-CFF4-DB78A5FE37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62373"/>
              </p:ext>
            </p:extLst>
          </p:nvPr>
        </p:nvGraphicFramePr>
        <p:xfrm>
          <a:off x="710119" y="554477"/>
          <a:ext cx="11031166" cy="571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23.413 admissões e 23.864 desligamentos, o que resultou em um saldo negativo de </a:t>
            </a:r>
            <a:r>
              <a:rPr lang="pt-BR" sz="3400" dirty="0">
                <a:solidFill>
                  <a:srgbClr val="FF0000"/>
                </a:solidFill>
              </a:rPr>
              <a:t>-451 </a:t>
            </a:r>
            <a:r>
              <a:rPr lang="pt-BR" sz="3400" dirty="0"/>
              <a:t>vínculos formais de emprego. Nesse período, o estoque passou de 56.143 vínculos, em abril de 2020, para 57.302 vínculos, em abril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-0,80%.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6503" y="62883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6FF8560D-AD5C-A14B-BADE-60F83A859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333604"/>
              </p:ext>
            </p:extLst>
          </p:nvPr>
        </p:nvGraphicFramePr>
        <p:xfrm>
          <a:off x="678287" y="613508"/>
          <a:ext cx="11037195" cy="567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17367" y="62795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B2F0831-A653-90A3-3215-B9E3327083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344787"/>
              </p:ext>
            </p:extLst>
          </p:nvPr>
        </p:nvGraphicFramePr>
        <p:xfrm>
          <a:off x="613611" y="685800"/>
          <a:ext cx="11129210" cy="5593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AE37DC1-B7AB-0FD5-55D1-4E7ED20A2A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340358"/>
              </p:ext>
            </p:extLst>
          </p:nvPr>
        </p:nvGraphicFramePr>
        <p:xfrm>
          <a:off x="476517" y="366536"/>
          <a:ext cx="11430138" cy="592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973</Words>
  <Application>Microsoft Office PowerPoint</Application>
  <PresentationFormat>Widescreen</PresentationFormat>
  <Paragraphs>126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Calibri</vt:lpstr>
      <vt:lpstr>Rockwell</vt:lpstr>
      <vt:lpstr>Rockwell (títulos)</vt:lpstr>
      <vt:lpstr>Rockwell Condensed</vt:lpstr>
      <vt:lpstr>Wingdings</vt:lpstr>
      <vt:lpstr>Tipo de Madeira</vt:lpstr>
      <vt:lpstr>Boletim Informativo nº 04 ABRIL DE 2021 A conjuntura do emprego em Pelotas-RS</vt:lpstr>
      <vt:lpstr>A conjuntura do emprego em ABRIL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2023-02-27T20:15:03Z</dcterms:modified>
</cp:coreProperties>
</file>