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98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pt-BR" sz="2000"/>
              <a:t>Evolução  mensal dos estoques e dos saldos  de emprego formal celetista, </a:t>
            </a:r>
            <a:r>
              <a:rPr lang="pt-BR" sz="2000" b="1" i="0" u="none" strike="noStrike" baseline="0">
                <a:effectLst/>
              </a:rPr>
              <a:t>Rio Grande</a:t>
            </a:r>
            <a:r>
              <a:rPr lang="pt-BR" sz="2000"/>
              <a:t>, abril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9512000266180998E-2"/>
          <c:y val="0.17306358094394664"/>
          <c:w val="0.90013842874959649"/>
          <c:h val="0.779133890373990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Abril de 2021.xlsx]Evolução Mensal'!$BO$4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2400" b="1"/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C15-41EE-86F0-CCEF4AD31B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Abril de 2021.xlsx]Evolução Mensal'!$BO$5</c:f>
              <c:numCache>
                <c:formatCode>#,##0</c:formatCode>
                <c:ptCount val="1"/>
                <c:pt idx="0">
                  <c:v>1314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15-41EE-86F0-CCEF4AD31B6C}"/>
            </c:ext>
          </c:extLst>
        </c:ser>
        <c:ser>
          <c:idx val="1"/>
          <c:order val="1"/>
          <c:tx>
            <c:strRef>
              <c:f>'[Base de dados - Rio Grande - Abril de 2021.xlsx]Evolução Mensal'!$BP$4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Abril de 2021.xlsx]Evolução Mensal'!$BP$5</c:f>
              <c:numCache>
                <c:formatCode>#,##0</c:formatCode>
                <c:ptCount val="1"/>
                <c:pt idx="0">
                  <c:v>1219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15-41EE-86F0-CCEF4AD31B6C}"/>
            </c:ext>
          </c:extLst>
        </c:ser>
        <c:ser>
          <c:idx val="2"/>
          <c:order val="2"/>
          <c:tx>
            <c:strRef>
              <c:f>'[Base de dados - Rio Grande - Abril de 2021.xlsx]Evolução Mensal'!$BQ$4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Abril de 2021.xlsx]Evolução Mensal'!$BQ$5</c:f>
              <c:numCache>
                <c:formatCode>#,##0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15-41EE-86F0-CCEF4AD31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51981616"/>
        <c:axId val="-1851979440"/>
      </c:barChart>
      <c:catAx>
        <c:axId val="-1851981616"/>
        <c:scaling>
          <c:orientation val="minMax"/>
        </c:scaling>
        <c:delete val="1"/>
        <c:axPos val="b"/>
        <c:majorTickMark val="none"/>
        <c:minorTickMark val="none"/>
        <c:tickLblPos val="nextTo"/>
        <c:crossAx val="-1851979440"/>
        <c:crosses val="autoZero"/>
        <c:auto val="1"/>
        <c:lblAlgn val="ctr"/>
        <c:lblOffset val="100"/>
        <c:noMultiLvlLbl val="0"/>
      </c:catAx>
      <c:valAx>
        <c:axId val="-1851979440"/>
        <c:scaling>
          <c:orientation val="minMax"/>
          <c:max val="14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alpha val="8000"/>
                </a:schemeClr>
              </a:solidFill>
            </a:ln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-185198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456744306450394"/>
          <c:y val="0.21396835897752939"/>
          <c:w val="0.22712333284947867"/>
          <c:h val="0.2275137503229852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4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Movimentação do emprego formal celetista por setor da atividade econômica, admissões, desligamentos e saldos, Rio Grande, período</a:t>
            </a:r>
            <a:r>
              <a:rPr lang="en-US" sz="1800" b="1" baseline="0"/>
              <a:t> de doze meses</a:t>
            </a:r>
            <a:r>
              <a:rPr lang="en-US" sz="1800" b="1"/>
              <a:t>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2998333903914183E-2"/>
          <c:y val="0.16777657997860973"/>
          <c:w val="0.92270217961885204"/>
          <c:h val="0.76385920969352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Abril de 2021.xlsx]SETORES'!$C$5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 de dados - Rio Grande - Abril de 2021.xlsx]SETORES'!$D$60;'[Base de dados - Rio Grande - Abril de 2021.xlsx]SETORES'!$D$61;'[Base de dados - Rio Grande - Abril de 2021.xlsx]SETORES'!$D$62;'[Base de dados - Rio Grande - Abril de 2021.xlsx]SETORES'!$D$63;'[Base de dados - Rio Grande - Abril de 2021.xlsx]SETORES'!$D$64</c:f>
              <c:numCache>
                <c:formatCode>#,##0_ ;[Red]\-#,##0\ </c:formatCode>
                <c:ptCount val="5"/>
                <c:pt idx="0">
                  <c:v>387</c:v>
                </c:pt>
                <c:pt idx="1">
                  <c:v>2656</c:v>
                </c:pt>
                <c:pt idx="2">
                  <c:v>1485</c:v>
                </c:pt>
                <c:pt idx="3">
                  <c:v>3904</c:v>
                </c:pt>
                <c:pt idx="4">
                  <c:v>5466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'[Base de dados - Rio Grande - Abril de 2021.xlsx]SETORES'!$D$5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 de dados - Rio Grande - Abril de 2021.xlsx]SETORES'!$E$60:$E$64</c:f>
              <c:numCache>
                <c:formatCode>#,##0_ ;[Red]\-#,##0\ </c:formatCode>
                <c:ptCount val="5"/>
                <c:pt idx="0">
                  <c:v>344</c:v>
                </c:pt>
                <c:pt idx="1">
                  <c:v>2036</c:v>
                </c:pt>
                <c:pt idx="2">
                  <c:v>1973</c:v>
                </c:pt>
                <c:pt idx="3">
                  <c:v>3264</c:v>
                </c:pt>
                <c:pt idx="4">
                  <c:v>4850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'[Base de dados - Rio Grande - Abril de 2021.xlsx]SETORES'!$E$5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 de dados - Rio Grande - Abril de 2021.xlsx]SETORES'!$F$60:$F$64</c:f>
              <c:numCache>
                <c:formatCode>#,##0_ ;[Red]\-#,##0\ </c:formatCode>
                <c:ptCount val="5"/>
                <c:pt idx="0">
                  <c:v>43</c:v>
                </c:pt>
                <c:pt idx="1">
                  <c:v>620</c:v>
                </c:pt>
                <c:pt idx="2">
                  <c:v>-488</c:v>
                </c:pt>
                <c:pt idx="3">
                  <c:v>640</c:v>
                </c:pt>
                <c:pt idx="4">
                  <c:v>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813281456"/>
        <c:axId val="-1813276560"/>
      </c:barChart>
      <c:catAx>
        <c:axId val="-181328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813276560"/>
        <c:crosses val="autoZero"/>
        <c:auto val="1"/>
        <c:lblAlgn val="ctr"/>
        <c:lblOffset val="100"/>
        <c:noMultiLvlLbl val="0"/>
      </c:catAx>
      <c:valAx>
        <c:axId val="-181327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81328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8805292687037969"/>
          <c:w val="0.23037149599889531"/>
          <c:h val="0.2628322979123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pt-BR" sz="2000"/>
              <a:t>Movimentação do emprego formal celetista, admissões, desligamentos e saldo, Rio Grande, acumulado do ano até abril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2927175696733182E-2"/>
          <c:y val="0.21399381161770331"/>
          <c:w val="0.89186820561615432"/>
          <c:h val="0.73460547862318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Abril de 2021.xlsx]Evolução Mensal'!$BO$4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B11-4137-B226-475DBC0304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Abril de 2021.xlsx]Evolução Mensal'!$BS$5</c:f>
              <c:numCache>
                <c:formatCode>#,##0</c:formatCode>
                <c:ptCount val="1"/>
                <c:pt idx="0">
                  <c:v>5376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11-4137-B226-475DBC0304BA}"/>
            </c:ext>
          </c:extLst>
        </c:ser>
        <c:ser>
          <c:idx val="1"/>
          <c:order val="1"/>
          <c:tx>
            <c:strRef>
              <c:f>'[Base de dados - Rio Grande - Abril de 2021.xlsx]Evolução Mensal'!$BP$4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Abril de 2021.xlsx]Evolução Mensal'!$BT$5</c:f>
              <c:numCache>
                <c:formatCode>#,##0</c:formatCode>
                <c:ptCount val="1"/>
                <c:pt idx="0">
                  <c:v>4627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11-4137-B226-475DBC0304BA}"/>
            </c:ext>
          </c:extLst>
        </c:ser>
        <c:ser>
          <c:idx val="2"/>
          <c:order val="2"/>
          <c:tx>
            <c:strRef>
              <c:f>'[Base de dados - Rio Grande - Abril de 2021.xlsx]Evolução Mensal'!$BQ$4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Abril de 2021.xlsx]Evolução Mensal'!$BU$5</c:f>
              <c:numCache>
                <c:formatCode>#,##0</c:formatCode>
                <c:ptCount val="1"/>
                <c:pt idx="0">
                  <c:v>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11-4137-B226-475DBC0304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851975632"/>
        <c:axId val="-1851971824"/>
      </c:barChart>
      <c:catAx>
        <c:axId val="-1851975632"/>
        <c:scaling>
          <c:orientation val="minMax"/>
        </c:scaling>
        <c:delete val="1"/>
        <c:axPos val="b"/>
        <c:majorTickMark val="none"/>
        <c:minorTickMark val="none"/>
        <c:tickLblPos val="nextTo"/>
        <c:crossAx val="-1851971824"/>
        <c:crosses val="autoZero"/>
        <c:auto val="1"/>
        <c:lblAlgn val="ctr"/>
        <c:lblOffset val="100"/>
        <c:noMultiLvlLbl val="0"/>
      </c:catAx>
      <c:valAx>
        <c:axId val="-185197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alpha val="7000"/>
                </a:schemeClr>
              </a:solidFill>
            </a:ln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-185197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00506547889919"/>
          <c:y val="0.28286851101588606"/>
          <c:w val="0.22842570247895896"/>
          <c:h val="0.2297406247182066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4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851978352"/>
        <c:axId val="-1851977808"/>
      </c:lineChart>
      <c:catAx>
        <c:axId val="-185197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851977808"/>
        <c:crosses val="autoZero"/>
        <c:auto val="1"/>
        <c:lblAlgn val="ctr"/>
        <c:lblOffset val="100"/>
        <c:noMultiLvlLbl val="0"/>
      </c:catAx>
      <c:valAx>
        <c:axId val="-185197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85197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celetista, admissões, desligamentos e saldo, Rio Grande, período</a:t>
            </a:r>
            <a:r>
              <a:rPr lang="en-US" sz="2000" b="1" baseline="0"/>
              <a:t> de doze meses.</a:t>
            </a:r>
            <a:endParaRPr lang="en-US" sz="2000" b="1"/>
          </a:p>
        </c:rich>
      </c:tx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8714460430666063E-2"/>
          <c:y val="0.15494461608435439"/>
          <c:w val="0.90478588082248879"/>
          <c:h val="0.81962703910986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Abril de 2021.xlsx]Evolução Mensal'!$X$10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6B-4884-A6BA-F54F6FBF53A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66B-4884-A6BA-F54F6FBF53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Abril de 2021.xlsx]Evolução Mensal'!$Y$10</c:f>
              <c:numCache>
                <c:formatCode>#,##0</c:formatCode>
                <c:ptCount val="1"/>
                <c:pt idx="0">
                  <c:v>13898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A-7440-8188-391BFF72A0C0}"/>
            </c:ext>
          </c:extLst>
        </c:ser>
        <c:ser>
          <c:idx val="1"/>
          <c:order val="1"/>
          <c:tx>
            <c:strRef>
              <c:f>'[Base de dados - Rio Grande - Abril de 2021.xlsx]Evolução Mensal'!$X$11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6B-4884-A6BA-F54F6FBF53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Abril de 2021.xlsx]Evolução Mensal'!$Y$11</c:f>
              <c:numCache>
                <c:formatCode>#,##0_ ;[Red]\-#,##0\ </c:formatCode>
                <c:ptCount val="1"/>
                <c:pt idx="0">
                  <c:v>12467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A-7440-8188-391BFF72A0C0}"/>
            </c:ext>
          </c:extLst>
        </c:ser>
        <c:ser>
          <c:idx val="2"/>
          <c:order val="2"/>
          <c:tx>
            <c:strRef>
              <c:f>'[Base de dados - Rio Grande - Abril de 2021.xlsx]Evolução Mensal'!$X$12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Abril de 2021.xlsx]Evolução Mensal'!$Y$12</c:f>
              <c:numCache>
                <c:formatCode>#,##0_ ;[Red]\-#,##0\ </c:formatCode>
                <c:ptCount val="1"/>
                <c:pt idx="0">
                  <c:v>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AA-7440-8188-391BFF72A0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851977264"/>
        <c:axId val="-1851974000"/>
      </c:barChart>
      <c:catAx>
        <c:axId val="-1851977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851974000"/>
        <c:crosses val="autoZero"/>
        <c:auto val="1"/>
        <c:lblAlgn val="ctr"/>
        <c:lblOffset val="100"/>
        <c:noMultiLvlLbl val="0"/>
      </c:catAx>
      <c:valAx>
        <c:axId val="-185197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85197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491958793108971"/>
          <c:y val="0.38533215751784805"/>
          <c:w val="0.22762840508810744"/>
          <c:h val="0.22933550742018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Evolução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mensal dos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saldos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do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emprego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formal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celetista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, Rio Grande,</a:t>
            </a:r>
            <a:r>
              <a:rPr lang="en-US" sz="2000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aseline="0" dirty="0" err="1">
                <a:solidFill>
                  <a:schemeClr val="tx2">
                    <a:lumMod val="75000"/>
                  </a:schemeClr>
                </a:solidFill>
              </a:rPr>
              <a:t>abril</a:t>
            </a:r>
            <a:r>
              <a:rPr lang="en-US" sz="2000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de 2020 a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abril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de 2021.</a:t>
            </a:r>
            <a:endParaRPr lang="pt-BR" sz="2000" dirty="0">
              <a:solidFill>
                <a:schemeClr val="tx2">
                  <a:lumMod val="7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Estoque</c:v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D37-4FA1-B6D3-8C2D4D77667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D37-4FA1-B6D3-8C2D4D776673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37-4FA1-B6D3-8C2D4D776673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37-4FA1-B6D3-8C2D4D776673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37-4FA1-B6D3-8C2D4D776673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D37-4FA1-B6D3-8C2D4D7766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dados - Rio Grande - Abril de 2021.xlsx]Evolução Mensal'!$F$3;'[Base de dados - Rio Grande - Abril de 2021.xlsx]Evolução Mensal'!$K$3;'[Base de dados - Rio Grande - Abril de 2021.xlsx]Evolução Mensal'!$P$3;'[Base de dados - Rio Grande - Abril de 2021.xlsx]Evolução Mensal'!$U$3;'[Base de dados - Rio Grande - Abril de 2021.xlsx]Evolução Mensal'!$Z$3;'[Base de dados - Rio Grande - Abril de 2021.xlsx]Evolução Mensal'!$AE$3;'[Base de dados - Rio Grande - Abril de 2021.xlsx]Evolução Mensal'!$AJ$3;'[Base de dados - Rio Grande - Abril de 2021.xlsx]Evolução Mensal'!$AO$3;'[Base de dados - Rio Grande - Abril de 2021.xlsx]Evolução Mensal'!$AT$3;'[Base de dados - Rio Grande - Abril de 2021.xlsx]Evolução Mensal'!$AY$3;'[Base de dados - Rio Grande - Abril de 2021.xlsx]Evolução Mensal'!$BD$3;'[Base de dados - Rio Grande - Abril de 2021.xlsx]Evolução Mensal'!$BI$3;'[Base de dados - Rio Grande - Abril de 2021.xlsx]Evolução Mensal'!$BN$3</c:f>
              <c:strCache>
                <c:ptCount val="13"/>
                <c:pt idx="0">
                  <c:v>Abril/2020</c:v>
                </c:pt>
                <c:pt idx="1">
                  <c:v>Maio/2020</c:v>
                </c:pt>
                <c:pt idx="2">
                  <c:v>Junho/2020</c:v>
                </c:pt>
                <c:pt idx="3">
                  <c:v>Julho/2020</c:v>
                </c:pt>
                <c:pt idx="4">
                  <c:v>Agosto/2020</c:v>
                </c:pt>
                <c:pt idx="5">
                  <c:v>Setembro/2020</c:v>
                </c:pt>
                <c:pt idx="6">
                  <c:v>Outubro/2020</c:v>
                </c:pt>
                <c:pt idx="7">
                  <c:v>Novembro/2020</c:v>
                </c:pt>
                <c:pt idx="8">
                  <c:v>Dezembro/2020</c:v>
                </c:pt>
                <c:pt idx="9">
                  <c:v>Janeiro/2021</c:v>
                </c:pt>
                <c:pt idx="10">
                  <c:v>Fevereiro/2021</c:v>
                </c:pt>
                <c:pt idx="11">
                  <c:v>Março/2021</c:v>
                </c:pt>
                <c:pt idx="12">
                  <c:v>Abril/2021</c:v>
                </c:pt>
              </c:strCache>
            </c:strRef>
          </c:cat>
          <c:val>
            <c:numRef>
              <c:f>'[Base de dados - Rio Grande - Abril de 2021.xlsx]Evolução Mensal'!$I$5;'[Base de dados - Rio Grande - Abril de 2021.xlsx]Evolução Mensal'!$N$5;'[Base de dados - Rio Grande - Abril de 2021.xlsx]Evolução Mensal'!$S$5;'[Base de dados - Rio Grande - Abril de 2021.xlsx]Evolução Mensal'!$X$5;'[Base de dados - Rio Grande - Abril de 2021.xlsx]Evolução Mensal'!$AC$5;'[Base de dados - Rio Grande - Abril de 2021.xlsx]Evolução Mensal'!$AH$5;'[Base de dados - Rio Grande - Abril de 2021.xlsx]Evolução Mensal'!$AM$5;'[Base de dados - Rio Grande - Abril de 2021.xlsx]Evolução Mensal'!$AR$5;'[Base de dados - Rio Grande - Abril de 2021.xlsx]Evolução Mensal'!$AW$5;'[Base de dados - Rio Grande - Abril de 2021.xlsx]Evolução Mensal'!$BB$5;'[Base de dados - Rio Grande - Abril de 2021.xlsx]Evolução Mensal'!$BG$5;'[Base de dados - Rio Grande - Abril de 2021.xlsx]Evolução Mensal'!$BL$5;'[Base de dados - Rio Grande - Abril de 2021.xlsx]Evolução Mensal'!$BQ$5</c:f>
              <c:numCache>
                <c:formatCode>#,##0_ ;[Red]\-#,##0\ </c:formatCode>
                <c:ptCount val="13"/>
                <c:pt idx="0">
                  <c:v>-826</c:v>
                </c:pt>
                <c:pt idx="1">
                  <c:v>-294</c:v>
                </c:pt>
                <c:pt idx="2">
                  <c:v>2</c:v>
                </c:pt>
                <c:pt idx="3" formatCode="#,##0">
                  <c:v>119</c:v>
                </c:pt>
                <c:pt idx="4" formatCode="#,##0">
                  <c:v>207</c:v>
                </c:pt>
                <c:pt idx="5" formatCode="#,##0">
                  <c:v>275</c:v>
                </c:pt>
                <c:pt idx="6" formatCode="#,##0">
                  <c:v>288</c:v>
                </c:pt>
                <c:pt idx="7" formatCode="#,##0">
                  <c:v>184</c:v>
                </c:pt>
                <c:pt idx="8">
                  <c:v>-99</c:v>
                </c:pt>
                <c:pt idx="9">
                  <c:v>68</c:v>
                </c:pt>
                <c:pt idx="10">
                  <c:v>101</c:v>
                </c:pt>
                <c:pt idx="11" formatCode="#,##0">
                  <c:v>485</c:v>
                </c:pt>
                <c:pt idx="12" formatCode="#,##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D37-4FA1-B6D3-8C2D4D7766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-1851970736"/>
        <c:axId val="-2089313744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13277104"/>
        <c:axId val="-208930721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2D37-4FA1-B6D3-8C2D4D776673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2D37-4FA1-B6D3-8C2D4D776673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2D37-4FA1-B6D3-8C2D4D776673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E-2D37-4FA1-B6D3-8C2D4D776673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F-2D37-4FA1-B6D3-8C2D4D776673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10-2D37-4FA1-B6D3-8C2D4D776673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2D37-4FA1-B6D3-8C2D4D776673}"/>
                  </c:ext>
                </c:extLst>
              </c15:ser>
            </c15:filteredLineSeries>
          </c:ext>
        </c:extLst>
      </c:lineChart>
      <c:catAx>
        <c:axId val="-185197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-2089313744"/>
        <c:crosses val="autoZero"/>
        <c:auto val="1"/>
        <c:lblAlgn val="ctr"/>
        <c:lblOffset val="100"/>
        <c:noMultiLvlLbl val="0"/>
      </c:catAx>
      <c:valAx>
        <c:axId val="-208931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alpha val="7000"/>
                </a:schemeClr>
              </a:solidFill>
            </a:ln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-1851970736"/>
        <c:crosses val="autoZero"/>
        <c:crossBetween val="between"/>
      </c:valAx>
      <c:valAx>
        <c:axId val="-208930721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-1813277104"/>
        <c:crosses val="max"/>
        <c:crossBetween val="between"/>
      </c:valAx>
      <c:catAx>
        <c:axId val="-1813277104"/>
        <c:scaling>
          <c:orientation val="minMax"/>
        </c:scaling>
        <c:delete val="1"/>
        <c:axPos val="b"/>
        <c:majorTickMark val="out"/>
        <c:minorTickMark val="none"/>
        <c:tickLblPos val="nextTo"/>
        <c:crossAx val="-2089307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813282544"/>
        <c:axId val="-1813289072"/>
      </c:lineChart>
      <c:catAx>
        <c:axId val="-181328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813289072"/>
        <c:crosses val="autoZero"/>
        <c:auto val="1"/>
        <c:lblAlgn val="ctr"/>
        <c:lblOffset val="100"/>
        <c:noMultiLvlLbl val="0"/>
      </c:catAx>
      <c:valAx>
        <c:axId val="-181328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81328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Evolução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mensal dos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estoques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do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emprego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formal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celetista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sz="2000" b="1" i="0" u="none" strike="noStrike" baseline="0" dirty="0">
                <a:solidFill>
                  <a:schemeClr val="tx2">
                    <a:lumMod val="75000"/>
                  </a:schemeClr>
                </a:solidFill>
                <a:effectLst/>
              </a:rPr>
              <a:t>Rio Grande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abril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de 2020 a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abril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de 2021.</a:t>
            </a:r>
            <a:endParaRPr lang="pt-BR" sz="2000" dirty="0">
              <a:solidFill>
                <a:schemeClr val="tx2">
                  <a:lumMod val="7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Estoque</c:v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2CE-47C0-9847-A1B04BD76FFD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2CE-47C0-9847-A1B04BD76FFD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CE-47C0-9847-A1B04BD76FFD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CE-47C0-9847-A1B04BD76FFD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2CE-47C0-9847-A1B04BD76FFD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2CE-47C0-9847-A1B04BD76F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dados - Rio Grande - Abril de 2021.xlsx]Evolução Mensal'!$F$3;'[Base de dados - Rio Grande - Abril de 2021.xlsx]Evolução Mensal'!$K$3;'[Base de dados - Rio Grande - Abril de 2021.xlsx]Evolução Mensal'!$P$3;'[Base de dados - Rio Grande - Abril de 2021.xlsx]Evolução Mensal'!$U$3;'[Base de dados - Rio Grande - Abril de 2021.xlsx]Evolução Mensal'!$Z$3;'[Base de dados - Rio Grande - Abril de 2021.xlsx]Evolução Mensal'!$AE$3;'[Base de dados - Rio Grande - Abril de 2021.xlsx]Evolução Mensal'!$AJ$3;'[Base de dados - Rio Grande - Abril de 2021.xlsx]Evolução Mensal'!$AO$3;'[Base de dados - Rio Grande - Abril de 2021.xlsx]Evolução Mensal'!$AT$3;'[Base de dados - Rio Grande - Abril de 2021.xlsx]Evolução Mensal'!$AY$3;'[Base de dados - Rio Grande - Abril de 2021.xlsx]Evolução Mensal'!$BD$3;'[Base de dados - Rio Grande - Abril de 2021.xlsx]Evolução Mensal'!$BI$3;'[Base de dados - Rio Grande - Abril de 2021.xlsx]Evolução Mensal'!$BN$3</c:f>
              <c:strCache>
                <c:ptCount val="13"/>
                <c:pt idx="0">
                  <c:v>Abril/2020</c:v>
                </c:pt>
                <c:pt idx="1">
                  <c:v>Maio/2020</c:v>
                </c:pt>
                <c:pt idx="2">
                  <c:v>Junho/2020</c:v>
                </c:pt>
                <c:pt idx="3">
                  <c:v>Julho/2020</c:v>
                </c:pt>
                <c:pt idx="4">
                  <c:v>Agosto/2020</c:v>
                </c:pt>
                <c:pt idx="5">
                  <c:v>Setembro/2020</c:v>
                </c:pt>
                <c:pt idx="6">
                  <c:v>Outubro/2020</c:v>
                </c:pt>
                <c:pt idx="7">
                  <c:v>Novembro/2020</c:v>
                </c:pt>
                <c:pt idx="8">
                  <c:v>Dezembro/2020</c:v>
                </c:pt>
                <c:pt idx="9">
                  <c:v>Janeiro/2021</c:v>
                </c:pt>
                <c:pt idx="10">
                  <c:v>Fevereiro/2021</c:v>
                </c:pt>
                <c:pt idx="11">
                  <c:v>Março/2021</c:v>
                </c:pt>
                <c:pt idx="12">
                  <c:v>Abril/2021</c:v>
                </c:pt>
              </c:strCache>
            </c:strRef>
          </c:cat>
          <c:val>
            <c:numRef>
              <c:f>'[Base de dados - Rio Grande - Abril de 2021.xlsx]Evolução Mensal'!$F$5;'[Base de dados - Rio Grande - Abril de 2021.xlsx]Evolução Mensal'!$K$5;'[Base de dados - Rio Grande - Abril de 2021.xlsx]Evolução Mensal'!$P$5;'[Base de dados - Rio Grande - Abril de 2021.xlsx]Evolução Mensal'!$U$5;'[Base de dados - Rio Grande - Abril de 2021.xlsx]Evolução Mensal'!$Z$5;'[Base de dados - Rio Grande - Abril de 2021.xlsx]Evolução Mensal'!$AE$5;'[Base de dados - Rio Grande - Abril de 2021.xlsx]Evolução Mensal'!$AJ$5;'[Base de dados - Rio Grande - Abril de 2021.xlsx]Evolução Mensal'!$AO$5;'[Base de dados - Rio Grande - Abril de 2021.xlsx]Evolução Mensal'!$AT$5;'[Base de dados - Rio Grande - Abril de 2021.xlsx]Evolução Mensal'!$AY$5;'[Base de dados - Rio Grande - Abril de 2021.xlsx]Evolução Mensal'!$BD$5;'[Base de dados - Rio Grande - Abril de 2021.xlsx]Evolução Mensal'!$BI$5;'[Base de dados - Rio Grande - Abril de 2021.xlsx]Evolução Mensal'!$BN$5</c:f>
              <c:numCache>
                <c:formatCode>#,##0</c:formatCode>
                <c:ptCount val="13"/>
                <c:pt idx="0">
                  <c:v>36235</c:v>
                </c:pt>
                <c:pt idx="1">
                  <c:v>35941</c:v>
                </c:pt>
                <c:pt idx="2">
                  <c:v>35943</c:v>
                </c:pt>
                <c:pt idx="3">
                  <c:v>36062</c:v>
                </c:pt>
                <c:pt idx="4">
                  <c:v>36269</c:v>
                </c:pt>
                <c:pt idx="5">
                  <c:v>36544</c:v>
                </c:pt>
                <c:pt idx="6">
                  <c:v>36832</c:v>
                </c:pt>
                <c:pt idx="7">
                  <c:v>37016</c:v>
                </c:pt>
                <c:pt idx="8">
                  <c:v>36917</c:v>
                </c:pt>
                <c:pt idx="9">
                  <c:v>36985</c:v>
                </c:pt>
                <c:pt idx="10">
                  <c:v>37086</c:v>
                </c:pt>
                <c:pt idx="11">
                  <c:v>37571</c:v>
                </c:pt>
                <c:pt idx="12">
                  <c:v>37666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2CE-47C0-9847-A1B04BD76F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-1813290160"/>
        <c:axId val="-1813288528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13290704"/>
        <c:axId val="-1813287984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B2CE-47C0-9847-A1B04BD76FFD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B2CE-47C0-9847-A1B04BD76FFD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B2CE-47C0-9847-A1B04BD76FFD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E-B2CE-47C0-9847-A1B04BD76FFD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F-B2CE-47C0-9847-A1B04BD76FFD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10-B2CE-47C0-9847-A1B04BD76FFD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B2CE-47C0-9847-A1B04BD76FFD}"/>
                  </c:ext>
                </c:extLst>
              </c15:ser>
            </c15:filteredLineSeries>
          </c:ext>
        </c:extLst>
      </c:lineChart>
      <c:catAx>
        <c:axId val="-181329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-1813288528"/>
        <c:crosses val="autoZero"/>
        <c:auto val="1"/>
        <c:lblAlgn val="ctr"/>
        <c:lblOffset val="100"/>
        <c:noMultiLvlLbl val="0"/>
      </c:catAx>
      <c:valAx>
        <c:axId val="-181328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75000"/>
                  <a:alpha val="9000"/>
                </a:schemeClr>
              </a:solidFill>
            </a:ln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-1813290160"/>
        <c:crosses val="autoZero"/>
        <c:crossBetween val="between"/>
      </c:valAx>
      <c:valAx>
        <c:axId val="-181328798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-1813290704"/>
        <c:crosses val="max"/>
        <c:crossBetween val="between"/>
      </c:valAx>
      <c:catAx>
        <c:axId val="-1813290704"/>
        <c:scaling>
          <c:orientation val="minMax"/>
        </c:scaling>
        <c:delete val="1"/>
        <c:axPos val="b"/>
        <c:majorTickMark val="out"/>
        <c:minorTickMark val="none"/>
        <c:tickLblPos val="nextTo"/>
        <c:crossAx val="-1813287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Movimentação do emprego formal celetista por setor da atividade econômica, admissões, desligamentos e saldos, </a:t>
            </a:r>
            <a:r>
              <a:rPr lang="pt-BR" sz="1800" b="1" i="0" u="none" strike="noStrike" baseline="0">
                <a:effectLst/>
              </a:rPr>
              <a:t>Rio Grande, abril </a:t>
            </a:r>
            <a:r>
              <a:rPr lang="en-US" sz="1800" b="1"/>
              <a:t>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7694785529431197E-2"/>
          <c:y val="0.19721055701370663"/>
          <c:w val="0.93466732742323289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Abril de 2021.xlsx]SETORES'!$C$5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SETORES!$C$7:$C$15</c:f>
              <c:numCache>
                <c:formatCode>#,##0</c:formatCode>
                <c:ptCount val="5"/>
                <c:pt idx="0">
                  <c:v>23</c:v>
                </c:pt>
                <c:pt idx="1">
                  <c:v>252</c:v>
                </c:pt>
                <c:pt idx="2">
                  <c:v>56</c:v>
                </c:pt>
                <c:pt idx="3">
                  <c:v>387</c:v>
                </c:pt>
                <c:pt idx="4">
                  <c:v>596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'[Base de dados - Rio Grande - Abril de 2021.xlsx]SETORES'!$D$5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SETORES!$D$7:$D$15</c:f>
              <c:numCache>
                <c:formatCode>#,##0</c:formatCode>
                <c:ptCount val="5"/>
                <c:pt idx="0">
                  <c:v>24</c:v>
                </c:pt>
                <c:pt idx="1">
                  <c:v>143</c:v>
                </c:pt>
                <c:pt idx="2">
                  <c:v>337</c:v>
                </c:pt>
                <c:pt idx="3">
                  <c:v>273</c:v>
                </c:pt>
                <c:pt idx="4">
                  <c:v>442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'[Base de dados - Rio Grande - Abril de 2021.xlsx]SETORES'!$E$5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SETORES!$E$7:$E$15</c:f>
              <c:numCache>
                <c:formatCode>#,##0_ ;[Red]\-#,##0\ </c:formatCode>
                <c:ptCount val="5"/>
                <c:pt idx="0">
                  <c:v>-1</c:v>
                </c:pt>
                <c:pt idx="1">
                  <c:v>109</c:v>
                </c:pt>
                <c:pt idx="2">
                  <c:v>-281</c:v>
                </c:pt>
                <c:pt idx="3">
                  <c:v>114</c:v>
                </c:pt>
                <c:pt idx="4">
                  <c:v>154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813278736"/>
        <c:axId val="-1813279280"/>
      </c:barChart>
      <c:catAx>
        <c:axId val="-181327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813279280"/>
        <c:crosses val="autoZero"/>
        <c:auto val="1"/>
        <c:lblAlgn val="ctr"/>
        <c:lblOffset val="100"/>
        <c:noMultiLvlLbl val="0"/>
      </c:catAx>
      <c:valAx>
        <c:axId val="-181327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81327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1637299708165856E-2"/>
          <c:y val="0.17697110113885881"/>
          <c:w val="0.23037149599889531"/>
          <c:h val="0.2628322979123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Movimentação do emprego formal celetista por setor da atividade econômica, admissões, desligamentos e saldos, </a:t>
            </a:r>
            <a:r>
              <a:rPr lang="pt-BR" sz="1800" b="1" i="0" u="none" strike="noStrike" baseline="0">
                <a:effectLst/>
              </a:rPr>
              <a:t>Rio Grande</a:t>
            </a:r>
            <a:r>
              <a:rPr lang="en-US" sz="1800" b="1"/>
              <a:t>, Acumulado do Ano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4687792522438182E-2"/>
          <c:y val="0.19721055701370663"/>
          <c:w val="0.9276743204302259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Abril de 2021.xlsx]SETORES'!$G$5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SETORES!$G$7:$G$15</c:f>
              <c:numCache>
                <c:formatCode>#,##0</c:formatCode>
                <c:ptCount val="5"/>
                <c:pt idx="0">
                  <c:v>125</c:v>
                </c:pt>
                <c:pt idx="1">
                  <c:v>1028</c:v>
                </c:pt>
                <c:pt idx="2">
                  <c:v>493</c:v>
                </c:pt>
                <c:pt idx="3">
                  <c:v>1447</c:v>
                </c:pt>
                <c:pt idx="4">
                  <c:v>2283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DDF-42D0-9E00-5ED9D2B62F3E}"/>
            </c:ext>
          </c:extLst>
        </c:ser>
        <c:ser>
          <c:idx val="1"/>
          <c:order val="1"/>
          <c:tx>
            <c:strRef>
              <c:f>'[Base de dados - Rio Grande - Abril de 2021.xlsx]SETORES'!$H$5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1.282051282051290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77-4765-B8A0-DC6E7E1C5C82}"/>
                </c:ext>
              </c:extLst>
            </c:dLbl>
            <c:dLbl>
              <c:idx val="4"/>
              <c:layout>
                <c:manualLayout>
                  <c:x val="4.66200466200466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77-4765-B8A0-DC6E7E1C5C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SETORES!$H$7:$H$15</c:f>
              <c:numCache>
                <c:formatCode>#,##0</c:formatCode>
                <c:ptCount val="5"/>
                <c:pt idx="0">
                  <c:v>89</c:v>
                </c:pt>
                <c:pt idx="1">
                  <c:v>572</c:v>
                </c:pt>
                <c:pt idx="2">
                  <c:v>752</c:v>
                </c:pt>
                <c:pt idx="3">
                  <c:v>1338</c:v>
                </c:pt>
                <c:pt idx="4">
                  <c:v>1876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DDF-42D0-9E00-5ED9D2B62F3E}"/>
            </c:ext>
          </c:extLst>
        </c:ser>
        <c:ser>
          <c:idx val="2"/>
          <c:order val="2"/>
          <c:tx>
            <c:strRef>
              <c:f>'[Base de dados - Rio Grande - Abril de 2021.xlsx]SETORES'!$I$5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SETORES!$I$7:$I$15</c:f>
              <c:numCache>
                <c:formatCode>#,##0_ ;[Red]\-#,##0\ </c:formatCode>
                <c:ptCount val="5"/>
                <c:pt idx="0">
                  <c:v>36</c:v>
                </c:pt>
                <c:pt idx="1">
                  <c:v>456</c:v>
                </c:pt>
                <c:pt idx="2">
                  <c:v>-259</c:v>
                </c:pt>
                <c:pt idx="3">
                  <c:v>109</c:v>
                </c:pt>
                <c:pt idx="4">
                  <c:v>407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DDF-42D0-9E00-5ED9D2B62F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813282000"/>
        <c:axId val="-1813287440"/>
      </c:barChart>
      <c:catAx>
        <c:axId val="-181328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813287440"/>
        <c:crosses val="autoZero"/>
        <c:auto val="1"/>
        <c:lblAlgn val="ctr"/>
        <c:lblOffset val="100"/>
        <c:noMultiLvlLbl val="0"/>
      </c:catAx>
      <c:valAx>
        <c:axId val="-181328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81328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8805292687037969"/>
          <c:w val="0.23568464029715583"/>
          <c:h val="0.2628322979123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28/05/2021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04</a:t>
            </a:r>
            <a:br>
              <a:rPr lang="pt-BR" sz="5400" dirty="0"/>
            </a:br>
            <a:r>
              <a:rPr lang="pt-BR" sz="5400" dirty="0"/>
              <a:t>Abril DE 2021</a:t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maio de 2021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</a:t>
            </a:r>
            <a:r>
              <a:rPr lang="pt-BR" sz="4400" dirty="0"/>
              <a:t>conjuntura</a:t>
            </a:r>
            <a:r>
              <a:rPr lang="pt-BR" sz="4800" dirty="0"/>
              <a:t> setorial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92898"/>
            <a:ext cx="11877870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 no mês de abril (+95  vínculos) foi puxado principalmente pelo setor de serviços (+154</a:t>
            </a:r>
            <a:r>
              <a:rPr lang="pt-BR" sz="3200" b="1" dirty="0"/>
              <a:t> </a:t>
            </a:r>
            <a:r>
              <a:rPr lang="pt-BR" sz="3200" dirty="0"/>
              <a:t>vínculos), seguido pelo comércio (+114 vínculos) e pela indústria (+109 vínculos). O setor de construção (-281 vínculos) e o setor de agropecuária (-1 vínculo) apresentaram saldos negativos.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5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660929"/>
              </p:ext>
            </p:extLst>
          </p:nvPr>
        </p:nvGraphicFramePr>
        <p:xfrm>
          <a:off x="647700" y="590550"/>
          <a:ext cx="10896600" cy="5730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876300"/>
            <a:ext cx="11849876" cy="581374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acumulado do ano (+749 vínculos) foi puxado principalmente pela indústria (+456 vínculos), seguida pelo setor de serviços (+407 vínculos). O comércio (+109 vínculos) e a agropecuária (+36 vínculos) também apresentaram saldos positivos. O setor de construção civil (-259 vínculos) foi o único setor a apresentar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097387F-A46A-4F84-B870-77929B2DE0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189396"/>
              </p:ext>
            </p:extLst>
          </p:nvPr>
        </p:nvGraphicFramePr>
        <p:xfrm>
          <a:off x="647700" y="609600"/>
          <a:ext cx="10896600" cy="5676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período de doze meses (+1.431 vínculos) foi puxado principalmente pelo comércio (+640 vínculos), seguido pela indústria (+620 vínculos) e pelo setor de serviços (+616 vínculos). A agropecuária (+43 vínculos) também apresentou saldo positivo. A construção civil (-488 vínculos) foi o único setor a apresentar saldo negativo.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1043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35860"/>
              </p:ext>
            </p:extLst>
          </p:nvPr>
        </p:nvGraphicFramePr>
        <p:xfrm>
          <a:off x="619125" y="666750"/>
          <a:ext cx="10953750" cy="5643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Científica:</a:t>
            </a:r>
          </a:p>
          <a:p>
            <a:pPr marL="0" indent="0">
              <a:buNone/>
            </a:pPr>
            <a:r>
              <a:rPr lang="pt-BR" sz="2300" b="1" dirty="0"/>
              <a:t>Tainá Cardozo de Oliveira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Aluno colaborador:</a:t>
            </a:r>
          </a:p>
          <a:p>
            <a:pPr marL="0" indent="0">
              <a:buNone/>
            </a:pPr>
            <a:r>
              <a:rPr lang="pt-BR" b="1" dirty="0"/>
              <a:t>Pedro Henrique </a:t>
            </a:r>
            <a:r>
              <a:rPr lang="pt-BR" b="1" dirty="0" err="1"/>
              <a:t>Guatura</a:t>
            </a:r>
            <a:r>
              <a:rPr lang="pt-BR" b="1" dirty="0"/>
              <a:t> Darlan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abril de 2021 ocorreram, em Rio Grande, 1.314 admissões e 1.219 desligamentos, resultando em um saldo de +95 vínculos formais de emprego celetista. Com isso, a taxa de variação do emprego formal foi de +0,25%, com o estoque passando de 37.571 vínculos, em março, para 37.666 vínculos, em abril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454888" y="629816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037414"/>
              </p:ext>
            </p:extLst>
          </p:nvPr>
        </p:nvGraphicFramePr>
        <p:xfrm>
          <a:off x="626038" y="620661"/>
          <a:ext cx="10939924" cy="5677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04865"/>
            <a:ext cx="11752571" cy="49069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Rio Grande, 5.376 admissões e 4.627 desligamentos, o que resultou em um saldo de +749 vínculos formais de emprego.  Nesse período, o estoque passou de 36.917 vínculos, em dezembro de 2020, para 37.666 vínculos, em abril de 2021, o que corresponde a uma taxa de variação de +2,03%.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52250" y="627017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962743"/>
              </p:ext>
            </p:extLst>
          </p:nvPr>
        </p:nvGraphicFramePr>
        <p:xfrm>
          <a:off x="657225" y="647700"/>
          <a:ext cx="10877550" cy="5622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64906"/>
            <a:ext cx="11752571" cy="52064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Rio Grande, 13.898 admissões e 12.467 desligamentos, o que resultou em um saldo de +1.431 vínculos formais de emprego. Nesse período, o estoque passou de 36.235 vínculos, em abril de 2020, para 37.666 vínculos, em abril de 2021, o que corresponde a uma taxa de variação de  +3,80%.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582654"/>
              </p:ext>
            </p:extLst>
          </p:nvPr>
        </p:nvGraphicFramePr>
        <p:xfrm>
          <a:off x="638175" y="612798"/>
          <a:ext cx="10915650" cy="5632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61384" y="633548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370509"/>
              </p:ext>
            </p:extLst>
          </p:nvPr>
        </p:nvGraphicFramePr>
        <p:xfrm>
          <a:off x="657224" y="628651"/>
          <a:ext cx="10877550" cy="570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96245"/>
              </p:ext>
            </p:extLst>
          </p:nvPr>
        </p:nvGraphicFramePr>
        <p:xfrm>
          <a:off x="685800" y="609600"/>
          <a:ext cx="10820400" cy="56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946</Words>
  <Application>Microsoft Office PowerPoint</Application>
  <PresentationFormat>Widescreen</PresentationFormat>
  <Paragraphs>76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04 Abril DE 2021 A conjuntura do emprego em RIO GRANDE-RS</vt:lpstr>
      <vt:lpstr>A conjuntura do emprego em abril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abril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2021-05-28T13:19:23Z</dcterms:modified>
</cp:coreProperties>
</file>